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sldIdLst>
    <p:sldId id="256" r:id="rId2"/>
    <p:sldId id="396" r:id="rId3"/>
    <p:sldId id="383" r:id="rId4"/>
    <p:sldId id="401" r:id="rId5"/>
    <p:sldId id="413" r:id="rId6"/>
    <p:sldId id="257" r:id="rId7"/>
    <p:sldId id="258" r:id="rId8"/>
    <p:sldId id="333" r:id="rId9"/>
    <p:sldId id="259" r:id="rId10"/>
    <p:sldId id="412" r:id="rId11"/>
    <p:sldId id="332" r:id="rId12"/>
    <p:sldId id="261" r:id="rId13"/>
    <p:sldId id="384" r:id="rId14"/>
    <p:sldId id="262" r:id="rId15"/>
    <p:sldId id="263" r:id="rId16"/>
    <p:sldId id="449" r:id="rId17"/>
    <p:sldId id="437" r:id="rId18"/>
    <p:sldId id="421" r:id="rId19"/>
    <p:sldId id="264" r:id="rId20"/>
    <p:sldId id="265" r:id="rId21"/>
    <p:sldId id="275" r:id="rId22"/>
    <p:sldId id="266" r:id="rId23"/>
    <p:sldId id="402" r:id="rId24"/>
    <p:sldId id="414" r:id="rId25"/>
    <p:sldId id="268" r:id="rId26"/>
    <p:sldId id="387" r:id="rId27"/>
    <p:sldId id="269" r:id="rId28"/>
    <p:sldId id="448" r:id="rId29"/>
    <p:sldId id="270" r:id="rId30"/>
    <p:sldId id="403" r:id="rId31"/>
    <p:sldId id="276" r:id="rId32"/>
    <p:sldId id="277" r:id="rId33"/>
    <p:sldId id="389" r:id="rId34"/>
    <p:sldId id="390" r:id="rId35"/>
    <p:sldId id="280" r:id="rId36"/>
    <p:sldId id="404" r:id="rId37"/>
    <p:sldId id="281" r:id="rId38"/>
    <p:sldId id="422" r:id="rId39"/>
    <p:sldId id="416" r:id="rId40"/>
    <p:sldId id="283" r:id="rId41"/>
    <p:sldId id="415" r:id="rId42"/>
    <p:sldId id="289" r:id="rId43"/>
    <p:sldId id="290" r:id="rId44"/>
    <p:sldId id="286" r:id="rId45"/>
    <p:sldId id="287" r:id="rId46"/>
    <p:sldId id="288" r:id="rId47"/>
    <p:sldId id="291" r:id="rId48"/>
    <p:sldId id="292" r:id="rId49"/>
    <p:sldId id="424" r:id="rId50"/>
    <p:sldId id="293" r:id="rId51"/>
    <p:sldId id="294" r:id="rId52"/>
    <p:sldId id="295" r:id="rId53"/>
    <p:sldId id="296" r:id="rId54"/>
    <p:sldId id="297" r:id="rId55"/>
    <p:sldId id="426" r:id="rId56"/>
    <p:sldId id="406" r:id="rId57"/>
    <p:sldId id="427" r:id="rId58"/>
    <p:sldId id="405" r:id="rId59"/>
    <p:sldId id="392" r:id="rId60"/>
    <p:sldId id="299" r:id="rId61"/>
    <p:sldId id="438" r:id="rId62"/>
    <p:sldId id="301" r:id="rId63"/>
    <p:sldId id="302" r:id="rId64"/>
    <p:sldId id="303" r:id="rId65"/>
    <p:sldId id="443" r:id="rId66"/>
    <p:sldId id="304" r:id="rId67"/>
    <p:sldId id="428" r:id="rId68"/>
    <p:sldId id="407" r:id="rId69"/>
    <p:sldId id="393" r:id="rId70"/>
    <p:sldId id="307" r:id="rId71"/>
    <p:sldId id="308" r:id="rId72"/>
    <p:sldId id="309" r:id="rId73"/>
    <p:sldId id="311" r:id="rId74"/>
    <p:sldId id="310" r:id="rId75"/>
    <p:sldId id="312" r:id="rId76"/>
    <p:sldId id="408" r:id="rId77"/>
    <p:sldId id="313" r:id="rId78"/>
    <p:sldId id="444" r:id="rId79"/>
    <p:sldId id="314" r:id="rId80"/>
    <p:sldId id="315" r:id="rId81"/>
    <p:sldId id="429" r:id="rId82"/>
    <p:sldId id="316" r:id="rId83"/>
    <p:sldId id="317" r:id="rId84"/>
    <p:sldId id="409" r:id="rId85"/>
    <p:sldId id="394" r:id="rId86"/>
    <p:sldId id="432" r:id="rId87"/>
    <p:sldId id="319" r:id="rId88"/>
    <p:sldId id="320" r:id="rId89"/>
    <p:sldId id="321" r:id="rId90"/>
    <p:sldId id="322" r:id="rId91"/>
    <p:sldId id="324" r:id="rId92"/>
    <p:sldId id="325" r:id="rId93"/>
    <p:sldId id="323" r:id="rId94"/>
    <p:sldId id="326" r:id="rId95"/>
    <p:sldId id="431" r:id="rId96"/>
    <p:sldId id="327" r:id="rId97"/>
    <p:sldId id="395" r:id="rId98"/>
    <p:sldId id="439" r:id="rId99"/>
    <p:sldId id="433" r:id="rId100"/>
    <p:sldId id="328" r:id="rId101"/>
    <p:sldId id="329" r:id="rId102"/>
    <p:sldId id="330" r:id="rId103"/>
    <p:sldId id="436" r:id="rId104"/>
    <p:sldId id="434" r:id="rId105"/>
    <p:sldId id="435" r:id="rId106"/>
    <p:sldId id="450" r:id="rId107"/>
    <p:sldId id="335" r:id="rId108"/>
    <p:sldId id="397" r:id="rId109"/>
    <p:sldId id="338" r:id="rId110"/>
    <p:sldId id="339" r:id="rId111"/>
    <p:sldId id="340" r:id="rId112"/>
    <p:sldId id="341" r:id="rId113"/>
    <p:sldId id="342" r:id="rId114"/>
    <p:sldId id="343" r:id="rId115"/>
    <p:sldId id="344" r:id="rId116"/>
    <p:sldId id="410" r:id="rId117"/>
    <p:sldId id="411" r:id="rId118"/>
    <p:sldId id="347" r:id="rId119"/>
    <p:sldId id="348" r:id="rId120"/>
    <p:sldId id="349" r:id="rId121"/>
    <p:sldId id="350" r:id="rId122"/>
    <p:sldId id="451" r:id="rId123"/>
    <p:sldId id="358" r:id="rId124"/>
    <p:sldId id="398" r:id="rId125"/>
    <p:sldId id="359" r:id="rId126"/>
    <p:sldId id="360" r:id="rId127"/>
    <p:sldId id="361" r:id="rId128"/>
    <p:sldId id="362" r:id="rId129"/>
    <p:sldId id="363" r:id="rId130"/>
    <p:sldId id="364" r:id="rId131"/>
    <p:sldId id="365" r:id="rId132"/>
    <p:sldId id="351" r:id="rId133"/>
    <p:sldId id="352" r:id="rId134"/>
    <p:sldId id="353" r:id="rId135"/>
    <p:sldId id="441" r:id="rId136"/>
    <p:sldId id="354" r:id="rId137"/>
    <p:sldId id="355" r:id="rId138"/>
    <p:sldId id="375" r:id="rId139"/>
    <p:sldId id="447" r:id="rId140"/>
    <p:sldId id="445" r:id="rId141"/>
    <p:sldId id="376" r:id="rId142"/>
    <p:sldId id="366" r:id="rId143"/>
    <p:sldId id="399" r:id="rId144"/>
    <p:sldId id="367" r:id="rId145"/>
    <p:sldId id="368" r:id="rId146"/>
    <p:sldId id="369" r:id="rId147"/>
    <p:sldId id="370" r:id="rId148"/>
    <p:sldId id="371" r:id="rId149"/>
    <p:sldId id="372" r:id="rId150"/>
    <p:sldId id="373" r:id="rId151"/>
    <p:sldId id="446" r:id="rId152"/>
    <p:sldId id="374" r:id="rId153"/>
    <p:sldId id="377" r:id="rId154"/>
    <p:sldId id="400" r:id="rId155"/>
    <p:sldId id="378" r:id="rId156"/>
    <p:sldId id="442" r:id="rId157"/>
    <p:sldId id="379" r:id="rId158"/>
    <p:sldId id="380" r:id="rId15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4" d="100"/>
          <a:sy n="84" d="100"/>
        </p:scale>
        <p:origin x="90" y="21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iagrams/_rels/data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diagrams/_rels/drawing1.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42.sv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11" Type="http://schemas.openxmlformats.org/officeDocument/2006/relationships/image" Target="../media/image41.png"/><Relationship Id="rId5" Type="http://schemas.openxmlformats.org/officeDocument/2006/relationships/image" Target="../media/image35.png"/><Relationship Id="rId10" Type="http://schemas.openxmlformats.org/officeDocument/2006/relationships/image" Target="../media/image40.svg"/><Relationship Id="rId4" Type="http://schemas.openxmlformats.org/officeDocument/2006/relationships/image" Target="../media/image34.svg"/><Relationship Id="rId9" Type="http://schemas.openxmlformats.org/officeDocument/2006/relationships/image" Target="../media/image39.png"/><Relationship Id="rId14" Type="http://schemas.openxmlformats.org/officeDocument/2006/relationships/image" Target="../media/image44.svg"/></Relationships>
</file>

<file path=ppt/diagrams/colors1.xml><?xml version="1.0" encoding="utf-8"?>
<dgm:colorsDef xmlns:dgm="http://schemas.openxmlformats.org/drawingml/2006/diagram" xmlns:a="http://schemas.openxmlformats.org/drawingml/2006/main" uniqueId="urn:microsoft.com/office/officeart/2018/5/colors/Iconchunking_neutralbg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a:alpha val="0"/>
      </a:schemeClr>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C11A4C-4926-4E7B-A0C4-0D6302B14174}" type="doc">
      <dgm:prSet loTypeId="urn:microsoft.com/office/officeart/2018/2/layout/IconVerticalSolidList" loCatId="icon" qsTypeId="urn:microsoft.com/office/officeart/2005/8/quickstyle/simple1" qsCatId="simple" csTypeId="urn:microsoft.com/office/officeart/2018/5/colors/Iconchunking_neutralbg_accent5_2" csCatId="accent5" phldr="1"/>
      <dgm:spPr/>
      <dgm:t>
        <a:bodyPr/>
        <a:lstStyle/>
        <a:p>
          <a:endParaRPr lang="en-US"/>
        </a:p>
      </dgm:t>
    </dgm:pt>
    <dgm:pt modelId="{EEC00B98-671B-48E9-B116-E48A8C0694D6}">
      <dgm:prSet/>
      <dgm:spPr/>
      <dgm:t>
        <a:bodyPr/>
        <a:lstStyle/>
        <a:p>
          <a:pPr>
            <a:lnSpc>
              <a:spcPct val="100000"/>
            </a:lnSpc>
          </a:pPr>
          <a:r>
            <a:rPr lang="en-US" b="1" dirty="0"/>
            <a:t>Reform tradition- </a:t>
          </a:r>
          <a:r>
            <a:rPr lang="en-US" dirty="0"/>
            <a:t>based on belief that society can be improved</a:t>
          </a:r>
        </a:p>
      </dgm:t>
    </dgm:pt>
    <dgm:pt modelId="{B7DAB3AF-C707-47A4-8C2D-0B4E22542947}" type="parTrans" cxnId="{1EA45968-BBC6-4E1F-BCD9-0951C3B80441}">
      <dgm:prSet/>
      <dgm:spPr/>
      <dgm:t>
        <a:bodyPr/>
        <a:lstStyle/>
        <a:p>
          <a:endParaRPr lang="en-US"/>
        </a:p>
      </dgm:t>
    </dgm:pt>
    <dgm:pt modelId="{01DFFE92-FE24-4161-BF09-0C39A86A9E71}" type="sibTrans" cxnId="{1EA45968-BBC6-4E1F-BCD9-0951C3B80441}">
      <dgm:prSet phldrT="1"/>
      <dgm:spPr/>
      <dgm:t>
        <a:bodyPr/>
        <a:lstStyle/>
        <a:p>
          <a:endParaRPr lang="en-US"/>
        </a:p>
      </dgm:t>
    </dgm:pt>
    <dgm:pt modelId="{A93B1E27-54A1-4A52-9171-E3C0719CC0BB}">
      <dgm:prSet/>
      <dgm:spPr/>
      <dgm:t>
        <a:bodyPr/>
        <a:lstStyle/>
        <a:p>
          <a:pPr>
            <a:lnSpc>
              <a:spcPct val="100000"/>
            </a:lnSpc>
          </a:pPr>
          <a:r>
            <a:rPr lang="en-US" b="1" dirty="0"/>
            <a:t>Legacy of Populism</a:t>
          </a:r>
        </a:p>
      </dgm:t>
    </dgm:pt>
    <dgm:pt modelId="{2F417B91-C57D-4997-B362-3B28DFFE48F3}" type="parTrans" cxnId="{50C7D61F-B7D6-446A-BE25-C719674EC964}">
      <dgm:prSet/>
      <dgm:spPr/>
      <dgm:t>
        <a:bodyPr/>
        <a:lstStyle/>
        <a:p>
          <a:endParaRPr lang="en-US"/>
        </a:p>
      </dgm:t>
    </dgm:pt>
    <dgm:pt modelId="{21E9E3CF-2B65-422D-9431-7E1FFA89EC31}" type="sibTrans" cxnId="{50C7D61F-B7D6-446A-BE25-C719674EC964}">
      <dgm:prSet phldrT="2"/>
      <dgm:spPr/>
      <dgm:t>
        <a:bodyPr/>
        <a:lstStyle/>
        <a:p>
          <a:endParaRPr lang="en-US"/>
        </a:p>
      </dgm:t>
    </dgm:pt>
    <dgm:pt modelId="{6C2A7AAF-7B29-465E-AC11-1113E66EB5A4}">
      <dgm:prSet/>
      <dgm:spPr/>
      <dgm:t>
        <a:bodyPr/>
        <a:lstStyle/>
        <a:p>
          <a:pPr>
            <a:lnSpc>
              <a:spcPct val="100000"/>
            </a:lnSpc>
          </a:pPr>
          <a:r>
            <a:rPr lang="en-US" b="1" dirty="0"/>
            <a:t>Problems of Industrial society- </a:t>
          </a:r>
          <a:r>
            <a:rPr lang="en-US" dirty="0"/>
            <a:t>working conditions, child labor, political corruption, urban overcrowding, </a:t>
          </a:r>
          <a:r>
            <a:rPr lang="en-US" dirty="0" err="1"/>
            <a:t>etc</a:t>
          </a:r>
          <a:endParaRPr lang="en-US" dirty="0"/>
        </a:p>
      </dgm:t>
    </dgm:pt>
    <dgm:pt modelId="{09D788F2-0A76-4050-A522-2D308FD46201}" type="parTrans" cxnId="{68B02143-8BFC-4582-A8A0-4DA53886FC66}">
      <dgm:prSet/>
      <dgm:spPr/>
      <dgm:t>
        <a:bodyPr/>
        <a:lstStyle/>
        <a:p>
          <a:endParaRPr lang="en-US"/>
        </a:p>
      </dgm:t>
    </dgm:pt>
    <dgm:pt modelId="{098D97C1-253C-4489-A509-DFE4B13CE080}" type="sibTrans" cxnId="{68B02143-8BFC-4582-A8A0-4DA53886FC66}">
      <dgm:prSet phldrT="3"/>
      <dgm:spPr/>
      <dgm:t>
        <a:bodyPr/>
        <a:lstStyle/>
        <a:p>
          <a:endParaRPr lang="en-US"/>
        </a:p>
      </dgm:t>
    </dgm:pt>
    <dgm:pt modelId="{4A0E0781-1E1B-458F-B99F-92BD56B8B72F}">
      <dgm:prSet/>
      <dgm:spPr/>
      <dgm:t>
        <a:bodyPr/>
        <a:lstStyle/>
        <a:p>
          <a:pPr>
            <a:lnSpc>
              <a:spcPct val="100000"/>
            </a:lnSpc>
          </a:pPr>
          <a:r>
            <a:rPr lang="en-US" b="1" dirty="0"/>
            <a:t>Influence of middle class- </a:t>
          </a:r>
          <a:r>
            <a:rPr lang="en-US" dirty="0" err="1"/>
            <a:t>Populisim</a:t>
          </a:r>
          <a:r>
            <a:rPr lang="en-US" dirty="0"/>
            <a:t> was rural, appealing mostly to the south and west. Whereas progressivism was urban, middle-class and nationwide</a:t>
          </a:r>
        </a:p>
      </dgm:t>
    </dgm:pt>
    <dgm:pt modelId="{6BD953EB-49EF-4780-97E3-09344D5749EC}" type="parTrans" cxnId="{353A6B60-8C78-42E5-9354-541B702ECC6A}">
      <dgm:prSet/>
      <dgm:spPr/>
      <dgm:t>
        <a:bodyPr/>
        <a:lstStyle/>
        <a:p>
          <a:endParaRPr lang="en-US"/>
        </a:p>
      </dgm:t>
    </dgm:pt>
    <dgm:pt modelId="{9AD15488-3005-4B79-9528-57ED6D84ED02}" type="sibTrans" cxnId="{353A6B60-8C78-42E5-9354-541B702ECC6A}">
      <dgm:prSet phldrT="4"/>
      <dgm:spPr/>
      <dgm:t>
        <a:bodyPr/>
        <a:lstStyle/>
        <a:p>
          <a:endParaRPr lang="en-US"/>
        </a:p>
      </dgm:t>
    </dgm:pt>
    <dgm:pt modelId="{5046A24B-3CAF-4E82-A0AC-2F001946CE2D}">
      <dgm:prSet/>
      <dgm:spPr/>
      <dgm:t>
        <a:bodyPr/>
        <a:lstStyle/>
        <a:p>
          <a:pPr>
            <a:lnSpc>
              <a:spcPct val="100000"/>
            </a:lnSpc>
          </a:pPr>
          <a:r>
            <a:rPr lang="en-US" b="1" dirty="0"/>
            <a:t>Social Gospel movement- </a:t>
          </a:r>
          <a:r>
            <a:rPr lang="en-US" dirty="0"/>
            <a:t>middle class progressives acted out of a sense of moral responsibility derived from religion; members also promoted Temperance- calling for a ban on alcohol</a:t>
          </a:r>
        </a:p>
      </dgm:t>
    </dgm:pt>
    <dgm:pt modelId="{60CDA80B-9F9A-4BD5-8F3F-D5DA06CE4084}" type="parTrans" cxnId="{9363CD49-3E96-4E62-8B72-AFB8D2BEEF10}">
      <dgm:prSet/>
      <dgm:spPr/>
      <dgm:t>
        <a:bodyPr/>
        <a:lstStyle/>
        <a:p>
          <a:endParaRPr lang="en-US"/>
        </a:p>
      </dgm:t>
    </dgm:pt>
    <dgm:pt modelId="{4DB5496A-15E5-4D99-B018-BE0D4182C346}" type="sibTrans" cxnId="{9363CD49-3E96-4E62-8B72-AFB8D2BEEF10}">
      <dgm:prSet phldrT="5"/>
      <dgm:spPr/>
      <dgm:t>
        <a:bodyPr/>
        <a:lstStyle/>
        <a:p>
          <a:endParaRPr lang="en-US"/>
        </a:p>
      </dgm:t>
    </dgm:pt>
    <dgm:pt modelId="{55594A84-370F-41BE-8194-EB5115DAA404}">
      <dgm:prSet/>
      <dgm:spPr/>
      <dgm:t>
        <a:bodyPr/>
        <a:lstStyle/>
        <a:p>
          <a:pPr>
            <a:lnSpc>
              <a:spcPct val="100000"/>
            </a:lnSpc>
          </a:pPr>
          <a:r>
            <a:rPr lang="en-US" b="1" dirty="0"/>
            <a:t>New forms of journalism- </a:t>
          </a:r>
          <a:r>
            <a:rPr lang="en-US" b="1" dirty="0" err="1"/>
            <a:t>Muckrackers</a:t>
          </a:r>
          <a:endParaRPr lang="en-US" b="1" dirty="0"/>
        </a:p>
      </dgm:t>
    </dgm:pt>
    <dgm:pt modelId="{FB5F5F52-D6F0-4385-95F6-66787EAF4EDA}" type="parTrans" cxnId="{8625853C-BD64-44AB-B7EE-978C0EB349E8}">
      <dgm:prSet/>
      <dgm:spPr/>
      <dgm:t>
        <a:bodyPr/>
        <a:lstStyle/>
        <a:p>
          <a:endParaRPr lang="en-US"/>
        </a:p>
      </dgm:t>
    </dgm:pt>
    <dgm:pt modelId="{E328BEA2-D274-415B-9DC0-1BFA8C5B5B80}" type="sibTrans" cxnId="{8625853C-BD64-44AB-B7EE-978C0EB349E8}">
      <dgm:prSet phldrT="6"/>
      <dgm:spPr/>
      <dgm:t>
        <a:bodyPr/>
        <a:lstStyle/>
        <a:p>
          <a:endParaRPr lang="en-US"/>
        </a:p>
      </dgm:t>
    </dgm:pt>
    <dgm:pt modelId="{1F6B897F-443A-444E-96E1-841CB8EF3392}">
      <dgm:prSet/>
      <dgm:spPr/>
      <dgm:t>
        <a:bodyPr/>
        <a:lstStyle/>
        <a:p>
          <a:pPr>
            <a:lnSpc>
              <a:spcPct val="100000"/>
            </a:lnSpc>
          </a:pPr>
          <a:r>
            <a:rPr lang="en-US" b="1" dirty="0"/>
            <a:t>Rising consumer consciousness</a:t>
          </a:r>
        </a:p>
      </dgm:t>
    </dgm:pt>
    <dgm:pt modelId="{37C3D8D2-7CF9-4C7D-A328-E0CDF929B385}" type="parTrans" cxnId="{2F7C0492-FE95-49DA-9D1E-5FD8175D5626}">
      <dgm:prSet/>
      <dgm:spPr/>
      <dgm:t>
        <a:bodyPr/>
        <a:lstStyle/>
        <a:p>
          <a:endParaRPr lang="en-US"/>
        </a:p>
      </dgm:t>
    </dgm:pt>
    <dgm:pt modelId="{87C01F45-E9F9-4BEB-95AD-32A770608E87}" type="sibTrans" cxnId="{2F7C0492-FE95-49DA-9D1E-5FD8175D5626}">
      <dgm:prSet phldrT="7"/>
      <dgm:spPr/>
      <dgm:t>
        <a:bodyPr/>
        <a:lstStyle/>
        <a:p>
          <a:endParaRPr lang="en-US"/>
        </a:p>
      </dgm:t>
    </dgm:pt>
    <dgm:pt modelId="{799F7998-787D-42F7-8DFE-19FE07B48AA1}" type="pres">
      <dgm:prSet presAssocID="{A1C11A4C-4926-4E7B-A0C4-0D6302B14174}" presName="root" presStyleCnt="0">
        <dgm:presLayoutVars>
          <dgm:dir/>
          <dgm:resizeHandles val="exact"/>
        </dgm:presLayoutVars>
      </dgm:prSet>
      <dgm:spPr/>
    </dgm:pt>
    <dgm:pt modelId="{38DE4A13-98E0-4021-B22E-5F3401E23111}" type="pres">
      <dgm:prSet presAssocID="{EEC00B98-671B-48E9-B116-E48A8C0694D6}" presName="compNode" presStyleCnt="0"/>
      <dgm:spPr/>
    </dgm:pt>
    <dgm:pt modelId="{64435B1B-34BF-4AF9-933F-54DE1E44D2CF}" type="pres">
      <dgm:prSet presAssocID="{EEC00B98-671B-48E9-B116-E48A8C0694D6}" presName="bgRect" presStyleLbl="bgShp" presStyleIdx="0" presStyleCnt="7"/>
      <dgm:spPr/>
    </dgm:pt>
    <dgm:pt modelId="{38D71BC0-6F41-48CD-B3D6-6CCDEB9D1756}" type="pres">
      <dgm:prSet presAssocID="{EEC00B98-671B-48E9-B116-E48A8C0694D6}"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Arrow: Rotate left"/>
        </a:ext>
      </dgm:extLst>
    </dgm:pt>
    <dgm:pt modelId="{3896419E-E340-4564-90EA-1DD3702E02D6}" type="pres">
      <dgm:prSet presAssocID="{EEC00B98-671B-48E9-B116-E48A8C0694D6}" presName="spaceRect" presStyleCnt="0"/>
      <dgm:spPr/>
    </dgm:pt>
    <dgm:pt modelId="{2C78399E-44C0-4595-A81F-9260956D36F0}" type="pres">
      <dgm:prSet presAssocID="{EEC00B98-671B-48E9-B116-E48A8C0694D6}" presName="parTx" presStyleLbl="revTx" presStyleIdx="0" presStyleCnt="7">
        <dgm:presLayoutVars>
          <dgm:chMax val="0"/>
          <dgm:chPref val="0"/>
        </dgm:presLayoutVars>
      </dgm:prSet>
      <dgm:spPr/>
    </dgm:pt>
    <dgm:pt modelId="{368C6B45-3B27-47CB-922E-62E82D3DBA8E}" type="pres">
      <dgm:prSet presAssocID="{01DFFE92-FE24-4161-BF09-0C39A86A9E71}" presName="sibTrans" presStyleCnt="0"/>
      <dgm:spPr/>
    </dgm:pt>
    <dgm:pt modelId="{7A905434-7C1C-458C-BBEF-51A7876BA272}" type="pres">
      <dgm:prSet presAssocID="{A93B1E27-54A1-4A52-9171-E3C0719CC0BB}" presName="compNode" presStyleCnt="0"/>
      <dgm:spPr/>
    </dgm:pt>
    <dgm:pt modelId="{2C2D6A6D-C501-497C-A428-C96D382A0C1E}" type="pres">
      <dgm:prSet presAssocID="{A93B1E27-54A1-4A52-9171-E3C0719CC0BB}" presName="bgRect" presStyleLbl="bgShp" presStyleIdx="1" presStyleCnt="7"/>
      <dgm:spPr/>
    </dgm:pt>
    <dgm:pt modelId="{8A5579BF-B647-45CD-A834-FAE14DBE70A7}" type="pres">
      <dgm:prSet presAssocID="{A93B1E27-54A1-4A52-9171-E3C0719CC0BB}"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an"/>
        </a:ext>
      </dgm:extLst>
    </dgm:pt>
    <dgm:pt modelId="{A1563E43-D8ED-4EE3-B233-EDF2F954AAF1}" type="pres">
      <dgm:prSet presAssocID="{A93B1E27-54A1-4A52-9171-E3C0719CC0BB}" presName="spaceRect" presStyleCnt="0"/>
      <dgm:spPr/>
    </dgm:pt>
    <dgm:pt modelId="{ED27386C-CB7D-426E-BE4F-7E826663D53C}" type="pres">
      <dgm:prSet presAssocID="{A93B1E27-54A1-4A52-9171-E3C0719CC0BB}" presName="parTx" presStyleLbl="revTx" presStyleIdx="1" presStyleCnt="7">
        <dgm:presLayoutVars>
          <dgm:chMax val="0"/>
          <dgm:chPref val="0"/>
        </dgm:presLayoutVars>
      </dgm:prSet>
      <dgm:spPr/>
    </dgm:pt>
    <dgm:pt modelId="{F4B9C8AA-C8A2-472C-8503-D7CFE0EB5782}" type="pres">
      <dgm:prSet presAssocID="{21E9E3CF-2B65-422D-9431-7E1FFA89EC31}" presName="sibTrans" presStyleCnt="0"/>
      <dgm:spPr/>
    </dgm:pt>
    <dgm:pt modelId="{081323EF-3C4A-4E89-A8FD-1884CBD93A17}" type="pres">
      <dgm:prSet presAssocID="{6C2A7AAF-7B29-465E-AC11-1113E66EB5A4}" presName="compNode" presStyleCnt="0"/>
      <dgm:spPr/>
    </dgm:pt>
    <dgm:pt modelId="{2EFACF6D-6FAD-4A53-A358-EEA92EE50B80}" type="pres">
      <dgm:prSet presAssocID="{6C2A7AAF-7B29-465E-AC11-1113E66EB5A4}" presName="bgRect" presStyleLbl="bgShp" presStyleIdx="2" presStyleCnt="7"/>
      <dgm:spPr/>
    </dgm:pt>
    <dgm:pt modelId="{BBC6105C-AAA7-4F95-B5A1-62254721BDF6}" type="pres">
      <dgm:prSet presAssocID="{6C2A7AAF-7B29-465E-AC11-1113E66EB5A4}"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andcuffs"/>
        </a:ext>
      </dgm:extLst>
    </dgm:pt>
    <dgm:pt modelId="{F9D8BCCE-287D-4939-B777-FE9DC9968B82}" type="pres">
      <dgm:prSet presAssocID="{6C2A7AAF-7B29-465E-AC11-1113E66EB5A4}" presName="spaceRect" presStyleCnt="0"/>
      <dgm:spPr/>
    </dgm:pt>
    <dgm:pt modelId="{6FF336B3-380A-4638-B27B-81B1E7A4E703}" type="pres">
      <dgm:prSet presAssocID="{6C2A7AAF-7B29-465E-AC11-1113E66EB5A4}" presName="parTx" presStyleLbl="revTx" presStyleIdx="2" presStyleCnt="7">
        <dgm:presLayoutVars>
          <dgm:chMax val="0"/>
          <dgm:chPref val="0"/>
        </dgm:presLayoutVars>
      </dgm:prSet>
      <dgm:spPr/>
    </dgm:pt>
    <dgm:pt modelId="{53EC5EE7-2582-44AE-BFA7-CA4D1628E9B6}" type="pres">
      <dgm:prSet presAssocID="{098D97C1-253C-4489-A509-DFE4B13CE080}" presName="sibTrans" presStyleCnt="0"/>
      <dgm:spPr/>
    </dgm:pt>
    <dgm:pt modelId="{FF12BCC0-E2F6-4290-A1A1-0362E61D8B67}" type="pres">
      <dgm:prSet presAssocID="{4A0E0781-1E1B-458F-B99F-92BD56B8B72F}" presName="compNode" presStyleCnt="0"/>
      <dgm:spPr/>
    </dgm:pt>
    <dgm:pt modelId="{F65B3D00-79CA-418B-A507-273E26B809D0}" type="pres">
      <dgm:prSet presAssocID="{4A0E0781-1E1B-458F-B99F-92BD56B8B72F}" presName="bgRect" presStyleLbl="bgShp" presStyleIdx="3" presStyleCnt="7"/>
      <dgm:spPr/>
    </dgm:pt>
    <dgm:pt modelId="{4735093A-E04A-4F89-936B-98C6BD15AE4F}" type="pres">
      <dgm:prSet presAssocID="{4A0E0781-1E1B-458F-B99F-92BD56B8B72F}"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ity"/>
        </a:ext>
      </dgm:extLst>
    </dgm:pt>
    <dgm:pt modelId="{58AA7DA1-7A25-440C-ACD0-0FF8BF2A6DF4}" type="pres">
      <dgm:prSet presAssocID="{4A0E0781-1E1B-458F-B99F-92BD56B8B72F}" presName="spaceRect" presStyleCnt="0"/>
      <dgm:spPr/>
    </dgm:pt>
    <dgm:pt modelId="{253F0BCC-F36C-42EB-8C22-8726F4D6160F}" type="pres">
      <dgm:prSet presAssocID="{4A0E0781-1E1B-458F-B99F-92BD56B8B72F}" presName="parTx" presStyleLbl="revTx" presStyleIdx="3" presStyleCnt="7">
        <dgm:presLayoutVars>
          <dgm:chMax val="0"/>
          <dgm:chPref val="0"/>
        </dgm:presLayoutVars>
      </dgm:prSet>
      <dgm:spPr/>
    </dgm:pt>
    <dgm:pt modelId="{441E6159-979B-40F8-A66F-C980D5B4EFFB}" type="pres">
      <dgm:prSet presAssocID="{9AD15488-3005-4B79-9528-57ED6D84ED02}" presName="sibTrans" presStyleCnt="0"/>
      <dgm:spPr/>
    </dgm:pt>
    <dgm:pt modelId="{83E4CF22-4330-4560-84E9-E92361DAF9D0}" type="pres">
      <dgm:prSet presAssocID="{5046A24B-3CAF-4E82-A0AC-2F001946CE2D}" presName="compNode" presStyleCnt="0"/>
      <dgm:spPr/>
    </dgm:pt>
    <dgm:pt modelId="{FFBA24E7-C798-44DC-B8E6-A067409CD601}" type="pres">
      <dgm:prSet presAssocID="{5046A24B-3CAF-4E82-A0AC-2F001946CE2D}" presName="bgRect" presStyleLbl="bgShp" presStyleIdx="4" presStyleCnt="7"/>
      <dgm:spPr/>
    </dgm:pt>
    <dgm:pt modelId="{2FCCF870-A050-45A3-97B6-55435DF193E2}" type="pres">
      <dgm:prSet presAssocID="{5046A24B-3CAF-4E82-A0AC-2F001946CE2D}"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aised Hand"/>
        </a:ext>
      </dgm:extLst>
    </dgm:pt>
    <dgm:pt modelId="{072B7A65-8234-4456-BDDA-386061D4E0A4}" type="pres">
      <dgm:prSet presAssocID="{5046A24B-3CAF-4E82-A0AC-2F001946CE2D}" presName="spaceRect" presStyleCnt="0"/>
      <dgm:spPr/>
    </dgm:pt>
    <dgm:pt modelId="{7D005630-9236-4D98-AA50-AB0CDE997BC2}" type="pres">
      <dgm:prSet presAssocID="{5046A24B-3CAF-4E82-A0AC-2F001946CE2D}" presName="parTx" presStyleLbl="revTx" presStyleIdx="4" presStyleCnt="7">
        <dgm:presLayoutVars>
          <dgm:chMax val="0"/>
          <dgm:chPref val="0"/>
        </dgm:presLayoutVars>
      </dgm:prSet>
      <dgm:spPr/>
    </dgm:pt>
    <dgm:pt modelId="{03B41748-010A-4927-A687-E526FED93DE5}" type="pres">
      <dgm:prSet presAssocID="{4DB5496A-15E5-4D99-B018-BE0D4182C346}" presName="sibTrans" presStyleCnt="0"/>
      <dgm:spPr/>
    </dgm:pt>
    <dgm:pt modelId="{1B48BBBC-22B0-4567-B0F3-620593FDD3A7}" type="pres">
      <dgm:prSet presAssocID="{55594A84-370F-41BE-8194-EB5115DAA404}" presName="compNode" presStyleCnt="0"/>
      <dgm:spPr/>
    </dgm:pt>
    <dgm:pt modelId="{CAFD8B4D-E65E-4A8A-A7CC-2664F467E732}" type="pres">
      <dgm:prSet presAssocID="{55594A84-370F-41BE-8194-EB5115DAA404}" presName="bgRect" presStyleLbl="bgShp" presStyleIdx="5" presStyleCnt="7"/>
      <dgm:spPr/>
    </dgm:pt>
    <dgm:pt modelId="{40CF61BA-5C5F-4EE8-908E-B155CA271F74}" type="pres">
      <dgm:prSet presAssocID="{55594A84-370F-41BE-8194-EB5115DAA404}"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Newspaper"/>
        </a:ext>
      </dgm:extLst>
    </dgm:pt>
    <dgm:pt modelId="{6D21B74D-42AC-4F9E-A50B-ADBDC5AA48F0}" type="pres">
      <dgm:prSet presAssocID="{55594A84-370F-41BE-8194-EB5115DAA404}" presName="spaceRect" presStyleCnt="0"/>
      <dgm:spPr/>
    </dgm:pt>
    <dgm:pt modelId="{43D02D51-1BD1-4617-8139-646B034C6995}" type="pres">
      <dgm:prSet presAssocID="{55594A84-370F-41BE-8194-EB5115DAA404}" presName="parTx" presStyleLbl="revTx" presStyleIdx="5" presStyleCnt="7">
        <dgm:presLayoutVars>
          <dgm:chMax val="0"/>
          <dgm:chPref val="0"/>
        </dgm:presLayoutVars>
      </dgm:prSet>
      <dgm:spPr/>
    </dgm:pt>
    <dgm:pt modelId="{3C44C08B-623E-4D27-825A-ADB79EB594FA}" type="pres">
      <dgm:prSet presAssocID="{E328BEA2-D274-415B-9DC0-1BFA8C5B5B80}" presName="sibTrans" presStyleCnt="0"/>
      <dgm:spPr/>
    </dgm:pt>
    <dgm:pt modelId="{0F37D7DD-636A-4B19-BA77-093C10EF4772}" type="pres">
      <dgm:prSet presAssocID="{1F6B897F-443A-444E-96E1-841CB8EF3392}" presName="compNode" presStyleCnt="0"/>
      <dgm:spPr/>
    </dgm:pt>
    <dgm:pt modelId="{2E4B3264-8C4B-4839-A338-410F1461E536}" type="pres">
      <dgm:prSet presAssocID="{1F6B897F-443A-444E-96E1-841CB8EF3392}" presName="bgRect" presStyleLbl="bgShp" presStyleIdx="6" presStyleCnt="7"/>
      <dgm:spPr/>
    </dgm:pt>
    <dgm:pt modelId="{1FDB0A90-3401-47F7-8972-1A98D1E709AE}" type="pres">
      <dgm:prSet presAssocID="{1F6B897F-443A-444E-96E1-841CB8EF3392}"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Family with two children"/>
        </a:ext>
      </dgm:extLst>
    </dgm:pt>
    <dgm:pt modelId="{09B1D6A0-911E-4D80-90A4-CB5CCAB9725C}" type="pres">
      <dgm:prSet presAssocID="{1F6B897F-443A-444E-96E1-841CB8EF3392}" presName="spaceRect" presStyleCnt="0"/>
      <dgm:spPr/>
    </dgm:pt>
    <dgm:pt modelId="{AD04D40B-08D3-48AE-9347-3D8EF9423F90}" type="pres">
      <dgm:prSet presAssocID="{1F6B897F-443A-444E-96E1-841CB8EF3392}" presName="parTx" presStyleLbl="revTx" presStyleIdx="6" presStyleCnt="7">
        <dgm:presLayoutVars>
          <dgm:chMax val="0"/>
          <dgm:chPref val="0"/>
        </dgm:presLayoutVars>
      </dgm:prSet>
      <dgm:spPr/>
    </dgm:pt>
  </dgm:ptLst>
  <dgm:cxnLst>
    <dgm:cxn modelId="{5DA53402-3B2D-4621-B5F3-F8D8C7B3E898}" type="presOf" srcId="{A93B1E27-54A1-4A52-9171-E3C0719CC0BB}" destId="{ED27386C-CB7D-426E-BE4F-7E826663D53C}" srcOrd="0" destOrd="0" presId="urn:microsoft.com/office/officeart/2018/2/layout/IconVerticalSolidList"/>
    <dgm:cxn modelId="{5DDEE71C-A66A-40ED-B5C2-A09A44E78AE9}" type="presOf" srcId="{55594A84-370F-41BE-8194-EB5115DAA404}" destId="{43D02D51-1BD1-4617-8139-646B034C6995}" srcOrd="0" destOrd="0" presId="urn:microsoft.com/office/officeart/2018/2/layout/IconVerticalSolidList"/>
    <dgm:cxn modelId="{50C7D61F-B7D6-446A-BE25-C719674EC964}" srcId="{A1C11A4C-4926-4E7B-A0C4-0D6302B14174}" destId="{A93B1E27-54A1-4A52-9171-E3C0719CC0BB}" srcOrd="1" destOrd="0" parTransId="{2F417B91-C57D-4997-B362-3B28DFFE48F3}" sibTransId="{21E9E3CF-2B65-422D-9431-7E1FFA89EC31}"/>
    <dgm:cxn modelId="{8625853C-BD64-44AB-B7EE-978C0EB349E8}" srcId="{A1C11A4C-4926-4E7B-A0C4-0D6302B14174}" destId="{55594A84-370F-41BE-8194-EB5115DAA404}" srcOrd="5" destOrd="0" parTransId="{FB5F5F52-D6F0-4385-95F6-66787EAF4EDA}" sibTransId="{E328BEA2-D274-415B-9DC0-1BFA8C5B5B80}"/>
    <dgm:cxn modelId="{353A6B60-8C78-42E5-9354-541B702ECC6A}" srcId="{A1C11A4C-4926-4E7B-A0C4-0D6302B14174}" destId="{4A0E0781-1E1B-458F-B99F-92BD56B8B72F}" srcOrd="3" destOrd="0" parTransId="{6BD953EB-49EF-4780-97E3-09344D5749EC}" sibTransId="{9AD15488-3005-4B79-9528-57ED6D84ED02}"/>
    <dgm:cxn modelId="{68B02143-8BFC-4582-A8A0-4DA53886FC66}" srcId="{A1C11A4C-4926-4E7B-A0C4-0D6302B14174}" destId="{6C2A7AAF-7B29-465E-AC11-1113E66EB5A4}" srcOrd="2" destOrd="0" parTransId="{09D788F2-0A76-4050-A522-2D308FD46201}" sibTransId="{098D97C1-253C-4489-A509-DFE4B13CE080}"/>
    <dgm:cxn modelId="{1EA45968-BBC6-4E1F-BCD9-0951C3B80441}" srcId="{A1C11A4C-4926-4E7B-A0C4-0D6302B14174}" destId="{EEC00B98-671B-48E9-B116-E48A8C0694D6}" srcOrd="0" destOrd="0" parTransId="{B7DAB3AF-C707-47A4-8C2D-0B4E22542947}" sibTransId="{01DFFE92-FE24-4161-BF09-0C39A86A9E71}"/>
    <dgm:cxn modelId="{9363CD49-3E96-4E62-8B72-AFB8D2BEEF10}" srcId="{A1C11A4C-4926-4E7B-A0C4-0D6302B14174}" destId="{5046A24B-3CAF-4E82-A0AC-2F001946CE2D}" srcOrd="4" destOrd="0" parTransId="{60CDA80B-9F9A-4BD5-8F3F-D5DA06CE4084}" sibTransId="{4DB5496A-15E5-4D99-B018-BE0D4182C346}"/>
    <dgm:cxn modelId="{AB122E7A-8970-4E7F-B6C5-D542353E4989}" type="presOf" srcId="{6C2A7AAF-7B29-465E-AC11-1113E66EB5A4}" destId="{6FF336B3-380A-4638-B27B-81B1E7A4E703}" srcOrd="0" destOrd="0" presId="urn:microsoft.com/office/officeart/2018/2/layout/IconVerticalSolidList"/>
    <dgm:cxn modelId="{A428E27F-27A1-4EDF-964A-15713A11F8BA}" type="presOf" srcId="{A1C11A4C-4926-4E7B-A0C4-0D6302B14174}" destId="{799F7998-787D-42F7-8DFE-19FE07B48AA1}" srcOrd="0" destOrd="0" presId="urn:microsoft.com/office/officeart/2018/2/layout/IconVerticalSolidList"/>
    <dgm:cxn modelId="{2F7C0492-FE95-49DA-9D1E-5FD8175D5626}" srcId="{A1C11A4C-4926-4E7B-A0C4-0D6302B14174}" destId="{1F6B897F-443A-444E-96E1-841CB8EF3392}" srcOrd="6" destOrd="0" parTransId="{37C3D8D2-7CF9-4C7D-A328-E0CDF929B385}" sibTransId="{87C01F45-E9F9-4BEB-95AD-32A770608E87}"/>
    <dgm:cxn modelId="{FD3787C3-B6C2-4E38-8EFC-6D3ABEFCA07E}" type="presOf" srcId="{EEC00B98-671B-48E9-B116-E48A8C0694D6}" destId="{2C78399E-44C0-4595-A81F-9260956D36F0}" srcOrd="0" destOrd="0" presId="urn:microsoft.com/office/officeart/2018/2/layout/IconVerticalSolidList"/>
    <dgm:cxn modelId="{CADE7FCA-42E6-4209-8A54-1F4B29A87477}" type="presOf" srcId="{4A0E0781-1E1B-458F-B99F-92BD56B8B72F}" destId="{253F0BCC-F36C-42EB-8C22-8726F4D6160F}" srcOrd="0" destOrd="0" presId="urn:microsoft.com/office/officeart/2018/2/layout/IconVerticalSolidList"/>
    <dgm:cxn modelId="{A8FA45D4-F1E9-47CD-A817-13921D2970F9}" type="presOf" srcId="{1F6B897F-443A-444E-96E1-841CB8EF3392}" destId="{AD04D40B-08D3-48AE-9347-3D8EF9423F90}" srcOrd="0" destOrd="0" presId="urn:microsoft.com/office/officeart/2018/2/layout/IconVerticalSolidList"/>
    <dgm:cxn modelId="{0571EFF0-3ADA-4821-9251-8F6D24FC2598}" type="presOf" srcId="{5046A24B-3CAF-4E82-A0AC-2F001946CE2D}" destId="{7D005630-9236-4D98-AA50-AB0CDE997BC2}" srcOrd="0" destOrd="0" presId="urn:microsoft.com/office/officeart/2018/2/layout/IconVerticalSolidList"/>
    <dgm:cxn modelId="{CCD71E84-869B-400A-B3E1-48B169B6ED85}" type="presParOf" srcId="{799F7998-787D-42F7-8DFE-19FE07B48AA1}" destId="{38DE4A13-98E0-4021-B22E-5F3401E23111}" srcOrd="0" destOrd="0" presId="urn:microsoft.com/office/officeart/2018/2/layout/IconVerticalSolidList"/>
    <dgm:cxn modelId="{5BF66919-D954-4377-8276-5BC8BA172CFC}" type="presParOf" srcId="{38DE4A13-98E0-4021-B22E-5F3401E23111}" destId="{64435B1B-34BF-4AF9-933F-54DE1E44D2CF}" srcOrd="0" destOrd="0" presId="urn:microsoft.com/office/officeart/2018/2/layout/IconVerticalSolidList"/>
    <dgm:cxn modelId="{288BD55F-F2EC-4FC9-8D98-281EF8665CF9}" type="presParOf" srcId="{38DE4A13-98E0-4021-B22E-5F3401E23111}" destId="{38D71BC0-6F41-48CD-B3D6-6CCDEB9D1756}" srcOrd="1" destOrd="0" presId="urn:microsoft.com/office/officeart/2018/2/layout/IconVerticalSolidList"/>
    <dgm:cxn modelId="{1B2FCC2D-1E17-4BA8-B8E0-842D8D39862C}" type="presParOf" srcId="{38DE4A13-98E0-4021-B22E-5F3401E23111}" destId="{3896419E-E340-4564-90EA-1DD3702E02D6}" srcOrd="2" destOrd="0" presId="urn:microsoft.com/office/officeart/2018/2/layout/IconVerticalSolidList"/>
    <dgm:cxn modelId="{D56C0BA8-3B81-47FA-96BB-66755DCC095F}" type="presParOf" srcId="{38DE4A13-98E0-4021-B22E-5F3401E23111}" destId="{2C78399E-44C0-4595-A81F-9260956D36F0}" srcOrd="3" destOrd="0" presId="urn:microsoft.com/office/officeart/2018/2/layout/IconVerticalSolidList"/>
    <dgm:cxn modelId="{56856F02-B865-43D3-9D1C-B111444541AC}" type="presParOf" srcId="{799F7998-787D-42F7-8DFE-19FE07B48AA1}" destId="{368C6B45-3B27-47CB-922E-62E82D3DBA8E}" srcOrd="1" destOrd="0" presId="urn:microsoft.com/office/officeart/2018/2/layout/IconVerticalSolidList"/>
    <dgm:cxn modelId="{2454B584-06C3-473A-99CD-1496A483C28D}" type="presParOf" srcId="{799F7998-787D-42F7-8DFE-19FE07B48AA1}" destId="{7A905434-7C1C-458C-BBEF-51A7876BA272}" srcOrd="2" destOrd="0" presId="urn:microsoft.com/office/officeart/2018/2/layout/IconVerticalSolidList"/>
    <dgm:cxn modelId="{702E1252-1007-4679-9B81-E312322DDBD4}" type="presParOf" srcId="{7A905434-7C1C-458C-BBEF-51A7876BA272}" destId="{2C2D6A6D-C501-497C-A428-C96D382A0C1E}" srcOrd="0" destOrd="0" presId="urn:microsoft.com/office/officeart/2018/2/layout/IconVerticalSolidList"/>
    <dgm:cxn modelId="{6FF4FFCD-4B9F-48B0-8FDB-829977FAD127}" type="presParOf" srcId="{7A905434-7C1C-458C-BBEF-51A7876BA272}" destId="{8A5579BF-B647-45CD-A834-FAE14DBE70A7}" srcOrd="1" destOrd="0" presId="urn:microsoft.com/office/officeart/2018/2/layout/IconVerticalSolidList"/>
    <dgm:cxn modelId="{A3B2F86F-975B-40C8-AB0D-344B582DCEBA}" type="presParOf" srcId="{7A905434-7C1C-458C-BBEF-51A7876BA272}" destId="{A1563E43-D8ED-4EE3-B233-EDF2F954AAF1}" srcOrd="2" destOrd="0" presId="urn:microsoft.com/office/officeart/2018/2/layout/IconVerticalSolidList"/>
    <dgm:cxn modelId="{07477AFF-AE27-4E0C-B156-667C1811A1F5}" type="presParOf" srcId="{7A905434-7C1C-458C-BBEF-51A7876BA272}" destId="{ED27386C-CB7D-426E-BE4F-7E826663D53C}" srcOrd="3" destOrd="0" presId="urn:microsoft.com/office/officeart/2018/2/layout/IconVerticalSolidList"/>
    <dgm:cxn modelId="{B30D0961-8B07-4881-BC24-CE68C715CEC7}" type="presParOf" srcId="{799F7998-787D-42F7-8DFE-19FE07B48AA1}" destId="{F4B9C8AA-C8A2-472C-8503-D7CFE0EB5782}" srcOrd="3" destOrd="0" presId="urn:microsoft.com/office/officeart/2018/2/layout/IconVerticalSolidList"/>
    <dgm:cxn modelId="{213313C7-6AB1-4AEE-B8C5-D494AD98FACC}" type="presParOf" srcId="{799F7998-787D-42F7-8DFE-19FE07B48AA1}" destId="{081323EF-3C4A-4E89-A8FD-1884CBD93A17}" srcOrd="4" destOrd="0" presId="urn:microsoft.com/office/officeart/2018/2/layout/IconVerticalSolidList"/>
    <dgm:cxn modelId="{F1AD78A1-C127-4D89-A0D2-1DB1F007C359}" type="presParOf" srcId="{081323EF-3C4A-4E89-A8FD-1884CBD93A17}" destId="{2EFACF6D-6FAD-4A53-A358-EEA92EE50B80}" srcOrd="0" destOrd="0" presId="urn:microsoft.com/office/officeart/2018/2/layout/IconVerticalSolidList"/>
    <dgm:cxn modelId="{8A880721-5631-49BF-B22F-EE5D0FE19BB6}" type="presParOf" srcId="{081323EF-3C4A-4E89-A8FD-1884CBD93A17}" destId="{BBC6105C-AAA7-4F95-B5A1-62254721BDF6}" srcOrd="1" destOrd="0" presId="urn:microsoft.com/office/officeart/2018/2/layout/IconVerticalSolidList"/>
    <dgm:cxn modelId="{AA45868E-C6E7-4492-8FC6-06A1792E8B5E}" type="presParOf" srcId="{081323EF-3C4A-4E89-A8FD-1884CBD93A17}" destId="{F9D8BCCE-287D-4939-B777-FE9DC9968B82}" srcOrd="2" destOrd="0" presId="urn:microsoft.com/office/officeart/2018/2/layout/IconVerticalSolidList"/>
    <dgm:cxn modelId="{721507FE-3E90-4810-8A33-A2533D5E4E58}" type="presParOf" srcId="{081323EF-3C4A-4E89-A8FD-1884CBD93A17}" destId="{6FF336B3-380A-4638-B27B-81B1E7A4E703}" srcOrd="3" destOrd="0" presId="urn:microsoft.com/office/officeart/2018/2/layout/IconVerticalSolidList"/>
    <dgm:cxn modelId="{B61CFCA2-3110-4AF9-9D2A-9302308BC82D}" type="presParOf" srcId="{799F7998-787D-42F7-8DFE-19FE07B48AA1}" destId="{53EC5EE7-2582-44AE-BFA7-CA4D1628E9B6}" srcOrd="5" destOrd="0" presId="urn:microsoft.com/office/officeart/2018/2/layout/IconVerticalSolidList"/>
    <dgm:cxn modelId="{18A86945-F95D-40CE-A843-F72567B6B7AF}" type="presParOf" srcId="{799F7998-787D-42F7-8DFE-19FE07B48AA1}" destId="{FF12BCC0-E2F6-4290-A1A1-0362E61D8B67}" srcOrd="6" destOrd="0" presId="urn:microsoft.com/office/officeart/2018/2/layout/IconVerticalSolidList"/>
    <dgm:cxn modelId="{F1AF526C-01C2-403B-9236-3E090EFF9F5B}" type="presParOf" srcId="{FF12BCC0-E2F6-4290-A1A1-0362E61D8B67}" destId="{F65B3D00-79CA-418B-A507-273E26B809D0}" srcOrd="0" destOrd="0" presId="urn:microsoft.com/office/officeart/2018/2/layout/IconVerticalSolidList"/>
    <dgm:cxn modelId="{575D5B12-FCA8-4159-9059-E5B82B9A0F5E}" type="presParOf" srcId="{FF12BCC0-E2F6-4290-A1A1-0362E61D8B67}" destId="{4735093A-E04A-4F89-936B-98C6BD15AE4F}" srcOrd="1" destOrd="0" presId="urn:microsoft.com/office/officeart/2018/2/layout/IconVerticalSolidList"/>
    <dgm:cxn modelId="{CF5151DD-9564-42B4-BED3-2C61A502FF2B}" type="presParOf" srcId="{FF12BCC0-E2F6-4290-A1A1-0362E61D8B67}" destId="{58AA7DA1-7A25-440C-ACD0-0FF8BF2A6DF4}" srcOrd="2" destOrd="0" presId="urn:microsoft.com/office/officeart/2018/2/layout/IconVerticalSolidList"/>
    <dgm:cxn modelId="{38746AF3-3E68-48AC-BCDB-67E4F6AFCA1A}" type="presParOf" srcId="{FF12BCC0-E2F6-4290-A1A1-0362E61D8B67}" destId="{253F0BCC-F36C-42EB-8C22-8726F4D6160F}" srcOrd="3" destOrd="0" presId="urn:microsoft.com/office/officeart/2018/2/layout/IconVerticalSolidList"/>
    <dgm:cxn modelId="{E1E0ECA0-7B7B-42D3-978F-C07044BEF45D}" type="presParOf" srcId="{799F7998-787D-42F7-8DFE-19FE07B48AA1}" destId="{441E6159-979B-40F8-A66F-C980D5B4EFFB}" srcOrd="7" destOrd="0" presId="urn:microsoft.com/office/officeart/2018/2/layout/IconVerticalSolidList"/>
    <dgm:cxn modelId="{08DA20F7-DEC4-454B-9544-1AB270FD0605}" type="presParOf" srcId="{799F7998-787D-42F7-8DFE-19FE07B48AA1}" destId="{83E4CF22-4330-4560-84E9-E92361DAF9D0}" srcOrd="8" destOrd="0" presId="urn:microsoft.com/office/officeart/2018/2/layout/IconVerticalSolidList"/>
    <dgm:cxn modelId="{EBDF6440-1F15-4A54-85A8-878155998EE4}" type="presParOf" srcId="{83E4CF22-4330-4560-84E9-E92361DAF9D0}" destId="{FFBA24E7-C798-44DC-B8E6-A067409CD601}" srcOrd="0" destOrd="0" presId="urn:microsoft.com/office/officeart/2018/2/layout/IconVerticalSolidList"/>
    <dgm:cxn modelId="{3FD56A56-8F8D-4AEF-8CC3-DBDD787E4296}" type="presParOf" srcId="{83E4CF22-4330-4560-84E9-E92361DAF9D0}" destId="{2FCCF870-A050-45A3-97B6-55435DF193E2}" srcOrd="1" destOrd="0" presId="urn:microsoft.com/office/officeart/2018/2/layout/IconVerticalSolidList"/>
    <dgm:cxn modelId="{EBC8096B-6A97-4FB8-9919-A15AC4F7E904}" type="presParOf" srcId="{83E4CF22-4330-4560-84E9-E92361DAF9D0}" destId="{072B7A65-8234-4456-BDDA-386061D4E0A4}" srcOrd="2" destOrd="0" presId="urn:microsoft.com/office/officeart/2018/2/layout/IconVerticalSolidList"/>
    <dgm:cxn modelId="{5D093B74-1BD6-417F-889C-EE5AC1903552}" type="presParOf" srcId="{83E4CF22-4330-4560-84E9-E92361DAF9D0}" destId="{7D005630-9236-4D98-AA50-AB0CDE997BC2}" srcOrd="3" destOrd="0" presId="urn:microsoft.com/office/officeart/2018/2/layout/IconVerticalSolidList"/>
    <dgm:cxn modelId="{9257E5ED-D201-4B62-876D-FFDF089E788B}" type="presParOf" srcId="{799F7998-787D-42F7-8DFE-19FE07B48AA1}" destId="{03B41748-010A-4927-A687-E526FED93DE5}" srcOrd="9" destOrd="0" presId="urn:microsoft.com/office/officeart/2018/2/layout/IconVerticalSolidList"/>
    <dgm:cxn modelId="{713DE200-0AA4-4490-8F46-33DBE9D22CCE}" type="presParOf" srcId="{799F7998-787D-42F7-8DFE-19FE07B48AA1}" destId="{1B48BBBC-22B0-4567-B0F3-620593FDD3A7}" srcOrd="10" destOrd="0" presId="urn:microsoft.com/office/officeart/2018/2/layout/IconVerticalSolidList"/>
    <dgm:cxn modelId="{97560219-F501-47DE-BF26-473D10173C1F}" type="presParOf" srcId="{1B48BBBC-22B0-4567-B0F3-620593FDD3A7}" destId="{CAFD8B4D-E65E-4A8A-A7CC-2664F467E732}" srcOrd="0" destOrd="0" presId="urn:microsoft.com/office/officeart/2018/2/layout/IconVerticalSolidList"/>
    <dgm:cxn modelId="{BC140F13-B2B7-4D2D-BC5C-F90FD52B2836}" type="presParOf" srcId="{1B48BBBC-22B0-4567-B0F3-620593FDD3A7}" destId="{40CF61BA-5C5F-4EE8-908E-B155CA271F74}" srcOrd="1" destOrd="0" presId="urn:microsoft.com/office/officeart/2018/2/layout/IconVerticalSolidList"/>
    <dgm:cxn modelId="{2AC6277C-D7D3-41B9-BB12-156F9E696602}" type="presParOf" srcId="{1B48BBBC-22B0-4567-B0F3-620593FDD3A7}" destId="{6D21B74D-42AC-4F9E-A50B-ADBDC5AA48F0}" srcOrd="2" destOrd="0" presId="urn:microsoft.com/office/officeart/2018/2/layout/IconVerticalSolidList"/>
    <dgm:cxn modelId="{FEEF8DE8-9223-4705-A92B-5CD6C5AF6D4B}" type="presParOf" srcId="{1B48BBBC-22B0-4567-B0F3-620593FDD3A7}" destId="{43D02D51-1BD1-4617-8139-646B034C6995}" srcOrd="3" destOrd="0" presId="urn:microsoft.com/office/officeart/2018/2/layout/IconVerticalSolidList"/>
    <dgm:cxn modelId="{85411175-36A2-4A0F-9509-60946DD958E6}" type="presParOf" srcId="{799F7998-787D-42F7-8DFE-19FE07B48AA1}" destId="{3C44C08B-623E-4D27-825A-ADB79EB594FA}" srcOrd="11" destOrd="0" presId="urn:microsoft.com/office/officeart/2018/2/layout/IconVerticalSolidList"/>
    <dgm:cxn modelId="{9315E2C6-4069-4C2C-8F79-D67EFD16C483}" type="presParOf" srcId="{799F7998-787D-42F7-8DFE-19FE07B48AA1}" destId="{0F37D7DD-636A-4B19-BA77-093C10EF4772}" srcOrd="12" destOrd="0" presId="urn:microsoft.com/office/officeart/2018/2/layout/IconVerticalSolidList"/>
    <dgm:cxn modelId="{5B862049-FE7E-46F3-853A-3B0CAF3E0915}" type="presParOf" srcId="{0F37D7DD-636A-4B19-BA77-093C10EF4772}" destId="{2E4B3264-8C4B-4839-A338-410F1461E536}" srcOrd="0" destOrd="0" presId="urn:microsoft.com/office/officeart/2018/2/layout/IconVerticalSolidList"/>
    <dgm:cxn modelId="{B60D1239-1187-44BF-9C3A-FFF673C64B91}" type="presParOf" srcId="{0F37D7DD-636A-4B19-BA77-093C10EF4772}" destId="{1FDB0A90-3401-47F7-8972-1A98D1E709AE}" srcOrd="1" destOrd="0" presId="urn:microsoft.com/office/officeart/2018/2/layout/IconVerticalSolidList"/>
    <dgm:cxn modelId="{0324CDFA-AA45-45E3-9A5D-1B4771A63559}" type="presParOf" srcId="{0F37D7DD-636A-4B19-BA77-093C10EF4772}" destId="{09B1D6A0-911E-4D80-90A4-CB5CCAB9725C}" srcOrd="2" destOrd="0" presId="urn:microsoft.com/office/officeart/2018/2/layout/IconVerticalSolidList"/>
    <dgm:cxn modelId="{90A6DD36-6FEA-4BB4-83BB-E71846E8545F}" type="presParOf" srcId="{0F37D7DD-636A-4B19-BA77-093C10EF4772}" destId="{AD04D40B-08D3-48AE-9347-3D8EF9423F9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35B1B-34BF-4AF9-933F-54DE1E44D2CF}">
      <dsp:nvSpPr>
        <dsp:cNvPr id="0" name=""/>
        <dsp:cNvSpPr/>
      </dsp:nvSpPr>
      <dsp:spPr>
        <a:xfrm>
          <a:off x="0" y="481"/>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D71BC0-6F41-48CD-B3D6-6CCDEB9D1756}">
      <dsp:nvSpPr>
        <dsp:cNvPr id="0" name=""/>
        <dsp:cNvSpPr/>
      </dsp:nvSpPr>
      <dsp:spPr>
        <a:xfrm>
          <a:off x="200449" y="149576"/>
          <a:ext cx="364453" cy="36445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C78399E-44C0-4595-A81F-9260956D36F0}">
      <dsp:nvSpPr>
        <dsp:cNvPr id="0" name=""/>
        <dsp:cNvSpPr/>
      </dsp:nvSpPr>
      <dsp:spPr>
        <a:xfrm>
          <a:off x="765352" y="481"/>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Reform tradition- </a:t>
          </a:r>
          <a:r>
            <a:rPr lang="en-US" sz="1600" kern="1200" dirty="0"/>
            <a:t>based on belief that society can be improved</a:t>
          </a:r>
        </a:p>
      </dsp:txBody>
      <dsp:txXfrm>
        <a:off x="765352" y="481"/>
        <a:ext cx="10664636" cy="662642"/>
      </dsp:txXfrm>
    </dsp:sp>
    <dsp:sp modelId="{2C2D6A6D-C501-497C-A428-C96D382A0C1E}">
      <dsp:nvSpPr>
        <dsp:cNvPr id="0" name=""/>
        <dsp:cNvSpPr/>
      </dsp:nvSpPr>
      <dsp:spPr>
        <a:xfrm>
          <a:off x="0" y="828784"/>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5579BF-B647-45CD-A834-FAE14DBE70A7}">
      <dsp:nvSpPr>
        <dsp:cNvPr id="0" name=""/>
        <dsp:cNvSpPr/>
      </dsp:nvSpPr>
      <dsp:spPr>
        <a:xfrm>
          <a:off x="200449" y="977879"/>
          <a:ext cx="364453" cy="36445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D27386C-CB7D-426E-BE4F-7E826663D53C}">
      <dsp:nvSpPr>
        <dsp:cNvPr id="0" name=""/>
        <dsp:cNvSpPr/>
      </dsp:nvSpPr>
      <dsp:spPr>
        <a:xfrm>
          <a:off x="765352" y="828784"/>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Legacy of Populism</a:t>
          </a:r>
        </a:p>
      </dsp:txBody>
      <dsp:txXfrm>
        <a:off x="765352" y="828784"/>
        <a:ext cx="10664636" cy="662642"/>
      </dsp:txXfrm>
    </dsp:sp>
    <dsp:sp modelId="{2EFACF6D-6FAD-4A53-A358-EEA92EE50B80}">
      <dsp:nvSpPr>
        <dsp:cNvPr id="0" name=""/>
        <dsp:cNvSpPr/>
      </dsp:nvSpPr>
      <dsp:spPr>
        <a:xfrm>
          <a:off x="0" y="1657088"/>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BC6105C-AAA7-4F95-B5A1-62254721BDF6}">
      <dsp:nvSpPr>
        <dsp:cNvPr id="0" name=""/>
        <dsp:cNvSpPr/>
      </dsp:nvSpPr>
      <dsp:spPr>
        <a:xfrm>
          <a:off x="200449" y="1806183"/>
          <a:ext cx="364453" cy="36445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F336B3-380A-4638-B27B-81B1E7A4E703}">
      <dsp:nvSpPr>
        <dsp:cNvPr id="0" name=""/>
        <dsp:cNvSpPr/>
      </dsp:nvSpPr>
      <dsp:spPr>
        <a:xfrm>
          <a:off x="765352" y="1657088"/>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Problems of Industrial society- </a:t>
          </a:r>
          <a:r>
            <a:rPr lang="en-US" sz="1600" kern="1200" dirty="0"/>
            <a:t>working conditions, child labor, political corruption, urban overcrowding, </a:t>
          </a:r>
          <a:r>
            <a:rPr lang="en-US" sz="1600" kern="1200" dirty="0" err="1"/>
            <a:t>etc</a:t>
          </a:r>
          <a:endParaRPr lang="en-US" sz="1600" kern="1200" dirty="0"/>
        </a:p>
      </dsp:txBody>
      <dsp:txXfrm>
        <a:off x="765352" y="1657088"/>
        <a:ext cx="10664636" cy="662642"/>
      </dsp:txXfrm>
    </dsp:sp>
    <dsp:sp modelId="{F65B3D00-79CA-418B-A507-273E26B809D0}">
      <dsp:nvSpPr>
        <dsp:cNvPr id="0" name=""/>
        <dsp:cNvSpPr/>
      </dsp:nvSpPr>
      <dsp:spPr>
        <a:xfrm>
          <a:off x="0" y="2485392"/>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35093A-E04A-4F89-936B-98C6BD15AE4F}">
      <dsp:nvSpPr>
        <dsp:cNvPr id="0" name=""/>
        <dsp:cNvSpPr/>
      </dsp:nvSpPr>
      <dsp:spPr>
        <a:xfrm>
          <a:off x="200449" y="2634486"/>
          <a:ext cx="364453" cy="36445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53F0BCC-F36C-42EB-8C22-8726F4D6160F}">
      <dsp:nvSpPr>
        <dsp:cNvPr id="0" name=""/>
        <dsp:cNvSpPr/>
      </dsp:nvSpPr>
      <dsp:spPr>
        <a:xfrm>
          <a:off x="765352" y="2485392"/>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Influence of middle class- </a:t>
          </a:r>
          <a:r>
            <a:rPr lang="en-US" sz="1600" kern="1200" dirty="0" err="1"/>
            <a:t>Populisim</a:t>
          </a:r>
          <a:r>
            <a:rPr lang="en-US" sz="1600" kern="1200" dirty="0"/>
            <a:t> was rural, appealing mostly to the south and west. Whereas progressivism was urban, middle-class and nationwide</a:t>
          </a:r>
        </a:p>
      </dsp:txBody>
      <dsp:txXfrm>
        <a:off x="765352" y="2485392"/>
        <a:ext cx="10664636" cy="662642"/>
      </dsp:txXfrm>
    </dsp:sp>
    <dsp:sp modelId="{FFBA24E7-C798-44DC-B8E6-A067409CD601}">
      <dsp:nvSpPr>
        <dsp:cNvPr id="0" name=""/>
        <dsp:cNvSpPr/>
      </dsp:nvSpPr>
      <dsp:spPr>
        <a:xfrm>
          <a:off x="0" y="3313695"/>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CCF870-A050-45A3-97B6-55435DF193E2}">
      <dsp:nvSpPr>
        <dsp:cNvPr id="0" name=""/>
        <dsp:cNvSpPr/>
      </dsp:nvSpPr>
      <dsp:spPr>
        <a:xfrm>
          <a:off x="200449" y="3462790"/>
          <a:ext cx="364453" cy="36445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D005630-9236-4D98-AA50-AB0CDE997BC2}">
      <dsp:nvSpPr>
        <dsp:cNvPr id="0" name=""/>
        <dsp:cNvSpPr/>
      </dsp:nvSpPr>
      <dsp:spPr>
        <a:xfrm>
          <a:off x="765352" y="3313695"/>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Social Gospel movement- </a:t>
          </a:r>
          <a:r>
            <a:rPr lang="en-US" sz="1600" kern="1200" dirty="0"/>
            <a:t>middle class progressives acted out of a sense of moral responsibility derived from religion; members also promoted Temperance- calling for a ban on alcohol</a:t>
          </a:r>
        </a:p>
      </dsp:txBody>
      <dsp:txXfrm>
        <a:off x="765352" y="3313695"/>
        <a:ext cx="10664636" cy="662642"/>
      </dsp:txXfrm>
    </dsp:sp>
    <dsp:sp modelId="{CAFD8B4D-E65E-4A8A-A7CC-2664F467E732}">
      <dsp:nvSpPr>
        <dsp:cNvPr id="0" name=""/>
        <dsp:cNvSpPr/>
      </dsp:nvSpPr>
      <dsp:spPr>
        <a:xfrm>
          <a:off x="0" y="4141999"/>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CF61BA-5C5F-4EE8-908E-B155CA271F74}">
      <dsp:nvSpPr>
        <dsp:cNvPr id="0" name=""/>
        <dsp:cNvSpPr/>
      </dsp:nvSpPr>
      <dsp:spPr>
        <a:xfrm>
          <a:off x="200449" y="4291093"/>
          <a:ext cx="364453" cy="36445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3D02D51-1BD1-4617-8139-646B034C6995}">
      <dsp:nvSpPr>
        <dsp:cNvPr id="0" name=""/>
        <dsp:cNvSpPr/>
      </dsp:nvSpPr>
      <dsp:spPr>
        <a:xfrm>
          <a:off x="765352" y="4141999"/>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New forms of journalism- </a:t>
          </a:r>
          <a:r>
            <a:rPr lang="en-US" sz="1600" b="1" kern="1200" dirty="0" err="1"/>
            <a:t>Muckrackers</a:t>
          </a:r>
          <a:endParaRPr lang="en-US" sz="1600" b="1" kern="1200" dirty="0"/>
        </a:p>
      </dsp:txBody>
      <dsp:txXfrm>
        <a:off x="765352" y="4141999"/>
        <a:ext cx="10664636" cy="662642"/>
      </dsp:txXfrm>
    </dsp:sp>
    <dsp:sp modelId="{2E4B3264-8C4B-4839-A338-410F1461E536}">
      <dsp:nvSpPr>
        <dsp:cNvPr id="0" name=""/>
        <dsp:cNvSpPr/>
      </dsp:nvSpPr>
      <dsp:spPr>
        <a:xfrm>
          <a:off x="0" y="4970302"/>
          <a:ext cx="11429989" cy="662642"/>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DB0A90-3401-47F7-8972-1A98D1E709AE}">
      <dsp:nvSpPr>
        <dsp:cNvPr id="0" name=""/>
        <dsp:cNvSpPr/>
      </dsp:nvSpPr>
      <dsp:spPr>
        <a:xfrm>
          <a:off x="200449" y="5119397"/>
          <a:ext cx="364453" cy="36445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D04D40B-08D3-48AE-9347-3D8EF9423F90}">
      <dsp:nvSpPr>
        <dsp:cNvPr id="0" name=""/>
        <dsp:cNvSpPr/>
      </dsp:nvSpPr>
      <dsp:spPr>
        <a:xfrm>
          <a:off x="765352" y="4970302"/>
          <a:ext cx="10664636" cy="6626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0130" tIns="70130" rIns="70130" bIns="70130" numCol="1" spcCol="1270" anchor="ctr" anchorCtr="0">
          <a:noAutofit/>
        </a:bodyPr>
        <a:lstStyle/>
        <a:p>
          <a:pPr marL="0" lvl="0" indent="0" algn="l" defTabSz="711200">
            <a:lnSpc>
              <a:spcPct val="100000"/>
            </a:lnSpc>
            <a:spcBef>
              <a:spcPct val="0"/>
            </a:spcBef>
            <a:spcAft>
              <a:spcPct val="35000"/>
            </a:spcAft>
            <a:buNone/>
          </a:pPr>
          <a:r>
            <a:rPr lang="en-US" sz="1600" b="1" kern="1200" dirty="0"/>
            <a:t>Rising consumer consciousness</a:t>
          </a:r>
        </a:p>
      </dsp:txBody>
      <dsp:txXfrm>
        <a:off x="765352" y="4970302"/>
        <a:ext cx="10664636" cy="662642"/>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7D2FF7-6678-4370-8E4D-A1A5AF5ACD4C}"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15A60-D42F-4B24-8D69-56BECAB46FF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09325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D2FF7-6678-4370-8E4D-A1A5AF5ACD4C}"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16208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D2FF7-6678-4370-8E4D-A1A5AF5ACD4C}"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15A60-D42F-4B24-8D69-56BECAB46FF1}"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06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7D2FF7-6678-4370-8E4D-A1A5AF5ACD4C}"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29579435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57D2FF7-6678-4370-8E4D-A1A5AF5ACD4C}" type="datetimeFigureOut">
              <a:rPr lang="en-US" smtClean="0"/>
              <a:t>8/1/2019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F15A60-D42F-4B24-8D69-56BECAB46FF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934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57D2FF7-6678-4370-8E4D-A1A5AF5ACD4C}"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39045673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57D2FF7-6678-4370-8E4D-A1A5AF5ACD4C}" type="datetimeFigureOut">
              <a:rPr lang="en-US" smtClean="0"/>
              <a:t>8/1/2019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1262086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57D2FF7-6678-4370-8E4D-A1A5AF5ACD4C}" type="datetimeFigureOut">
              <a:rPr lang="en-US" smtClean="0"/>
              <a:t>8/1/2019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1302460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7D2FF7-6678-4370-8E4D-A1A5AF5ACD4C}" type="datetimeFigureOut">
              <a:rPr lang="en-US" smtClean="0"/>
              <a:t>8/1/2019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1002341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57D2FF7-6678-4370-8E4D-A1A5AF5ACD4C}"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15A60-D42F-4B24-8D69-56BECAB46FF1}" type="slidenum">
              <a:rPr lang="en-US" smtClean="0"/>
              <a:t>‹#›</a:t>
            </a:fld>
            <a:endParaRPr lang="en-US"/>
          </a:p>
        </p:txBody>
      </p:sp>
    </p:spTree>
    <p:extLst>
      <p:ext uri="{BB962C8B-B14F-4D97-AF65-F5344CB8AC3E}">
        <p14:creationId xmlns:p14="http://schemas.microsoft.com/office/powerpoint/2010/main" val="42022701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57D2FF7-6678-4370-8E4D-A1A5AF5ACD4C}" type="datetimeFigureOut">
              <a:rPr lang="en-US" smtClean="0"/>
              <a:t>8/1/2019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F15A60-D42F-4B24-8D69-56BECAB46FF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825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57D2FF7-6678-4370-8E4D-A1A5AF5ACD4C}" type="datetimeFigureOut">
              <a:rPr lang="en-US" smtClean="0"/>
              <a:t>8/1/2019</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2F15A60-D42F-4B24-8D69-56BECAB46FF1}"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676618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8" Type="http://schemas.openxmlformats.org/officeDocument/2006/relationships/hyperlink" Target="https://en.wikipedia.org/wiki/Dryland_farming" TargetMode="External"/><Relationship Id="rId3" Type="http://schemas.openxmlformats.org/officeDocument/2006/relationships/hyperlink" Target="https://en.wikipedia.org/wiki/Agriculture" TargetMode="External"/><Relationship Id="rId7" Type="http://schemas.openxmlformats.org/officeDocument/2006/relationships/hyperlink" Target="https://en.wikipedia.org/wiki/Drought" TargetMode="External"/><Relationship Id="rId2" Type="http://schemas.openxmlformats.org/officeDocument/2006/relationships/hyperlink" Target="https://en.wikipedia.org/wiki/Dust_storm" TargetMode="External"/><Relationship Id="rId1" Type="http://schemas.openxmlformats.org/officeDocument/2006/relationships/slideLayout" Target="../slideLayouts/slideLayout2.xml"/><Relationship Id="rId6" Type="http://schemas.openxmlformats.org/officeDocument/2006/relationships/hyperlink" Target="https://en.wikipedia.org/wiki/Prairie" TargetMode="External"/><Relationship Id="rId5" Type="http://schemas.openxmlformats.org/officeDocument/2006/relationships/hyperlink" Target="https://en.wikipedia.org/wiki/Canadian_Prairies" TargetMode="External"/><Relationship Id="rId4" Type="http://schemas.openxmlformats.org/officeDocument/2006/relationships/hyperlink" Target="https://en.wikipedia.org/wiki/United_States" TargetMode="Externa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en.wikipedia.org/wiki/American_Civil_War_spies#Union" TargetMode="External"/><Relationship Id="rId13" Type="http://schemas.openxmlformats.org/officeDocument/2006/relationships/hyperlink" Target="https://en.wikipedia.org/wiki/Underground_Railroad" TargetMode="External"/><Relationship Id="rId3" Type="http://schemas.openxmlformats.org/officeDocument/2006/relationships/hyperlink" Target="https://en.wikipedia.org/wiki/Abolitionism_in_the_United_States" TargetMode="External"/><Relationship Id="rId7" Type="http://schemas.openxmlformats.org/officeDocument/2006/relationships/hyperlink" Target="https://en.wikipedia.org/wiki/Humanitarian" TargetMode="External"/><Relationship Id="rId12" Type="http://schemas.openxmlformats.org/officeDocument/2006/relationships/hyperlink" Target="https://en.wikipedia.org/wiki/Harriet_Tubman#cite_note-13-70-2" TargetMode="External"/><Relationship Id="rId17" Type="http://schemas.openxmlformats.org/officeDocument/2006/relationships/hyperlink" Target="https://en.wikipedia.org/wiki/Women's_suffrage" TargetMode="External"/><Relationship Id="rId2" Type="http://schemas.openxmlformats.org/officeDocument/2006/relationships/hyperlink" Target="https://en.wikipedia.org/wiki/Dorchester_County,_Maryland" TargetMode="External"/><Relationship Id="rId16" Type="http://schemas.openxmlformats.org/officeDocument/2006/relationships/hyperlink" Target="https://en.wikipedia.org/wiki/Harpers_Ferry,_West_Virginia" TargetMode="External"/><Relationship Id="rId1" Type="http://schemas.openxmlformats.org/officeDocument/2006/relationships/slideLayout" Target="../slideLayouts/slideLayout2.xml"/><Relationship Id="rId6" Type="http://schemas.openxmlformats.org/officeDocument/2006/relationships/hyperlink" Target="https://en.wikipedia.org/wiki/Ulster_County,_New_York" TargetMode="External"/><Relationship Id="rId11" Type="http://schemas.openxmlformats.org/officeDocument/2006/relationships/hyperlink" Target="https://en.wikipedia.org/wiki/Slavery_in_the_United_States" TargetMode="External"/><Relationship Id="rId5" Type="http://schemas.openxmlformats.org/officeDocument/2006/relationships/hyperlink" Target="https://en.wikipedia.org/wiki/Slavery" TargetMode="External"/><Relationship Id="rId15" Type="http://schemas.openxmlformats.org/officeDocument/2006/relationships/hyperlink" Target="https://en.wikipedia.org/wiki/John_Brown's_raid_on_Harpers_Ferry" TargetMode="External"/><Relationship Id="rId10" Type="http://schemas.openxmlformats.org/officeDocument/2006/relationships/hyperlink" Target="https://en.wikipedia.org/wiki/American_Civil_War" TargetMode="External"/><Relationship Id="rId4" Type="http://schemas.openxmlformats.org/officeDocument/2006/relationships/hyperlink" Target="https://en.wikipedia.org/wiki/Women's_rights" TargetMode="External"/><Relationship Id="rId9" Type="http://schemas.openxmlformats.org/officeDocument/2006/relationships/hyperlink" Target="https://en.wikipedia.org/wiki/United_States_Army" TargetMode="External"/><Relationship Id="rId14" Type="http://schemas.openxmlformats.org/officeDocument/2006/relationships/hyperlink" Target="https://en.wikipedia.org/wiki/John_Brown_(abolitionist)" TargetMode="Externa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hyperlink" Target="https://www.encyclopedia.com/places/united-states-and-canada/us-political-geography/united-states"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9.xml"/></Relationships>
</file>

<file path=ppt/slides/_rels/slide124.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hyperlink" Target="https://en.wikipedia.org/wiki/Dwight_D._Eisenhower"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6.xml"/></Relationships>
</file>

<file path=ppt/slides/_rels/slide133.xml.rels><?xml version="1.0" encoding="UTF-8" standalone="yes"?>
<Relationships xmlns="http://schemas.openxmlformats.org/package/2006/relationships"><Relationship Id="rId3" Type="http://schemas.openxmlformats.org/officeDocument/2006/relationships/hyperlink" Target="https://en.wikipedia.org/wiki/Allies_of_World_War_II" TargetMode="External"/><Relationship Id="rId2" Type="http://schemas.openxmlformats.org/officeDocument/2006/relationships/hyperlink" Target="https://en.wikipedia.org/wiki/Delegates" TargetMode="External"/><Relationship Id="rId1" Type="http://schemas.openxmlformats.org/officeDocument/2006/relationships/slideLayout" Target="../slideLayouts/slideLayout2.xml"/><Relationship Id="rId4" Type="http://schemas.openxmlformats.org/officeDocument/2006/relationships/hyperlink" Target="https://en.wikipedia.org/wiki/International_monetary_systems" TargetMode="External"/></Relationships>
</file>

<file path=ppt/slides/_rels/slide134.xml.rels><?xml version="1.0" encoding="UTF-8" standalone="yes"?>
<Relationships xmlns="http://schemas.openxmlformats.org/package/2006/relationships"><Relationship Id="rId8" Type="http://schemas.openxmlformats.org/officeDocument/2006/relationships/hyperlink" Target="https://en.wikipedia.org/wiki/Allied_advance_from_Paris_to_the_Rhine" TargetMode="External"/><Relationship Id="rId13" Type="http://schemas.openxmlformats.org/officeDocument/2006/relationships/hyperlink" Target="https://en.wikipedia.org/wiki/Space_Race" TargetMode="External"/><Relationship Id="rId3" Type="http://schemas.openxmlformats.org/officeDocument/2006/relationships/hyperlink" Target="https://en.wikipedia.org/wiki/Supreme_Commander_of_the_Allied_Expeditionary_Force" TargetMode="External"/><Relationship Id="rId7" Type="http://schemas.openxmlformats.org/officeDocument/2006/relationships/hyperlink" Target="https://en.wikipedia.org/wiki/Invasion_of_Normandy" TargetMode="External"/><Relationship Id="rId12" Type="http://schemas.openxmlformats.org/officeDocument/2006/relationships/hyperlink" Target="https://en.wikipedia.org/wiki/NASA" TargetMode="External"/><Relationship Id="rId2" Type="http://schemas.openxmlformats.org/officeDocument/2006/relationships/hyperlink" Target="https://en.wikipedia.org/wiki/World_War_II" TargetMode="External"/><Relationship Id="rId1" Type="http://schemas.openxmlformats.org/officeDocument/2006/relationships/slideLayout" Target="../slideLayouts/slideLayout2.xml"/><Relationship Id="rId6" Type="http://schemas.openxmlformats.org/officeDocument/2006/relationships/hyperlink" Target="https://en.wikipedia.org/wiki/Operation_Torch" TargetMode="External"/><Relationship Id="rId11" Type="http://schemas.openxmlformats.org/officeDocument/2006/relationships/hyperlink" Target="https://en.wikipedia.org/wiki/National_Aeronautics_and_Space_Act" TargetMode="External"/><Relationship Id="rId5" Type="http://schemas.openxmlformats.org/officeDocument/2006/relationships/hyperlink" Target="https://en.wikipedia.org/wiki/North_Africa" TargetMode="External"/><Relationship Id="rId10" Type="http://schemas.openxmlformats.org/officeDocument/2006/relationships/hyperlink" Target="https://en.wikipedia.org/wiki/Sputnik_I" TargetMode="External"/><Relationship Id="rId4" Type="http://schemas.openxmlformats.org/officeDocument/2006/relationships/hyperlink" Target="https://en.wikipedia.org/wiki/Supreme_Headquarters_Allied_Expeditionary_Force" TargetMode="External"/><Relationship Id="rId9" Type="http://schemas.openxmlformats.org/officeDocument/2006/relationships/hyperlink" Target="https://en.wikipedia.org/wiki/Western_Front_(World_War_II)" TargetMode="External"/><Relationship Id="rId14" Type="http://schemas.openxmlformats.org/officeDocument/2006/relationships/hyperlink" Target="https://en.wikipedia.org/wiki/Suburb" TargetMode="External"/></Relationships>
</file>

<file path=ppt/slides/_rels/slide135.xml.rels><?xml version="1.0" encoding="UTF-8" standalone="yes"?>
<Relationships xmlns="http://schemas.openxmlformats.org/package/2006/relationships"><Relationship Id="rId8" Type="http://schemas.openxmlformats.org/officeDocument/2006/relationships/hyperlink" Target="https://en.wikipedia.org/wiki/Adolf_Hitler" TargetMode="External"/><Relationship Id="rId3" Type="http://schemas.openxmlformats.org/officeDocument/2006/relationships/hyperlink" Target="https://en.wikipedia.org/wiki/Southern_Christian_Leadership_Conference" TargetMode="External"/><Relationship Id="rId7" Type="http://schemas.openxmlformats.org/officeDocument/2006/relationships/hyperlink" Target="https://en.wikipedia.org/wiki/Boston_Tea_Party" TargetMode="External"/><Relationship Id="rId2" Type="http://schemas.openxmlformats.org/officeDocument/2006/relationships/hyperlink" Target="https://en.wikipedia.org/wiki/Montgomery_bus_boycott" TargetMode="External"/><Relationship Id="rId1" Type="http://schemas.openxmlformats.org/officeDocument/2006/relationships/slideLayout" Target="../slideLayouts/slideLayout2.xml"/><Relationship Id="rId6" Type="http://schemas.openxmlformats.org/officeDocument/2006/relationships/hyperlink" Target="https://en.wikipedia.org/wiki/A_Call_for_Unity" TargetMode="External"/><Relationship Id="rId5" Type="http://schemas.openxmlformats.org/officeDocument/2006/relationships/hyperlink" Target="https://en.wikipedia.org/wiki/Letter_from_Birmingham_Jail" TargetMode="External"/><Relationship Id="rId4" Type="http://schemas.openxmlformats.org/officeDocument/2006/relationships/hyperlink" Target="https://en.wikipedia.org/wiki/March_on_Washington_for_Jobs_and_Freedom" TargetMode="External"/><Relationship Id="rId9" Type="http://schemas.openxmlformats.org/officeDocument/2006/relationships/hyperlink" Target="https://en.wikipedia.org/wiki/James_Earl_Ray" TargetMode="Externa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8" Type="http://schemas.openxmlformats.org/officeDocument/2006/relationships/hyperlink" Target="https://en.wikipedia.org/wiki/University_of_California,_Davis" TargetMode="External"/><Relationship Id="rId3" Type="http://schemas.openxmlformats.org/officeDocument/2006/relationships/hyperlink" Target="https://en.wikipedia.org/wiki/Supreme_Court_of_the_United_States" TargetMode="External"/><Relationship Id="rId7" Type="http://schemas.openxmlformats.org/officeDocument/2006/relationships/hyperlink" Target="https://en.wikipedia.org/wiki/United_States_Marine_Corps" TargetMode="External"/><Relationship Id="rId2" Type="http://schemas.openxmlformats.org/officeDocument/2006/relationships/hyperlink" Target="https://en.wikipedia.org/wiki/List_of_landmark_court_decisions_in_the_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Racial_quota" TargetMode="External"/><Relationship Id="rId5" Type="http://schemas.openxmlformats.org/officeDocument/2006/relationships/hyperlink" Target="https://en.wikipedia.org/wiki/College_admissions_in_the_United_States#Race_and_ethnicity" TargetMode="External"/><Relationship Id="rId4" Type="http://schemas.openxmlformats.org/officeDocument/2006/relationships/hyperlink" Target="https://en.wikipedia.org/wiki/Affirmative_action_in_the_United_States" TargetMode="External"/><Relationship Id="rId9" Type="http://schemas.openxmlformats.org/officeDocument/2006/relationships/hyperlink" Target="https://en.wikipedia.org/wiki/California_Supreme_Cour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8" Type="http://schemas.openxmlformats.org/officeDocument/2006/relationships/hyperlink" Target="https://en.wikipedia.org/wiki/James_Reeb" TargetMode="External"/><Relationship Id="rId3" Type="http://schemas.openxmlformats.org/officeDocument/2006/relationships/hyperlink" Target="https://en.wikipedia.org/wiki/Selma,_Alabama" TargetMode="External"/><Relationship Id="rId7" Type="http://schemas.openxmlformats.org/officeDocument/2006/relationships/hyperlink" Target="https://en.wikipedia.org/wiki/Tear_gas" TargetMode="External"/><Relationship Id="rId2" Type="http://schemas.openxmlformats.org/officeDocument/2006/relationships/hyperlink" Target="https://en.wikipedia.org/wiki/Demonstration_(protest)" TargetMode="External"/><Relationship Id="rId1" Type="http://schemas.openxmlformats.org/officeDocument/2006/relationships/slideLayout" Target="../slideLayouts/slideLayout2.xml"/><Relationship Id="rId6" Type="http://schemas.openxmlformats.org/officeDocument/2006/relationships/hyperlink" Target="https://en.wikipedia.org/wiki/Baton_(law_enforcement)" TargetMode="External"/><Relationship Id="rId5" Type="http://schemas.openxmlformats.org/officeDocument/2006/relationships/hyperlink" Target="https://en.wikipedia.org/wiki/Posse_comitatus_(common_law)" TargetMode="External"/><Relationship Id="rId10" Type="http://schemas.openxmlformats.org/officeDocument/2006/relationships/hyperlink" Target="https://en.wikipedia.org/wiki/Joint_session_of_Congress" TargetMode="External"/><Relationship Id="rId4" Type="http://schemas.openxmlformats.org/officeDocument/2006/relationships/hyperlink" Target="https://en.wikipedia.org/wiki/Montgomery,_Alabama" TargetMode="External"/><Relationship Id="rId9" Type="http://schemas.openxmlformats.org/officeDocument/2006/relationships/hyperlink" Target="https://en.wikipedia.org/wiki/Civil_disobedience" TargetMode="Externa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9.xml"/></Relationships>
</file>

<file path=ppt/slides/_rels/slide14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3" Type="http://schemas.openxmlformats.org/officeDocument/2006/relationships/hyperlink" Target="https://en.wikipedia.org/wiki/Medicare_(United_States)#Eligibility" TargetMode="External"/><Relationship Id="rId2" Type="http://schemas.openxmlformats.org/officeDocument/2006/relationships/hyperlink" Target="https://en.wikipedia.org/wiki/Payroll_tax" TargetMode="External"/><Relationship Id="rId1" Type="http://schemas.openxmlformats.org/officeDocument/2006/relationships/slideLayout" Target="../slideLayouts/slideLayout2.xml"/><Relationship Id="rId6" Type="http://schemas.openxmlformats.org/officeDocument/2006/relationships/hyperlink" Target="https://en.wikipedia.org/wiki/Disability" TargetMode="External"/><Relationship Id="rId5" Type="http://schemas.openxmlformats.org/officeDocument/2006/relationships/hyperlink" Target="https://en.wikipedia.org/wiki/Old_age" TargetMode="External"/><Relationship Id="rId4" Type="http://schemas.openxmlformats.org/officeDocument/2006/relationships/hyperlink" Target="https://en.wikipedia.org/wiki/Health_insurance" TargetMode="Externa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hyperlink" Target="https://en.wikipedia.org/wiki/Democratic_National_Committee" TargetMode="External"/><Relationship Id="rId7" Type="http://schemas.openxmlformats.org/officeDocument/2006/relationships/hyperlink" Target="https://en.wikipedia.org/wiki/Richard_Nixon" TargetMode="External"/><Relationship Id="rId2" Type="http://schemas.openxmlformats.org/officeDocument/2006/relationships/hyperlink" Target="https://en.wikipedia.org/wiki/President" TargetMode="External"/><Relationship Id="rId1" Type="http://schemas.openxmlformats.org/officeDocument/2006/relationships/slideLayout" Target="../slideLayouts/slideLayout2.xml"/><Relationship Id="rId6" Type="http://schemas.openxmlformats.org/officeDocument/2006/relationships/hyperlink" Target="https://en.wikipedia.org/wiki/President_of_the_United_States" TargetMode="External"/><Relationship Id="rId5" Type="http://schemas.openxmlformats.org/officeDocument/2006/relationships/hyperlink" Target="https://en.wikipedia.org/wiki/Washington,_D.C." TargetMode="External"/><Relationship Id="rId4" Type="http://schemas.openxmlformats.org/officeDocument/2006/relationships/hyperlink" Target="https://en.wikipedia.org/wiki/Watergate_hotel"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en.wikipedia.org/wiki/Radical_Republican" TargetMode="External"/><Relationship Id="rId2" Type="http://schemas.openxmlformats.org/officeDocument/2006/relationships/hyperlink" Target="https://en.wikipedia.org/wiki/Democratic_Party_(United_States)" TargetMode="Externa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8" Type="http://schemas.openxmlformats.org/officeDocument/2006/relationships/hyperlink" Target="https://en.wikipedia.org/wiki/Watergate_complex" TargetMode="External"/><Relationship Id="rId13" Type="http://schemas.openxmlformats.org/officeDocument/2006/relationships/hyperlink" Target="https://en.wikipedia.org/wiki/W._Mark_Felt" TargetMode="External"/><Relationship Id="rId3" Type="http://schemas.openxmlformats.org/officeDocument/2006/relationships/hyperlink" Target="https://en.wikipedia.org/wiki/President" TargetMode="External"/><Relationship Id="rId7" Type="http://schemas.openxmlformats.org/officeDocument/2006/relationships/hyperlink" Target="https://en.wikipedia.org/wiki/War_in_Vietnam" TargetMode="External"/><Relationship Id="rId12" Type="http://schemas.openxmlformats.org/officeDocument/2006/relationships/hyperlink" Target="https://en.wikipedia.org/wiki/Deep_Throat_(Watergate)" TargetMode="External"/><Relationship Id="rId2" Type="http://schemas.openxmlformats.org/officeDocument/2006/relationships/hyperlink" Target="https://en.wikipedia.org/wiki/President_of_the_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United_States_presidential_election,_1952" TargetMode="External"/><Relationship Id="rId11" Type="http://schemas.openxmlformats.org/officeDocument/2006/relationships/hyperlink" Target="https://en.wikipedia.org/wiki/Bob_Woodward" TargetMode="External"/><Relationship Id="rId5" Type="http://schemas.openxmlformats.org/officeDocument/2006/relationships/hyperlink" Target="https://en.wikipedia.org/wiki/Dwight_D._Eisenhower" TargetMode="External"/><Relationship Id="rId10" Type="http://schemas.openxmlformats.org/officeDocument/2006/relationships/hyperlink" Target="https://en.wikipedia.org/wiki/Carl_Bernstein" TargetMode="External"/><Relationship Id="rId4" Type="http://schemas.openxmlformats.org/officeDocument/2006/relationships/hyperlink" Target="https://en.wikipedia.org/wiki/Running_mate" TargetMode="External"/><Relationship Id="rId9" Type="http://schemas.openxmlformats.org/officeDocument/2006/relationships/hyperlink" Target="https://en.wikipedia.org/wiki/The_Washington_Post" TargetMode="External"/><Relationship Id="rId14" Type="http://schemas.openxmlformats.org/officeDocument/2006/relationships/hyperlink" Target="https://en.wikipedia.org/wiki/FBI" TargetMode="External"/></Relationships>
</file>

<file path=ppt/slides/_rels/slide152.xml.rels><?xml version="1.0" encoding="UTF-8" standalone="yes"?>
<Relationships xmlns="http://schemas.openxmlformats.org/package/2006/relationships"><Relationship Id="rId8" Type="http://schemas.openxmlformats.org/officeDocument/2006/relationships/hyperlink" Target="https://en.wikipedia.org/wiki/Sexual_harassment" TargetMode="External"/><Relationship Id="rId3" Type="http://schemas.openxmlformats.org/officeDocument/2006/relationships/hyperlink" Target="https://en.wikipedia.org/wiki/Reproductive_rights" TargetMode="External"/><Relationship Id="rId7" Type="http://schemas.openxmlformats.org/officeDocument/2006/relationships/hyperlink" Target="https://en.wikipedia.org/wiki/Women's_suffrage" TargetMode="External"/><Relationship Id="rId2" Type="http://schemas.openxmlformats.org/officeDocument/2006/relationships/hyperlink" Target="https://en.wikipedia.org/wiki/Political_campaign" TargetMode="External"/><Relationship Id="rId1" Type="http://schemas.openxmlformats.org/officeDocument/2006/relationships/slideLayout" Target="../slideLayouts/slideLayout2.xml"/><Relationship Id="rId6" Type="http://schemas.openxmlformats.org/officeDocument/2006/relationships/hyperlink" Target="https://en.wikipedia.org/wiki/Equal_pay_for_women" TargetMode="External"/><Relationship Id="rId5" Type="http://schemas.openxmlformats.org/officeDocument/2006/relationships/hyperlink" Target="https://en.wikipedia.org/wiki/Parental_leave" TargetMode="External"/><Relationship Id="rId4" Type="http://schemas.openxmlformats.org/officeDocument/2006/relationships/hyperlink" Target="https://en.wikipedia.org/wiki/Domestic_violence" TargetMode="External"/><Relationship Id="rId9" Type="http://schemas.openxmlformats.org/officeDocument/2006/relationships/hyperlink" Target="https://en.wikipedia.org/wiki/Sexual_violence" TargetMode="External"/></Relationships>
</file>

<file path=ppt/slides/_rels/slide153.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9.xml"/></Relationships>
</file>

<file path=ppt/slides/_rels/slide15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8" Type="http://schemas.openxmlformats.org/officeDocument/2006/relationships/hyperlink" Target="https://en.wikipedia.org/wiki/Iran" TargetMode="External"/><Relationship Id="rId3" Type="http://schemas.openxmlformats.org/officeDocument/2006/relationships/hyperlink" Target="https://en.wikipedia.org/wiki/Anwar_El_Sadat" TargetMode="External"/><Relationship Id="rId7" Type="http://schemas.openxmlformats.org/officeDocument/2006/relationships/hyperlink" Target="https://en.wikipedia.org/wiki/Nobel_Peace_Prize" TargetMode="External"/><Relationship Id="rId2" Type="http://schemas.openxmlformats.org/officeDocument/2006/relationships/hyperlink" Target="https://en.wikipedia.org/wiki/Egyptian_President" TargetMode="External"/><Relationship Id="rId1" Type="http://schemas.openxmlformats.org/officeDocument/2006/relationships/slideLayout" Target="../slideLayouts/slideLayout2.xml"/><Relationship Id="rId6" Type="http://schemas.openxmlformats.org/officeDocument/2006/relationships/hyperlink" Target="https://en.wikipedia.org/wiki/Egypt%E2%80%93Israel_Peace_Treaty" TargetMode="External"/><Relationship Id="rId11" Type="http://schemas.openxmlformats.org/officeDocument/2006/relationships/hyperlink" Target="https://en.wikipedia.org/wiki/Tehran" TargetMode="External"/><Relationship Id="rId5" Type="http://schemas.openxmlformats.org/officeDocument/2006/relationships/hyperlink" Target="https://en.wikipedia.org/wiki/Menachem_Begin" TargetMode="External"/><Relationship Id="rId10" Type="http://schemas.openxmlformats.org/officeDocument/2006/relationships/hyperlink" Target="https://en.wikipedia.org/wiki/Embassy_of_the_United_States,_Tehran" TargetMode="External"/><Relationship Id="rId4" Type="http://schemas.openxmlformats.org/officeDocument/2006/relationships/hyperlink" Target="https://en.wikipedia.org/wiki/Israeli_Prime_Minister" TargetMode="External"/><Relationship Id="rId9" Type="http://schemas.openxmlformats.org/officeDocument/2006/relationships/hyperlink" Target="https://en.wikipedia.org/wiki/United_States" TargetMode="Externa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8" Type="http://schemas.openxmlformats.org/officeDocument/2006/relationships/hyperlink" Target="https://en.wikipedia.org/wiki/North_America" TargetMode="External"/><Relationship Id="rId13" Type="http://schemas.openxmlformats.org/officeDocument/2006/relationships/hyperlink" Target="https://en.wikipedia.org/wiki/United_States_presidential_election_in_Florida,_2000" TargetMode="External"/><Relationship Id="rId3" Type="http://schemas.openxmlformats.org/officeDocument/2006/relationships/hyperlink" Target="https://en.wikipedia.org/wiki/Iraq" TargetMode="External"/><Relationship Id="rId7" Type="http://schemas.openxmlformats.org/officeDocument/2006/relationships/hyperlink" Target="https://en.wikipedia.org/wiki/Trade_bloc" TargetMode="External"/><Relationship Id="rId12" Type="http://schemas.openxmlformats.org/officeDocument/2006/relationships/hyperlink" Target="https://en.wikipedia.org/wiki/Al_Gore" TargetMode="External"/><Relationship Id="rId2" Type="http://schemas.openxmlformats.org/officeDocument/2006/relationships/hyperlink" Target="https://en.wikipedia.org/wiki/President_of_Iraq" TargetMode="External"/><Relationship Id="rId1" Type="http://schemas.openxmlformats.org/officeDocument/2006/relationships/slideLayout" Target="../slideLayouts/slideLayout2.xml"/><Relationship Id="rId6" Type="http://schemas.openxmlformats.org/officeDocument/2006/relationships/hyperlink" Target="https://en.wikipedia.org/wiki/United_States" TargetMode="External"/><Relationship Id="rId11" Type="http://schemas.openxmlformats.org/officeDocument/2006/relationships/hyperlink" Target="https://en.wikipedia.org/wiki/George_W._Bush" TargetMode="External"/><Relationship Id="rId5" Type="http://schemas.openxmlformats.org/officeDocument/2006/relationships/hyperlink" Target="https://en.wikipedia.org/wiki/Mexico" TargetMode="External"/><Relationship Id="rId15" Type="http://schemas.openxmlformats.org/officeDocument/2006/relationships/hyperlink" Target="https://en.wikipedia.org/wiki/Bush_v._Gore" TargetMode="External"/><Relationship Id="rId10" Type="http://schemas.openxmlformats.org/officeDocument/2006/relationships/hyperlink" Target="https://en.wikipedia.org/wiki/United_States_presidential_election" TargetMode="External"/><Relationship Id="rId4" Type="http://schemas.openxmlformats.org/officeDocument/2006/relationships/hyperlink" Target="https://en.wikipedia.org/wiki/Canada" TargetMode="External"/><Relationship Id="rId9" Type="http://schemas.openxmlformats.org/officeDocument/2006/relationships/hyperlink" Target="https://en.wikipedia.org/wiki/Tariff" TargetMode="External"/><Relationship Id="rId14" Type="http://schemas.openxmlformats.org/officeDocument/2006/relationships/hyperlink" Target="https://en.wikipedia.org/wiki/Supreme_Court_of_the_United_States" TargetMode="External"/></Relationships>
</file>

<file path=ppt/slides/_rels/slide158.xml.rels><?xml version="1.0" encoding="UTF-8" standalone="yes"?>
<Relationships xmlns="http://schemas.openxmlformats.org/package/2006/relationships"><Relationship Id="rId8" Type="http://schemas.openxmlformats.org/officeDocument/2006/relationships/hyperlink" Target="https://en.wikipedia.org/wiki/The_Pentagon" TargetMode="External"/><Relationship Id="rId13" Type="http://schemas.openxmlformats.org/officeDocument/2006/relationships/hyperlink" Target="https://en.wikipedia.org/wiki/Islamist" TargetMode="External"/><Relationship Id="rId18" Type="http://schemas.openxmlformats.org/officeDocument/2006/relationships/hyperlink" Target="https://en.wikipedia.org/wiki/Presbyterianism" TargetMode="External"/><Relationship Id="rId26" Type="http://schemas.openxmlformats.org/officeDocument/2006/relationships/hyperlink" Target="https://en.wikipedia.org/wiki/United_Farm_Workers#cite_note-2" TargetMode="External"/><Relationship Id="rId3" Type="http://schemas.openxmlformats.org/officeDocument/2006/relationships/hyperlink" Target="https://en.wikipedia.org/wiki/United_Airlines_Flight_175" TargetMode="External"/><Relationship Id="rId21" Type="http://schemas.openxmlformats.org/officeDocument/2006/relationships/hyperlink" Target="https://en.wikipedia.org/wiki/C%C3%A9sar_Ch%C3%A1vez" TargetMode="External"/><Relationship Id="rId7" Type="http://schemas.openxmlformats.org/officeDocument/2006/relationships/hyperlink" Target="https://en.wikipedia.org/wiki/American_Airlines_Flight_77" TargetMode="External"/><Relationship Id="rId12" Type="http://schemas.openxmlformats.org/officeDocument/2006/relationships/hyperlink" Target="https://en.wikipedia.org/wiki/Sunni" TargetMode="External"/><Relationship Id="rId17" Type="http://schemas.openxmlformats.org/officeDocument/2006/relationships/hyperlink" Target="https://en.wikipedia.org/wiki/Maggie_Kuhn" TargetMode="External"/><Relationship Id="rId25" Type="http://schemas.openxmlformats.org/officeDocument/2006/relationships/hyperlink" Target="https://en.wikipedia.org/wiki/California" TargetMode="External"/><Relationship Id="rId2" Type="http://schemas.openxmlformats.org/officeDocument/2006/relationships/hyperlink" Target="https://en.wikipedia.org/wiki/American_Airlines_Flight_11" TargetMode="External"/><Relationship Id="rId16" Type="http://schemas.openxmlformats.org/officeDocument/2006/relationships/hyperlink" Target="https://en.wikipedia.org/wiki/Social_justice" TargetMode="External"/><Relationship Id="rId20" Type="http://schemas.openxmlformats.org/officeDocument/2006/relationships/hyperlink" Target="https://en.wikipedia.org/wiki/Larry_Itliong" TargetMode="External"/><Relationship Id="rId1" Type="http://schemas.openxmlformats.org/officeDocument/2006/relationships/slideLayout" Target="../slideLayouts/slideLayout2.xml"/><Relationship Id="rId6" Type="http://schemas.openxmlformats.org/officeDocument/2006/relationships/hyperlink" Target="https://en.wikipedia.org/wiki/World_Trade_Center_(1973%E2%80%932001)" TargetMode="External"/><Relationship Id="rId11" Type="http://schemas.openxmlformats.org/officeDocument/2006/relationships/hyperlink" Target="https://en.wikipedia.org/wiki/Militant" TargetMode="External"/><Relationship Id="rId24" Type="http://schemas.openxmlformats.org/officeDocument/2006/relationships/hyperlink" Target="https://en.wikipedia.org/wiki/Delano,_California" TargetMode="External"/><Relationship Id="rId5" Type="http://schemas.openxmlformats.org/officeDocument/2006/relationships/hyperlink" Target="https://en.wikipedia.org/wiki/Two_World_Trade_Center#Original_building_.281971.E2.80.932001.29" TargetMode="External"/><Relationship Id="rId15" Type="http://schemas.openxmlformats.org/officeDocument/2006/relationships/hyperlink" Target="https://en.wikipedia.org/wiki/Ageism" TargetMode="External"/><Relationship Id="rId23" Type="http://schemas.openxmlformats.org/officeDocument/2006/relationships/hyperlink" Target="https://en.wikipedia.org/wiki/Filipino_American" TargetMode="External"/><Relationship Id="rId10" Type="http://schemas.openxmlformats.org/officeDocument/2006/relationships/hyperlink" Target="https://en.wikipedia.org/wiki/Washington,_D.C." TargetMode="External"/><Relationship Id="rId19" Type="http://schemas.openxmlformats.org/officeDocument/2006/relationships/hyperlink" Target="https://en.wikipedia.org/wiki/Farmworkers" TargetMode="External"/><Relationship Id="rId4" Type="http://schemas.openxmlformats.org/officeDocument/2006/relationships/hyperlink" Target="https://en.wikipedia.org/wiki/One_World_Trade_Center#Original_building_.281970.E2.80.932001.29" TargetMode="External"/><Relationship Id="rId9" Type="http://schemas.openxmlformats.org/officeDocument/2006/relationships/hyperlink" Target="https://en.wikipedia.org/wiki/United_Airlines_Flight_93" TargetMode="External"/><Relationship Id="rId14" Type="http://schemas.openxmlformats.org/officeDocument/2006/relationships/hyperlink" Target="https://en.wikipedia.org/wiki/Advocacy" TargetMode="External"/><Relationship Id="rId22" Type="http://schemas.openxmlformats.org/officeDocument/2006/relationships/hyperlink" Target="https://en.wikipedia.org/wiki/Dolores_Huerta" TargetMode="External"/><Relationship Id="rId27" Type="http://schemas.openxmlformats.org/officeDocument/2006/relationships/hyperlink" Target="https://en.wikipedia.org/wiki/AFL-CIO"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en.wikipedia.org/wiki/Enforcement_Acts" TargetMode="External"/><Relationship Id="rId2" Type="http://schemas.openxmlformats.org/officeDocument/2006/relationships/hyperlink" Target="https://en.wikipedia.org/wiki/President_of_the_United_States" TargetMode="External"/><Relationship Id="rId1" Type="http://schemas.openxmlformats.org/officeDocument/2006/relationships/slideLayout" Target="../slideLayouts/slideLayout2.xml"/><Relationship Id="rId4" Type="http://schemas.openxmlformats.org/officeDocument/2006/relationships/hyperlink" Target="https://en.wikipedia.org/wiki/Ku_Klux_Klan" TargetMode="External"/></Relationships>
</file>

<file path=ppt/slides/_rels/slide17.xml.rels><?xml version="1.0" encoding="UTF-8" standalone="yes"?>
<Relationships xmlns="http://schemas.openxmlformats.org/package/2006/relationships"><Relationship Id="rId2" Type="http://schemas.openxmlformats.org/officeDocument/2006/relationships/hyperlink" Target="https://en.wikipedia.org/wiki/Tax"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en.wikipedia.org/wiki/Oil" TargetMode="External"/><Relationship Id="rId3" Type="http://schemas.openxmlformats.org/officeDocument/2006/relationships/hyperlink" Target="https://en.wikipedia.org/wiki/Community" TargetMode="External"/><Relationship Id="rId7" Type="http://schemas.openxmlformats.org/officeDocument/2006/relationships/hyperlink" Target="https://en.wikipedia.org/wiki/Silver" TargetMode="External"/><Relationship Id="rId2" Type="http://schemas.openxmlformats.org/officeDocument/2006/relationships/hyperlink" Target="https://memory.loc.gov/cgi-bin/ampage?collId=llsl&amp;fileName=012/llsl012.db&amp;recNum=423" TargetMode="External"/><Relationship Id="rId1" Type="http://schemas.openxmlformats.org/officeDocument/2006/relationships/slideLayout" Target="../slideLayouts/slideLayout2.xml"/><Relationship Id="rId6" Type="http://schemas.openxmlformats.org/officeDocument/2006/relationships/hyperlink" Target="https://en.wikipedia.org/wiki/Gold" TargetMode="External"/><Relationship Id="rId5" Type="http://schemas.openxmlformats.org/officeDocument/2006/relationships/hyperlink" Target="https://en.wikipedia.org/wiki/Economic_growth" TargetMode="External"/><Relationship Id="rId4" Type="http://schemas.openxmlformats.org/officeDocument/2006/relationships/hyperlink" Target="https://en.wikipedia.org/wiki/Population_growth"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hyperlink" Target="https://en.wikipedia.org/wiki/South_Dakota" TargetMode="External"/><Relationship Id="rId3" Type="http://schemas.openxmlformats.org/officeDocument/2006/relationships/hyperlink" Target="https://en.wikipedia.org/wiki/First_Nations" TargetMode="External"/><Relationship Id="rId7" Type="http://schemas.openxmlformats.org/officeDocument/2006/relationships/hyperlink" Target="https://en.wikipedia.org/wiki/Nakota" TargetMode="External"/><Relationship Id="rId2" Type="http://schemas.openxmlformats.org/officeDocument/2006/relationships/hyperlink" Target="https://en.wikipedia.org/wiki/Native_Americans_in_the_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Lakota_people" TargetMode="External"/><Relationship Id="rId5" Type="http://schemas.openxmlformats.org/officeDocument/2006/relationships/hyperlink" Target="https://en.wikipedia.org/wiki/Dakota_people" TargetMode="External"/><Relationship Id="rId10" Type="http://schemas.openxmlformats.org/officeDocument/2006/relationships/hyperlink" Target="https://en.wikipedia.org/wiki/Indian_Wars" TargetMode="External"/><Relationship Id="rId4" Type="http://schemas.openxmlformats.org/officeDocument/2006/relationships/hyperlink" Target="https://en.wikipedia.org/wiki/Siouan_languages" TargetMode="External"/><Relationship Id="rId9" Type="http://schemas.openxmlformats.org/officeDocument/2006/relationships/hyperlink" Target="https://en.wikipedia.org/wiki/United_States_Congress"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dictionary.cambridge.org/us/dictionary/english/design" TargetMode="External"/><Relationship Id="rId2" Type="http://schemas.openxmlformats.org/officeDocument/2006/relationships/hyperlink" Target="http://dictionary.cambridge.org/us/dictionary/english/newly" TargetMode="External"/><Relationship Id="rId1" Type="http://schemas.openxmlformats.org/officeDocument/2006/relationships/slideLayout" Target="../slideLayouts/slideLayout7.xml"/><Relationship Id="rId6" Type="http://schemas.openxmlformats.org/officeDocument/2006/relationships/hyperlink" Target="https://en.wikipedia.org/wiki/Survival_of_the_fittest" TargetMode="External"/><Relationship Id="rId5" Type="http://schemas.openxmlformats.org/officeDocument/2006/relationships/hyperlink" Target="http://dictionary.cambridge.org/us/dictionary/english/activity" TargetMode="External"/><Relationship Id="rId4" Type="http://schemas.openxmlformats.org/officeDocument/2006/relationships/hyperlink" Target="http://dictionary.cambridge.org/us/dictionary/english/create"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en.wikipedia.org/wiki/Florida" TargetMode="External"/><Relationship Id="rId13" Type="http://schemas.openxmlformats.org/officeDocument/2006/relationships/hyperlink" Target="https://en.wikipedia.org/wiki/Ford_Motor_Company" TargetMode="External"/><Relationship Id="rId3" Type="http://schemas.openxmlformats.org/officeDocument/2006/relationships/hyperlink" Target="https://en.wikipedia.org/wiki/List_of_richest_Americans_in_history" TargetMode="External"/><Relationship Id="rId7" Type="http://schemas.openxmlformats.org/officeDocument/2006/relationships/hyperlink" Target="https://en.wikipedia.org/wiki/Banker" TargetMode="External"/><Relationship Id="rId12" Type="http://schemas.openxmlformats.org/officeDocument/2006/relationships/hyperlink" Target="https://en.wikipedia.org/wiki/Business_magnate" TargetMode="External"/><Relationship Id="rId17" Type="http://schemas.openxmlformats.org/officeDocument/2006/relationships/hyperlink" Target="https://en.wikipedia.org/wiki/Industry" TargetMode="External"/><Relationship Id="rId2" Type="http://schemas.openxmlformats.org/officeDocument/2006/relationships/hyperlink" Target="https://en.wikipedia.org/wiki/Petroleum_industry" TargetMode="External"/><Relationship Id="rId16" Type="http://schemas.openxmlformats.org/officeDocument/2006/relationships/hyperlink" Target="https://en.wikipedia.org/wiki/Ford_Model_T" TargetMode="External"/><Relationship Id="rId1" Type="http://schemas.openxmlformats.org/officeDocument/2006/relationships/slideLayout" Target="../slideLayouts/slideLayout2.xml"/><Relationship Id="rId6" Type="http://schemas.openxmlformats.org/officeDocument/2006/relationships/hyperlink" Target="https://en.wikipedia.org/wiki/Americans" TargetMode="External"/><Relationship Id="rId11" Type="http://schemas.openxmlformats.org/officeDocument/2006/relationships/hyperlink" Target="https://en.wikipedia.org/wiki/Captain_of_industry" TargetMode="External"/><Relationship Id="rId5" Type="http://schemas.openxmlformats.org/officeDocument/2006/relationships/hyperlink" Target="https://en.wikipedia.org/wiki/J.P._Morgan" TargetMode="External"/><Relationship Id="rId15" Type="http://schemas.openxmlformats.org/officeDocument/2006/relationships/hyperlink" Target="https://en.wikipedia.org/wiki/Mass_production" TargetMode="External"/><Relationship Id="rId10" Type="http://schemas.openxmlformats.org/officeDocument/2006/relationships/hyperlink" Target="https://en.wikipedia.org/wiki/Standard_Oil" TargetMode="External"/><Relationship Id="rId4" Type="http://schemas.openxmlformats.org/officeDocument/2006/relationships/hyperlink" Target="https://en.wikipedia.org/wiki/Carnegie_Steel_Company" TargetMode="External"/><Relationship Id="rId9" Type="http://schemas.openxmlformats.org/officeDocument/2006/relationships/hyperlink" Target="https://en.wikipedia.org/wiki/Florida_East_Coast_Railway" TargetMode="External"/><Relationship Id="rId14" Type="http://schemas.openxmlformats.org/officeDocument/2006/relationships/hyperlink" Target="https://en.wikipedia.org/wiki/Assembly_line"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en.wikipedia.org/wiki/Steel" TargetMode="External"/><Relationship Id="rId2" Type="http://schemas.openxmlformats.org/officeDocument/2006/relationships/hyperlink" Target="https://en.wikipedia.org/wiki/Industrial_process" TargetMode="External"/><Relationship Id="rId1" Type="http://schemas.openxmlformats.org/officeDocument/2006/relationships/slideLayout" Target="../slideLayouts/slideLayout2.xml"/><Relationship Id="rId5" Type="http://schemas.openxmlformats.org/officeDocument/2006/relationships/hyperlink" Target="https://en.wikipedia.org/wiki/Movie_camera" TargetMode="External"/><Relationship Id="rId4" Type="http://schemas.openxmlformats.org/officeDocument/2006/relationships/hyperlink" Target="https://en.wikipedia.org/wiki/Phonograph"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slide" Target="slide9.xml"/></Relationships>
</file>

<file path=ppt/slides/_rels/slide3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hyperlink" Target="https://en.wikipedia.org/wiki/Workers'_self-management" TargetMode="External"/><Relationship Id="rId3" Type="http://schemas.openxmlformats.org/officeDocument/2006/relationships/hyperlink" Target="https://en.wikipedia.org/wiki/Means_of_production" TargetMode="External"/><Relationship Id="rId7" Type="http://schemas.openxmlformats.org/officeDocument/2006/relationships/hyperlink" Target="https://en.wikipedia.org/wiki/Social_ownership" TargetMode="External"/><Relationship Id="rId2" Type="http://schemas.openxmlformats.org/officeDocument/2006/relationships/hyperlink" Target="https://en.wikipedia.org/wiki/Common_ownership" TargetMode="External"/><Relationship Id="rId1" Type="http://schemas.openxmlformats.org/officeDocument/2006/relationships/slideLayout" Target="../slideLayouts/slideLayout7.xml"/><Relationship Id="rId6" Type="http://schemas.openxmlformats.org/officeDocument/2006/relationships/hyperlink" Target="https://en.wikipedia.org/wiki/State_(polity)" TargetMode="External"/><Relationship Id="rId5" Type="http://schemas.openxmlformats.org/officeDocument/2006/relationships/hyperlink" Target="https://en.wikipedia.org/wiki/Money" TargetMode="External"/><Relationship Id="rId4" Type="http://schemas.openxmlformats.org/officeDocument/2006/relationships/hyperlink" Target="https://en.wikipedia.org/wiki/Social_class"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3.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3.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5.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s://en.wikipedia.org/wiki/Progressivism_in_the_United_States" TargetMode="Externa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1.xml.rels><?xml version="1.0" encoding="UTF-8" standalone="yes"?>
<Relationships xmlns="http://schemas.openxmlformats.org/package/2006/relationships"><Relationship Id="rId3" Type="http://schemas.openxmlformats.org/officeDocument/2006/relationships/hyperlink" Target="https://en.wikipedia.org/wiki/Multiracial" TargetMode="External"/><Relationship Id="rId7" Type="http://schemas.openxmlformats.org/officeDocument/2006/relationships/hyperlink" Target="https://en.wikipedia.org/wiki/Moorfield_Storey" TargetMode="External"/><Relationship Id="rId2" Type="http://schemas.openxmlformats.org/officeDocument/2006/relationships/hyperlink" Target="https://en.wikipedia.org/wiki/Civil_rights" TargetMode="External"/><Relationship Id="rId1" Type="http://schemas.openxmlformats.org/officeDocument/2006/relationships/slideLayout" Target="../slideLayouts/slideLayout2.xml"/><Relationship Id="rId6" Type="http://schemas.openxmlformats.org/officeDocument/2006/relationships/hyperlink" Target="https://en.wikipedia.org/wiki/Mary_White_Ovington" TargetMode="External"/><Relationship Id="rId5" Type="http://schemas.openxmlformats.org/officeDocument/2006/relationships/hyperlink" Target="https://en.wikipedia.org/wiki/W._E._B._Du_Bois" TargetMode="External"/><Relationship Id="rId4" Type="http://schemas.openxmlformats.org/officeDocument/2006/relationships/hyperlink" Target="https://en.wikipedia.org/wiki/African_Americans" TargetMode="External"/></Relationships>
</file>

<file path=ppt/slides/_rels/slide62.xml.rels><?xml version="1.0" encoding="UTF-8" standalone="yes"?>
<Relationships xmlns="http://schemas.openxmlformats.org/package/2006/relationships"><Relationship Id="rId2" Type="http://schemas.openxmlformats.org/officeDocument/2006/relationships/hyperlink" Target="https://en.wikipedia.org/wiki/Suffrage" TargetMode="Externa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en.wikipedia.org/wiki/Assistant_Secretary_of_the_Navy" TargetMode="External"/><Relationship Id="rId7" Type="http://schemas.openxmlformats.org/officeDocument/2006/relationships/hyperlink" Target="https://en.wikipedia.org/wiki/Nobel_Peace_Prize" TargetMode="External"/><Relationship Id="rId2" Type="http://schemas.openxmlformats.org/officeDocument/2006/relationships/image" Target="../media/image45.jpg"/><Relationship Id="rId1" Type="http://schemas.openxmlformats.org/officeDocument/2006/relationships/slideLayout" Target="../slideLayouts/slideLayout8.xml"/><Relationship Id="rId6" Type="http://schemas.openxmlformats.org/officeDocument/2006/relationships/hyperlink" Target="https://en.wikipedia.org/wiki/Theodore_Roosevelt" TargetMode="External"/><Relationship Id="rId5" Type="http://schemas.openxmlformats.org/officeDocument/2006/relationships/hyperlink" Target="https://en.wikipedia.org/wiki/Russo-Japanese_War" TargetMode="External"/><Relationship Id="rId4" Type="http://schemas.openxmlformats.org/officeDocument/2006/relationships/hyperlink" Target="https://en.wikipedia.org/wiki/Rough_Riders" TargetMode="External"/></Relationships>
</file>

<file path=ppt/slides/_rels/slide65.xml.rels><?xml version="1.0" encoding="UTF-8" standalone="yes"?>
<Relationships xmlns="http://schemas.openxmlformats.org/package/2006/relationships"><Relationship Id="rId8" Type="http://schemas.openxmlformats.org/officeDocument/2006/relationships/hyperlink" Target="https://en.wikipedia.org/wiki/Campaign_finance_in_the_United_States" TargetMode="External"/><Relationship Id="rId3" Type="http://schemas.openxmlformats.org/officeDocument/2006/relationships/hyperlink" Target="https://en.wikipedia.org/wiki/Theodore_Roosevelt" TargetMode="External"/><Relationship Id="rId7" Type="http://schemas.openxmlformats.org/officeDocument/2006/relationships/hyperlink" Target="https://en.wikipedia.org/wiki/Square_Deal" TargetMode="External"/><Relationship Id="rId12" Type="http://schemas.openxmlformats.org/officeDocument/2006/relationships/hyperlink" Target="https://en.wikipedia.org/wiki/Women's_suffrage" TargetMode="External"/><Relationship Id="rId2" Type="http://schemas.openxmlformats.org/officeDocument/2006/relationships/hyperlink" Target="https://en.wikipedia.org/wiki/President_of_the_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Progressivism_in_the_United_States" TargetMode="External"/><Relationship Id="rId11" Type="http://schemas.openxmlformats.org/officeDocument/2006/relationships/hyperlink" Target="https://en.wikipedia.org/wiki/Eight-hour_day" TargetMode="External"/><Relationship Id="rId5" Type="http://schemas.openxmlformats.org/officeDocument/2006/relationships/hyperlink" Target="https://en.wikipedia.org/wiki/William_Howard_Taft" TargetMode="External"/><Relationship Id="rId10" Type="http://schemas.openxmlformats.org/officeDocument/2006/relationships/hyperlink" Target="https://en.wikipedia.org/wiki/Social_insurance" TargetMode="External"/><Relationship Id="rId4" Type="http://schemas.openxmlformats.org/officeDocument/2006/relationships/hyperlink" Target="https://en.wikipedia.org/wiki/Republican_Party_presidential_primaries,_1912" TargetMode="External"/><Relationship Id="rId9" Type="http://schemas.openxmlformats.org/officeDocument/2006/relationships/hyperlink" Target="https://en.wikipedia.org/wiki/Tariffs_in_United_States_history" TargetMode="External"/></Relationships>
</file>

<file path=ppt/slides/_rels/slide66.xml.rels><?xml version="1.0" encoding="UTF-8" standalone="yes"?>
<Relationships xmlns="http://schemas.openxmlformats.org/package/2006/relationships"><Relationship Id="rId2" Type="http://schemas.openxmlformats.org/officeDocument/2006/relationships/hyperlink" Target="https://en.wikipedia.org/wiki/Chief_Justice_of_the_United_States"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hyperlink" Target="https://en.wikipedia.org/wiki/Federal_Reserve_System" TargetMode="External"/><Relationship Id="rId2" Type="http://schemas.openxmlformats.org/officeDocument/2006/relationships/hyperlink" Target="https://en.wikipedia.org/wiki/Enactment_of_a_bill" TargetMode="External"/><Relationship Id="rId1" Type="http://schemas.openxmlformats.org/officeDocument/2006/relationships/slideLayout" Target="../slideLayouts/slideLayout2.xml"/><Relationship Id="rId4" Type="http://schemas.openxmlformats.org/officeDocument/2006/relationships/hyperlink" Target="https://en.wikipedia.org/wiki/Central_bank" TargetMode="External"/></Relationships>
</file>

<file path=ppt/slides/_rels/slide68.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8" Type="http://schemas.openxmlformats.org/officeDocument/2006/relationships/hyperlink" Target="https://en.wikipedia.org/wiki/Los_Angeles" TargetMode="External"/><Relationship Id="rId3" Type="http://schemas.openxmlformats.org/officeDocument/2006/relationships/hyperlink" Target="https://en.wikipedia.org/wiki/Western_culture" TargetMode="External"/><Relationship Id="rId7" Type="http://schemas.openxmlformats.org/officeDocument/2006/relationships/hyperlink" Target="https://en.wikipedia.org/wiki/London" TargetMode="External"/><Relationship Id="rId2" Type="http://schemas.openxmlformats.org/officeDocument/2006/relationships/hyperlink" Target="https://en.wikipedia.org/wiki/Western_world" TargetMode="External"/><Relationship Id="rId1" Type="http://schemas.openxmlformats.org/officeDocument/2006/relationships/slideLayout" Target="../slideLayouts/slideLayout2.xml"/><Relationship Id="rId6" Type="http://schemas.openxmlformats.org/officeDocument/2006/relationships/hyperlink" Target="https://en.wikipedia.org/wiki/Chicago" TargetMode="External"/><Relationship Id="rId11" Type="http://schemas.openxmlformats.org/officeDocument/2006/relationships/hyperlink" Target="https://en.wikipedia.org/wiki/Sydney" TargetMode="External"/><Relationship Id="rId5" Type="http://schemas.openxmlformats.org/officeDocument/2006/relationships/hyperlink" Target="https://en.wikipedia.org/wiki/1920s_Berlin" TargetMode="External"/><Relationship Id="rId10" Type="http://schemas.openxmlformats.org/officeDocument/2006/relationships/hyperlink" Target="https://en.wikipedia.org/wiki/Paris" TargetMode="External"/><Relationship Id="rId4" Type="http://schemas.openxmlformats.org/officeDocument/2006/relationships/hyperlink" Target="https://en.wikipedia.org/wiki/Western_Europe" TargetMode="External"/><Relationship Id="rId9" Type="http://schemas.openxmlformats.org/officeDocument/2006/relationships/hyperlink" Target="https://en.wikipedia.org/wiki/New_York_City" TargetMode="Externa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en.wikipedia.org/wiki/Union_(American_Civil_War)" TargetMode="External"/><Relationship Id="rId2" Type="http://schemas.openxmlformats.org/officeDocument/2006/relationships/hyperlink" Target="https://en.wikipedia.org/wiki/Freedom_(political)" TargetMode="Externa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hyperlink" Target="https://en.wikipedia.org/wiki/Self-governance" TargetMode="External"/><Relationship Id="rId2" Type="http://schemas.openxmlformats.org/officeDocument/2006/relationships/hyperlink" Target="https://en.wikipedia.org/wiki/Political_philosophy" TargetMode="External"/><Relationship Id="rId1" Type="http://schemas.openxmlformats.org/officeDocument/2006/relationships/slideLayout" Target="../slideLayouts/slideLayout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hyperlink" Target="https://en.wikipedia.org/wiki/Stateless_society" TargetMode="Externa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54.gif"/><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8" Type="http://schemas.openxmlformats.org/officeDocument/2006/relationships/hyperlink" Target="https://en.wikipedia.org/wiki/Republican_Party_(United_States)" TargetMode="External"/><Relationship Id="rId3" Type="http://schemas.openxmlformats.org/officeDocument/2006/relationships/hyperlink" Target="https://en.wikipedia.org/wiki/Democratic_Party_(United_States)" TargetMode="External"/><Relationship Id="rId7" Type="http://schemas.openxmlformats.org/officeDocument/2006/relationships/hyperlink" Target="https://en.wikipedia.org/wiki/United_States_presidential_election,_1932" TargetMode="External"/><Relationship Id="rId2" Type="http://schemas.openxmlformats.org/officeDocument/2006/relationships/hyperlink" Target="https://en.wikipedia.org/wiki/List_of_Presidents_of_the_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New_Deal" TargetMode="External"/><Relationship Id="rId5" Type="http://schemas.openxmlformats.org/officeDocument/2006/relationships/hyperlink" Target="https://en.wikipedia.org/wiki/Great_Depression" TargetMode="External"/><Relationship Id="rId4" Type="http://schemas.openxmlformats.org/officeDocument/2006/relationships/hyperlink" Target="https://en.wikipedia.org/wiki/United_States_presidential_election" TargetMode="External"/><Relationship Id="rId9" Type="http://schemas.openxmlformats.org/officeDocument/2006/relationships/hyperlink" Target="https://en.wikipedia.org/wiki/Herbert_Hoover"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en.wikipedia.org/wiki/Great_Depression_in_the_United_States" TargetMode="External"/><Relationship Id="rId7" Type="http://schemas.openxmlformats.org/officeDocument/2006/relationships/hyperlink" Target="https://en.wikipedia.org/wiki/American_Expeditionary_Forces" TargetMode="External"/><Relationship Id="rId2" Type="http://schemas.openxmlformats.org/officeDocument/2006/relationships/hyperlink" Target="https://en.wikipedia.org/wiki/Depression_(economics)" TargetMode="External"/><Relationship Id="rId1" Type="http://schemas.openxmlformats.org/officeDocument/2006/relationships/slideLayout" Target="../slideLayouts/slideLayout2.xml"/><Relationship Id="rId6" Type="http://schemas.openxmlformats.org/officeDocument/2006/relationships/hyperlink" Target="https://en.wikipedia.org/wiki/Washington,_D.C." TargetMode="External"/><Relationship Id="rId5" Type="http://schemas.openxmlformats.org/officeDocument/2006/relationships/hyperlink" Target="https://en.wikipedia.org/wiki/World_War_I" TargetMode="External"/><Relationship Id="rId4" Type="http://schemas.openxmlformats.org/officeDocument/2006/relationships/hyperlink" Target="https://en.wikipedia.org/wiki/Demonstration_(protes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8EC506-B1DA-46A1-B44D-774E68468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5">
            <a:extLst>
              <a:ext uri="{FF2B5EF4-FFF2-40B4-BE49-F238E27FC236}">
                <a16:creationId xmlns:a16="http://schemas.microsoft.com/office/drawing/2014/main" id="{BFF30785-305E-45D7-984F-5AA93D3CA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15E01FA5-D766-43CA-A83D-E7CF3F04E96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C411DB08-1669-426B-BBEB-FAD285EF80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29E4219-121F-4CD1-AA58-24746CD292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52F50912-06FD-4216-BAD3-21050F5956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Image result for us history">
            <a:extLst>
              <a:ext uri="{FF2B5EF4-FFF2-40B4-BE49-F238E27FC236}">
                <a16:creationId xmlns:a16="http://schemas.microsoft.com/office/drawing/2014/main" id="{AEB20C37-9EDB-4C2E-96D1-788E6B50F2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245700"/>
            <a:ext cx="5459470" cy="4367576"/>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8501FA8C-5F9F-483F-85BC-334029E5D4E2}"/>
              </a:ext>
            </a:extLst>
          </p:cNvPr>
          <p:cNvSpPr>
            <a:spLocks noGrp="1"/>
          </p:cNvSpPr>
          <p:nvPr>
            <p:ph type="ctrTitle" idx="4294967295"/>
          </p:nvPr>
        </p:nvSpPr>
        <p:spPr>
          <a:xfrm>
            <a:off x="634276" y="640080"/>
            <a:ext cx="4208656" cy="3034857"/>
          </a:xfrm>
        </p:spPr>
        <p:txBody>
          <a:bodyPr vert="horz" lIns="91440" tIns="45720" rIns="91440" bIns="45720" rtlCol="0" anchor="b">
            <a:normAutofit/>
          </a:bodyPr>
          <a:lstStyle/>
          <a:p>
            <a:pPr algn="r"/>
            <a:r>
              <a:rPr lang="en-US" sz="4400" spc="200" dirty="0">
                <a:solidFill>
                  <a:srgbClr val="FFFFFF"/>
                </a:solidFill>
              </a:rPr>
              <a:t>		US History</a:t>
            </a:r>
            <a:br>
              <a:rPr lang="en-US" sz="4400" spc="200" dirty="0">
                <a:solidFill>
                  <a:srgbClr val="FFFFFF"/>
                </a:solidFill>
              </a:rPr>
            </a:br>
            <a:br>
              <a:rPr lang="en-US" sz="4400" b="1" spc="200" dirty="0">
                <a:solidFill>
                  <a:srgbClr val="FFFFFF"/>
                </a:solidFill>
              </a:rPr>
            </a:br>
            <a:r>
              <a:rPr lang="en-US" sz="4400" b="1" spc="200" dirty="0">
                <a:solidFill>
                  <a:srgbClr val="FFFFFF"/>
                </a:solidFill>
              </a:rPr>
              <a:t>  Review</a:t>
            </a:r>
          </a:p>
        </p:txBody>
      </p:sp>
      <p:sp>
        <p:nvSpPr>
          <p:cNvPr id="5" name="Content Placeholder 4">
            <a:extLst>
              <a:ext uri="{FF2B5EF4-FFF2-40B4-BE49-F238E27FC236}">
                <a16:creationId xmlns:a16="http://schemas.microsoft.com/office/drawing/2014/main" id="{494FEDEC-5CE1-4B22-A778-7E5AF5EF6EA3}"/>
              </a:ext>
            </a:extLst>
          </p:cNvPr>
          <p:cNvSpPr>
            <a:spLocks noGrp="1"/>
          </p:cNvSpPr>
          <p:nvPr>
            <p:ph type="subTitle" idx="4294967295"/>
          </p:nvPr>
        </p:nvSpPr>
        <p:spPr>
          <a:xfrm>
            <a:off x="638921" y="3849539"/>
            <a:ext cx="4204012" cy="2359417"/>
          </a:xfrm>
        </p:spPr>
        <p:txBody>
          <a:bodyPr vert="horz" lIns="91440" tIns="45720" rIns="91440" bIns="45720" rtlCol="0" anchor="t">
            <a:normAutofit/>
          </a:bodyPr>
          <a:lstStyle/>
          <a:p>
            <a:pPr marL="0" indent="0" algn="r">
              <a:lnSpc>
                <a:spcPct val="100000"/>
              </a:lnSpc>
              <a:spcBef>
                <a:spcPts val="0"/>
              </a:spcBef>
              <a:buNone/>
            </a:pPr>
            <a:r>
              <a:rPr lang="en-US" sz="1600">
                <a:solidFill>
                  <a:srgbClr val="FFFFFF"/>
                </a:solidFill>
              </a:rPr>
              <a:t> </a:t>
            </a:r>
          </a:p>
          <a:p>
            <a:pPr marL="0" indent="0" algn="r">
              <a:lnSpc>
                <a:spcPct val="100000"/>
              </a:lnSpc>
              <a:spcBef>
                <a:spcPts val="0"/>
              </a:spcBef>
              <a:buNone/>
            </a:pPr>
            <a:endParaRPr lang="en-US" sz="1600">
              <a:solidFill>
                <a:srgbClr val="FFFFFF"/>
              </a:solidFill>
            </a:endParaRPr>
          </a:p>
        </p:txBody>
      </p:sp>
    </p:spTree>
    <p:extLst>
      <p:ext uri="{BB962C8B-B14F-4D97-AF65-F5344CB8AC3E}">
        <p14:creationId xmlns:p14="http://schemas.microsoft.com/office/powerpoint/2010/main" val="26797877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143DA0-3A10-4D56-9F0C-160BCC99115D}"/>
              </a:ext>
            </a:extLst>
          </p:cNvPr>
          <p:cNvSpPr>
            <a:spLocks noGrp="1"/>
          </p:cNvSpPr>
          <p:nvPr>
            <p:ph type="title"/>
          </p:nvPr>
        </p:nvSpPr>
        <p:spPr>
          <a:xfrm>
            <a:off x="904240" y="0"/>
            <a:ext cx="9839960" cy="1168400"/>
          </a:xfrm>
        </p:spPr>
        <p:txBody>
          <a:bodyPr/>
          <a:lstStyle/>
          <a:p>
            <a:r>
              <a:rPr lang="en-US" dirty="0"/>
              <a:t>Consequences of Civil War</a:t>
            </a:r>
          </a:p>
        </p:txBody>
      </p:sp>
      <p:sp>
        <p:nvSpPr>
          <p:cNvPr id="3" name="Content Placeholder 2">
            <a:extLst>
              <a:ext uri="{FF2B5EF4-FFF2-40B4-BE49-F238E27FC236}">
                <a16:creationId xmlns:a16="http://schemas.microsoft.com/office/drawing/2014/main" id="{324D6E8E-E2A7-4661-A489-ABE63EAEA8BE}"/>
              </a:ext>
            </a:extLst>
          </p:cNvPr>
          <p:cNvSpPr>
            <a:spLocks noGrp="1"/>
          </p:cNvSpPr>
          <p:nvPr>
            <p:ph idx="1"/>
          </p:nvPr>
        </p:nvSpPr>
        <p:spPr>
          <a:xfrm>
            <a:off x="142240" y="1168400"/>
            <a:ext cx="11866880" cy="5140960"/>
          </a:xfrm>
        </p:spPr>
        <p:txBody>
          <a:bodyPr>
            <a:normAutofit fontScale="92500" lnSpcReduction="10000"/>
          </a:bodyPr>
          <a:lstStyle/>
          <a:p>
            <a:pPr lvl="0"/>
            <a:r>
              <a:rPr lang="en-US" sz="2400" b="1" dirty="0"/>
              <a:t>13 Amendment</a:t>
            </a:r>
            <a:r>
              <a:rPr lang="en-US" sz="2400" dirty="0"/>
              <a:t>; outlawed slavery 1865</a:t>
            </a:r>
          </a:p>
          <a:p>
            <a:pPr lvl="0"/>
            <a:r>
              <a:rPr lang="en-US" sz="2400" b="1" dirty="0"/>
              <a:t>14 Amendment (1868)</a:t>
            </a:r>
            <a:r>
              <a:rPr lang="en-US" sz="2400" dirty="0"/>
              <a:t>; All persons born in US are naturalized citizens; gave citizens due process</a:t>
            </a:r>
          </a:p>
          <a:p>
            <a:pPr lvl="0"/>
            <a:r>
              <a:rPr lang="en-US" sz="2400" b="1" dirty="0"/>
              <a:t>15 Amendment (1870)</a:t>
            </a:r>
            <a:r>
              <a:rPr lang="en-US" sz="2400" dirty="0"/>
              <a:t>; All citizens can vote regardless of race; did not allow women to vote </a:t>
            </a:r>
          </a:p>
          <a:p>
            <a:pPr lvl="0"/>
            <a:r>
              <a:rPr lang="en-US" sz="2400" b="1" dirty="0"/>
              <a:t>Ostend Manifesto</a:t>
            </a:r>
            <a:r>
              <a:rPr lang="en-US" sz="2400" dirty="0"/>
              <a:t>; 1854 document rational for US buying Cuba (to use as a slave colony) from Spain – Never happened</a:t>
            </a:r>
          </a:p>
          <a:p>
            <a:r>
              <a:rPr lang="en-US" b="1" dirty="0"/>
              <a:t>Adams-</a:t>
            </a:r>
            <a:r>
              <a:rPr lang="en-US" b="1" dirty="0" err="1"/>
              <a:t>Onis</a:t>
            </a:r>
            <a:r>
              <a:rPr lang="en-US" b="1" dirty="0"/>
              <a:t> Treaty 1819</a:t>
            </a:r>
            <a:r>
              <a:rPr lang="en-US" dirty="0"/>
              <a:t>- between the U.S. and Spain; ceded Florida to the U.S. </a:t>
            </a:r>
            <a:br>
              <a:rPr lang="en-US" dirty="0"/>
            </a:br>
            <a:endParaRPr lang="en-US" dirty="0"/>
          </a:p>
          <a:p>
            <a:r>
              <a:rPr lang="en-US" b="1" dirty="0"/>
              <a:t>1840 Florida admitted as slave state and Iowa as free state</a:t>
            </a:r>
            <a:endParaRPr lang="en-US" dirty="0"/>
          </a:p>
          <a:p>
            <a:r>
              <a:rPr lang="en-US" b="1" dirty="0"/>
              <a:t>January 10, 1861</a:t>
            </a:r>
            <a:r>
              <a:rPr lang="en-US" dirty="0"/>
              <a:t>- Florida Seceded from the Union</a:t>
            </a:r>
          </a:p>
          <a:p>
            <a:r>
              <a:rPr lang="en-US" b="1" dirty="0"/>
              <a:t>Florida</a:t>
            </a:r>
            <a:r>
              <a:rPr lang="en-US" dirty="0"/>
              <a:t> was major supply route for Confederates during the Civil War- Union forces operated a naval blockade around the state.</a:t>
            </a:r>
          </a:p>
          <a:p>
            <a:r>
              <a:rPr lang="en-US" b="1" dirty="0"/>
              <a:t>Fort Zachary Taylor</a:t>
            </a:r>
            <a:r>
              <a:rPr lang="en-US" dirty="0"/>
              <a:t> in Key West controlled by Union was used to deter supply ships from provisioning Confederate ports in the Gulf of Mexico</a:t>
            </a:r>
            <a:endParaRPr lang="en-US" sz="2400" dirty="0"/>
          </a:p>
          <a:p>
            <a:endParaRPr lang="en-US" dirty="0"/>
          </a:p>
        </p:txBody>
      </p:sp>
    </p:spTree>
    <p:extLst>
      <p:ext uri="{BB962C8B-B14F-4D97-AF65-F5344CB8AC3E}">
        <p14:creationId xmlns:p14="http://schemas.microsoft.com/office/powerpoint/2010/main" val="16777923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4E66C-4799-4AD1-8553-36F38194F1C0}"/>
              </a:ext>
            </a:extLst>
          </p:cNvPr>
          <p:cNvSpPr>
            <a:spLocks noGrp="1"/>
          </p:cNvSpPr>
          <p:nvPr>
            <p:ph type="title"/>
          </p:nvPr>
        </p:nvSpPr>
        <p:spPr>
          <a:xfrm>
            <a:off x="838200" y="40005"/>
            <a:ext cx="10515600" cy="1325563"/>
          </a:xfrm>
        </p:spPr>
        <p:txBody>
          <a:bodyPr/>
          <a:lstStyle/>
          <a:p>
            <a:r>
              <a:rPr lang="en-US" dirty="0"/>
              <a:t>		Causes of Great Depression</a:t>
            </a:r>
          </a:p>
        </p:txBody>
      </p:sp>
      <p:sp>
        <p:nvSpPr>
          <p:cNvPr id="3" name="Content Placeholder 2">
            <a:extLst>
              <a:ext uri="{FF2B5EF4-FFF2-40B4-BE49-F238E27FC236}">
                <a16:creationId xmlns:a16="http://schemas.microsoft.com/office/drawing/2014/main" id="{A7005807-BA22-4C73-8D8C-EC4D4A10793D}"/>
              </a:ext>
            </a:extLst>
          </p:cNvPr>
          <p:cNvSpPr>
            <a:spLocks noGrp="1"/>
          </p:cNvSpPr>
          <p:nvPr>
            <p:ph idx="1"/>
          </p:nvPr>
        </p:nvSpPr>
        <p:spPr>
          <a:xfrm>
            <a:off x="556591" y="924560"/>
            <a:ext cx="11635409" cy="5933440"/>
          </a:xfrm>
        </p:spPr>
        <p:txBody>
          <a:bodyPr>
            <a:normAutofit fontScale="47500" lnSpcReduction="20000"/>
          </a:bodyPr>
          <a:lstStyle/>
          <a:p>
            <a:pPr marL="0" marR="0">
              <a:lnSpc>
                <a:spcPct val="107000"/>
              </a:lnSpc>
              <a:spcBef>
                <a:spcPts val="0"/>
              </a:spcBef>
              <a:spcAft>
                <a:spcPts val="800"/>
              </a:spcAft>
            </a:pPr>
            <a:r>
              <a:rPr lang="en-US" sz="4500" b="1" dirty="0">
                <a:latin typeface="Calibri" panose="020F0502020204030204" pitchFamily="34" charset="0"/>
                <a:ea typeface="Calibri" panose="020F0502020204030204" pitchFamily="34" charset="0"/>
                <a:cs typeface="Times New Roman" panose="02020603050405020304" pitchFamily="18" charset="0"/>
              </a:rPr>
              <a:t> Causes:</a:t>
            </a:r>
            <a:endParaRPr lang="en-US" sz="45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4200" dirty="0">
                <a:latin typeface="Calibri" panose="020F0502020204030204" pitchFamily="34" charset="0"/>
                <a:ea typeface="Calibri" panose="020F0502020204030204" pitchFamily="34" charset="0"/>
                <a:cs typeface="Times New Roman" panose="02020603050405020304" pitchFamily="18" charset="0"/>
              </a:rPr>
              <a:t>Weakness in the economy</a:t>
            </a:r>
          </a:p>
          <a:p>
            <a:pPr marL="342900" marR="0" lvl="0" indent="-342900">
              <a:lnSpc>
                <a:spcPct val="107000"/>
              </a:lnSpc>
              <a:spcBef>
                <a:spcPts val="0"/>
              </a:spcBef>
              <a:spcAft>
                <a:spcPts val="0"/>
              </a:spcAft>
              <a:buFont typeface="Calibri" panose="020F0502020204030204" pitchFamily="34" charset="0"/>
              <a:buChar char="-"/>
            </a:pPr>
            <a:r>
              <a:rPr lang="en-US" sz="4200" b="1" dirty="0">
                <a:latin typeface="Calibri" panose="020F0502020204030204" pitchFamily="34" charset="0"/>
                <a:ea typeface="Calibri" panose="020F0502020204030204" pitchFamily="34" charset="0"/>
                <a:cs typeface="Times New Roman" panose="02020603050405020304" pitchFamily="18" charset="0"/>
              </a:rPr>
              <a:t>Overproduction/ under consumption</a:t>
            </a:r>
            <a:r>
              <a:rPr lang="en-US" sz="4200" dirty="0">
                <a:latin typeface="Calibri" panose="020F0502020204030204" pitchFamily="34" charset="0"/>
                <a:ea typeface="Calibri" panose="020F0502020204030204" pitchFamily="34" charset="0"/>
                <a:cs typeface="Times New Roman" panose="02020603050405020304" pitchFamily="18" charset="0"/>
              </a:rPr>
              <a:t>; 1920’s rapid expansion- items like cars, refrigerators, &amp; radios were overproduced. High Tariffs restricted international trade; </a:t>
            </a:r>
            <a:r>
              <a:rPr lang="en-US" sz="4200" b="1" dirty="0">
                <a:latin typeface="Calibri" panose="020F0502020204030204" pitchFamily="34" charset="0"/>
                <a:ea typeface="Calibri" panose="020F0502020204030204" pitchFamily="34" charset="0"/>
                <a:cs typeface="Times New Roman" panose="02020603050405020304" pitchFamily="18" charset="0"/>
              </a:rPr>
              <a:t>Smoot-Hawley Tariff (1930</a:t>
            </a:r>
            <a:r>
              <a:rPr lang="en-US" sz="4200" dirty="0">
                <a:latin typeface="Calibri" panose="020F0502020204030204" pitchFamily="34" charset="0"/>
                <a:ea typeface="Calibri" panose="020F0502020204030204" pitchFamily="34" charset="0"/>
                <a:cs typeface="Times New Roman" panose="02020603050405020304" pitchFamily="18" charset="0"/>
              </a:rPr>
              <a:t>)- raised customs duties on thousands of goods- contributed to reduction in U.S. trade by more than half</a:t>
            </a:r>
          </a:p>
          <a:p>
            <a:pPr marL="342900" marR="0" lvl="0" indent="-342900">
              <a:lnSpc>
                <a:spcPct val="107000"/>
              </a:lnSpc>
              <a:spcBef>
                <a:spcPts val="0"/>
              </a:spcBef>
              <a:spcAft>
                <a:spcPts val="0"/>
              </a:spcAft>
              <a:buFont typeface="Calibri" panose="020F0502020204030204" pitchFamily="34" charset="0"/>
              <a:buChar char="-"/>
            </a:pPr>
            <a:r>
              <a:rPr lang="en-US" sz="4200" b="1" dirty="0">
                <a:latin typeface="Calibri" panose="020F0502020204030204" pitchFamily="34" charset="0"/>
                <a:ea typeface="Calibri" panose="020F0502020204030204" pitchFamily="34" charset="0"/>
                <a:cs typeface="Times New Roman" panose="02020603050405020304" pitchFamily="18" charset="0"/>
              </a:rPr>
              <a:t>Buying stocks on margin</a:t>
            </a:r>
            <a:r>
              <a:rPr lang="en-US" sz="4200" dirty="0">
                <a:latin typeface="Calibri" panose="020F0502020204030204" pitchFamily="34" charset="0"/>
                <a:ea typeface="Calibri" panose="020F0502020204030204" pitchFamily="34" charset="0"/>
                <a:cs typeface="Times New Roman" panose="02020603050405020304" pitchFamily="18" charset="0"/>
              </a:rPr>
              <a:t>;</a:t>
            </a:r>
            <a:r>
              <a:rPr lang="en-US" dirty="0"/>
              <a:t> </a:t>
            </a:r>
            <a:r>
              <a:rPr lang="en-US" sz="4400" dirty="0"/>
              <a:t>borrowing money from a broker to purchase </a:t>
            </a:r>
            <a:r>
              <a:rPr lang="en-US" sz="4400" b="1" dirty="0"/>
              <a:t>stock</a:t>
            </a:r>
            <a:r>
              <a:rPr lang="en-US" sz="4400" dirty="0"/>
              <a:t>. You can think of it as a loan from your brokerage house;</a:t>
            </a:r>
          </a:p>
          <a:p>
            <a:pPr marL="0" marR="0" lvl="0" indent="0">
              <a:lnSpc>
                <a:spcPct val="107000"/>
              </a:lnSpc>
              <a:spcBef>
                <a:spcPts val="0"/>
              </a:spcBef>
              <a:spcAft>
                <a:spcPts val="0"/>
              </a:spcAft>
              <a:buNone/>
            </a:pPr>
            <a:r>
              <a:rPr lang="en-US" sz="4400" dirty="0">
                <a:latin typeface="Calibri" panose="020F0502020204030204" pitchFamily="34" charset="0"/>
                <a:ea typeface="Calibri" panose="020F0502020204030204" pitchFamily="34" charset="0"/>
                <a:cs typeface="Times New Roman" panose="02020603050405020304" pitchFamily="18" charset="0"/>
              </a:rPr>
              <a:t>     </a:t>
            </a:r>
            <a:r>
              <a:rPr lang="en-US" sz="4200" dirty="0">
                <a:latin typeface="Calibri" panose="020F0502020204030204" pitchFamily="34" charset="0"/>
                <a:ea typeface="Calibri" panose="020F0502020204030204" pitchFamily="34" charset="0"/>
                <a:cs typeface="Times New Roman" panose="02020603050405020304" pitchFamily="18" charset="0"/>
              </a:rPr>
              <a:t>drove prices up created a frenzy of buying in the stock market</a:t>
            </a:r>
          </a:p>
          <a:p>
            <a:pPr marL="342900" marR="0" lvl="0" indent="-342900">
              <a:lnSpc>
                <a:spcPct val="107000"/>
              </a:lnSpc>
              <a:spcBef>
                <a:spcPts val="0"/>
              </a:spcBef>
              <a:spcAft>
                <a:spcPts val="0"/>
              </a:spcAft>
              <a:buFont typeface="Calibri" panose="020F0502020204030204" pitchFamily="34" charset="0"/>
              <a:buChar char="-"/>
            </a:pPr>
            <a:endParaRPr lang="en-US" sz="4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4200" b="1" dirty="0">
                <a:latin typeface="Calibri" panose="020F0502020204030204" pitchFamily="34" charset="0"/>
                <a:ea typeface="Calibri" panose="020F0502020204030204" pitchFamily="34" charset="0"/>
                <a:cs typeface="Times New Roman" panose="02020603050405020304" pitchFamily="18" charset="0"/>
              </a:rPr>
              <a:t>Stock market crash of 1929</a:t>
            </a:r>
            <a:r>
              <a:rPr lang="en-US" sz="4200" dirty="0">
                <a:latin typeface="Calibri" panose="020F0502020204030204" pitchFamily="34" charset="0"/>
                <a:ea typeface="Calibri" panose="020F0502020204030204" pitchFamily="34" charset="0"/>
                <a:cs typeface="Times New Roman" panose="02020603050405020304" pitchFamily="18" charset="0"/>
              </a:rPr>
              <a:t>; </a:t>
            </a:r>
            <a:r>
              <a:rPr lang="en-US" sz="4200" b="1" dirty="0">
                <a:latin typeface="Calibri" panose="020F0502020204030204" pitchFamily="34" charset="0"/>
                <a:ea typeface="Calibri" panose="020F0502020204030204" pitchFamily="34" charset="0"/>
                <a:cs typeface="Times New Roman" panose="02020603050405020304" pitchFamily="18" charset="0"/>
              </a:rPr>
              <a:t>Black Tuesday </a:t>
            </a:r>
            <a:r>
              <a:rPr lang="en-US" sz="4200" dirty="0">
                <a:latin typeface="Calibri" panose="020F0502020204030204" pitchFamily="34" charset="0"/>
                <a:ea typeface="Calibri" panose="020F0502020204030204" pitchFamily="34" charset="0"/>
                <a:cs typeface="Times New Roman" panose="02020603050405020304" pitchFamily="18" charset="0"/>
              </a:rPr>
              <a:t>(October 29);</a:t>
            </a:r>
            <a:r>
              <a:rPr lang="en-US" sz="5100" dirty="0"/>
              <a:t> the panic-selling of massive amounts of stocks and shares</a:t>
            </a:r>
            <a:r>
              <a:rPr lang="en-US" dirty="0"/>
              <a:t>. </a:t>
            </a:r>
            <a:r>
              <a:rPr lang="en-US" sz="4200" dirty="0">
                <a:latin typeface="Calibri" panose="020F0502020204030204" pitchFamily="34" charset="0"/>
                <a:ea typeface="Calibri" panose="020F0502020204030204" pitchFamily="34" charset="0"/>
                <a:cs typeface="Times New Roman" panose="02020603050405020304" pitchFamily="18" charset="0"/>
              </a:rPr>
              <a:t>triggers chain reaction as prices collapsed</a:t>
            </a:r>
          </a:p>
          <a:p>
            <a:pPr marL="342900" marR="0" lvl="0" indent="-342900">
              <a:lnSpc>
                <a:spcPct val="107000"/>
              </a:lnSpc>
              <a:spcBef>
                <a:spcPts val="0"/>
              </a:spcBef>
              <a:spcAft>
                <a:spcPts val="0"/>
              </a:spcAft>
              <a:buFont typeface="Calibri" panose="020F0502020204030204" pitchFamily="34" charset="0"/>
              <a:buChar char="-"/>
            </a:pP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The</a:t>
            </a:r>
            <a:r>
              <a:rPr lang="en-US" sz="3600" b="1" dirty="0">
                <a:solidFill>
                  <a:srgbClr val="252525"/>
                </a:solidFill>
                <a:latin typeface="Arial" panose="020B0604020202020204" pitchFamily="34" charset="0"/>
                <a:ea typeface="Calibri" panose="020F0502020204030204" pitchFamily="34" charset="0"/>
                <a:cs typeface="Times New Roman" panose="02020603050405020304" pitchFamily="18" charset="0"/>
              </a:rPr>
              <a:t> Dust Bowl(1930-1936)- </a:t>
            </a: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a period of severe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2" tooltip="Dust storm"/>
              </a:rPr>
              <a:t>dust storms</a:t>
            </a: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 that greatly damaged the ecology and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tooltip="Agriculture"/>
              </a:rPr>
              <a:t>agriculture</a:t>
            </a: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 of the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tooltip="United States"/>
              </a:rPr>
              <a:t>U.S.</a:t>
            </a:r>
            <a:r>
              <a:rPr lang="en-US" sz="3600" dirty="0">
                <a:latin typeface="Arial" panose="020B0604020202020204" pitchFamily="34" charset="0"/>
                <a:ea typeface="Calibri" panose="020F0502020204030204" pitchFamily="34" charset="0"/>
                <a:cs typeface="Times New Roman" panose="02020603050405020304" pitchFamily="18" charset="0"/>
              </a:rPr>
              <a:t> and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tooltip="Canadian Prairies"/>
              </a:rPr>
              <a:t>Canadian</a:t>
            </a:r>
            <a:r>
              <a:rPr lang="en-US" sz="3600" dirty="0">
                <a:latin typeface="Arial" panose="020B0604020202020204" pitchFamily="34" charset="0"/>
                <a:ea typeface="Calibri" panose="020F0502020204030204" pitchFamily="34" charset="0"/>
                <a:cs typeface="Times New Roman" panose="02020603050405020304" pitchFamily="18" charset="0"/>
              </a:rPr>
              <a:t>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6" tooltip="Prairie"/>
              </a:rPr>
              <a:t>prairies</a:t>
            </a: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 during the 1930s; severe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7" tooltip="Drought"/>
              </a:rPr>
              <a:t>drought</a:t>
            </a: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 and a failure to apply </a:t>
            </a:r>
            <a:r>
              <a:rPr lang="en-US" sz="3600"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8" tooltip="Dryland farming"/>
              </a:rPr>
              <a:t>dryland farming</a:t>
            </a:r>
            <a:r>
              <a:rPr lang="en-US" sz="3600" dirty="0">
                <a:solidFill>
                  <a:srgbClr val="252525"/>
                </a:solidFill>
                <a:latin typeface="Arial" panose="020B0604020202020204" pitchFamily="34" charset="0"/>
                <a:ea typeface="Calibri" panose="020F0502020204030204" pitchFamily="34" charset="0"/>
                <a:cs typeface="Times New Roman" panose="02020603050405020304" pitchFamily="18" charset="0"/>
              </a:rPr>
              <a:t> methods to prevent wind erosion caused the phenomenon</a:t>
            </a:r>
            <a:r>
              <a:rPr lang="en-US" sz="4200" dirty="0">
                <a:solidFill>
                  <a:srgbClr val="252525"/>
                </a:solidFill>
                <a:latin typeface="Arial" panose="020B0604020202020204" pitchFamily="34"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0"/>
              </a:spcAft>
              <a:buFont typeface="Calibri" panose="020F0502020204030204" pitchFamily="34" charset="0"/>
              <a:buChar char="-"/>
            </a:pPr>
            <a:r>
              <a:rPr lang="en-US" sz="4200" dirty="0">
                <a:solidFill>
                  <a:srgbClr val="252525"/>
                </a:solidFill>
                <a:latin typeface="Arial" panose="020B0604020202020204" pitchFamily="34" charset="0"/>
                <a:ea typeface="Calibri" panose="020F0502020204030204" pitchFamily="34" charset="0"/>
                <a:cs typeface="Times New Roman" panose="02020603050405020304" pitchFamily="18" charset="0"/>
              </a:rPr>
              <a:t> </a:t>
            </a:r>
            <a:endParaRPr lang="en-US" sz="4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4200" dirty="0">
                <a:latin typeface="Calibri" panose="020F0502020204030204" pitchFamily="34" charset="0"/>
                <a:ea typeface="Calibri" panose="020F0502020204030204" pitchFamily="34" charset="0"/>
                <a:cs typeface="Times New Roman" panose="02020603050405020304" pitchFamily="18" charset="0"/>
              </a:rPr>
              <a:t>Herbert Hoover believed in </a:t>
            </a:r>
            <a:r>
              <a:rPr lang="en-US" sz="4200" b="1" dirty="0">
                <a:latin typeface="Calibri" panose="020F0502020204030204" pitchFamily="34" charset="0"/>
                <a:ea typeface="Calibri" panose="020F0502020204030204" pitchFamily="34" charset="0"/>
                <a:cs typeface="Times New Roman" panose="02020603050405020304" pitchFamily="18" charset="0"/>
              </a:rPr>
              <a:t>laissez-faire economics-</a:t>
            </a:r>
            <a:r>
              <a:rPr lang="en-US" sz="4200" dirty="0">
                <a:latin typeface="Calibri" panose="020F0502020204030204" pitchFamily="34" charset="0"/>
                <a:ea typeface="Calibri" panose="020F0502020204030204" pitchFamily="34" charset="0"/>
                <a:cs typeface="Times New Roman" panose="02020603050405020304" pitchFamily="18" charset="0"/>
              </a:rPr>
              <a:t>(belief that economies and businesses function best when there is no interference by the government) he didn’t interfere directly in the economy, eventually tried, but it was too little too late </a:t>
            </a:r>
          </a:p>
          <a:p>
            <a:pPr marL="342900" marR="0" lvl="0" indent="-342900">
              <a:lnSpc>
                <a:spcPct val="107000"/>
              </a:lnSpc>
              <a:spcBef>
                <a:spcPts val="0"/>
              </a:spcBef>
              <a:spcAft>
                <a:spcPts val="0"/>
              </a:spcAft>
              <a:buFont typeface="Calibri" panose="020F0502020204030204" pitchFamily="34" charset="0"/>
              <a:buChar char="-"/>
            </a:pPr>
            <a:endParaRPr lang="en-US" sz="42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4200" b="1" dirty="0">
                <a:latin typeface="Calibri" panose="020F0502020204030204" pitchFamily="34" charset="0"/>
                <a:ea typeface="Calibri" panose="020F0502020204030204" pitchFamily="34" charset="0"/>
                <a:cs typeface="Times New Roman" panose="02020603050405020304" pitchFamily="18" charset="0"/>
              </a:rPr>
              <a:t>Speculation</a:t>
            </a:r>
            <a:r>
              <a:rPr lang="en-US" sz="4200" dirty="0">
                <a:latin typeface="Calibri" panose="020F0502020204030204" pitchFamily="34" charset="0"/>
                <a:ea typeface="Calibri" panose="020F0502020204030204" pitchFamily="34" charset="0"/>
                <a:cs typeface="Times New Roman" panose="02020603050405020304" pitchFamily="18" charset="0"/>
              </a:rPr>
              <a:t>- investment in stocks, in the hope of gain but with the risk of loss.</a:t>
            </a:r>
          </a:p>
          <a:p>
            <a:pPr marR="0" indent="0">
              <a:lnSpc>
                <a:spcPct val="107000"/>
              </a:lnSpc>
              <a:spcBef>
                <a:spcPts val="0"/>
              </a:spcBef>
              <a:spcAft>
                <a:spcPts val="800"/>
              </a:spcAft>
              <a:buNone/>
            </a:pPr>
            <a:r>
              <a:rPr lang="en-US" sz="3300" dirty="0">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US" dirty="0"/>
          </a:p>
        </p:txBody>
      </p:sp>
    </p:spTree>
    <p:extLst>
      <p:ext uri="{BB962C8B-B14F-4D97-AF65-F5344CB8AC3E}">
        <p14:creationId xmlns:p14="http://schemas.microsoft.com/office/powerpoint/2010/main" val="30657466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F65C7-819A-48C7-8C87-EBC8009AA6D1}"/>
              </a:ext>
            </a:extLst>
          </p:cNvPr>
          <p:cNvSpPr>
            <a:spLocks noGrp="1"/>
          </p:cNvSpPr>
          <p:nvPr>
            <p:ph type="title"/>
          </p:nvPr>
        </p:nvSpPr>
        <p:spPr>
          <a:xfrm>
            <a:off x="838200" y="365125"/>
            <a:ext cx="10515600" cy="1006475"/>
          </a:xfrm>
        </p:spPr>
        <p:txBody>
          <a:bodyPr>
            <a:normAutofit fontScale="90000"/>
          </a:bodyPr>
          <a:lstStyle/>
          <a:p>
            <a:r>
              <a:rPr lang="en-US" b="1" dirty="0"/>
              <a:t>	The First New Deal (1933-1935)</a:t>
            </a:r>
            <a:br>
              <a:rPr lang="en-US" dirty="0"/>
            </a:br>
            <a:endParaRPr lang="en-US" dirty="0"/>
          </a:p>
        </p:txBody>
      </p:sp>
      <p:sp>
        <p:nvSpPr>
          <p:cNvPr id="3" name="Content Placeholder 2">
            <a:extLst>
              <a:ext uri="{FF2B5EF4-FFF2-40B4-BE49-F238E27FC236}">
                <a16:creationId xmlns:a16="http://schemas.microsoft.com/office/drawing/2014/main" id="{B491673F-1F42-4673-83F9-631FBD8A6DB9}"/>
              </a:ext>
            </a:extLst>
          </p:cNvPr>
          <p:cNvSpPr>
            <a:spLocks noGrp="1"/>
          </p:cNvSpPr>
          <p:nvPr>
            <p:ph idx="1"/>
          </p:nvPr>
        </p:nvSpPr>
        <p:spPr>
          <a:xfrm>
            <a:off x="0" y="944880"/>
            <a:ext cx="12110720" cy="5811520"/>
          </a:xfrm>
        </p:spPr>
        <p:txBody>
          <a:bodyPr>
            <a:normAutofit fontScale="70000" lnSpcReduction="20000"/>
          </a:bodyPr>
          <a:lstStyle/>
          <a:p>
            <a:pPr marL="342900" marR="0" lvl="0" indent="-342900">
              <a:lnSpc>
                <a:spcPct val="107000"/>
              </a:lnSpc>
              <a:spcBef>
                <a:spcPts val="0"/>
              </a:spcBef>
              <a:spcAft>
                <a:spcPts val="0"/>
              </a:spcAft>
              <a:buFont typeface="Calibri" panose="020F0502020204030204" pitchFamily="34" charset="0"/>
              <a:buChar char="-"/>
            </a:pPr>
            <a:r>
              <a:rPr lang="en-US" sz="3400" b="1" dirty="0">
                <a:latin typeface="Calibri" panose="020F0502020204030204" pitchFamily="34" charset="0"/>
                <a:ea typeface="Calibri" panose="020F0502020204030204" pitchFamily="34" charset="0"/>
                <a:cs typeface="Times New Roman" panose="02020603050405020304" pitchFamily="18" charset="0"/>
              </a:rPr>
              <a:t>Roosevelt took office in 1933 at height of the depression; problems facing nation:</a:t>
            </a:r>
          </a:p>
          <a:p>
            <a:pPr marL="342900" marR="0" lvl="0" indent="-342900">
              <a:lnSpc>
                <a:spcPct val="107000"/>
              </a:lnSpc>
              <a:spcBef>
                <a:spcPts val="0"/>
              </a:spcBef>
              <a:spcAft>
                <a:spcPts val="0"/>
              </a:spcAft>
              <a:buFont typeface="Calibri" panose="020F0502020204030204" pitchFamily="34" charset="0"/>
              <a:buChar char="-"/>
            </a:pPr>
            <a:r>
              <a:rPr lang="en-US" sz="3400" b="1" dirty="0">
                <a:latin typeface="Calibri" panose="020F0502020204030204" pitchFamily="34" charset="0"/>
                <a:ea typeface="Calibri" panose="020F0502020204030204" pitchFamily="34" charset="0"/>
                <a:cs typeface="Times New Roman" panose="02020603050405020304" pitchFamily="18" charset="0"/>
              </a:rPr>
              <a:t>New Deal </a:t>
            </a:r>
            <a:r>
              <a:rPr lang="en-US" sz="3400" dirty="0">
                <a:latin typeface="Calibri" panose="020F0502020204030204" pitchFamily="34" charset="0"/>
                <a:ea typeface="Calibri" panose="020F0502020204030204" pitchFamily="34" charset="0"/>
                <a:cs typeface="Times New Roman" panose="02020603050405020304" pitchFamily="18" charset="0"/>
              </a:rPr>
              <a:t>established the principle that the Government bears the ultimate responsibility for the smooth running of the American economy; </a:t>
            </a:r>
            <a:r>
              <a:rPr lang="en-US" sz="3400" b="1" dirty="0">
                <a:latin typeface="Calibri" panose="020F0502020204030204" pitchFamily="34" charset="0"/>
                <a:ea typeface="Calibri" panose="020F0502020204030204" pitchFamily="34" charset="0"/>
                <a:cs typeface="Times New Roman" panose="02020603050405020304" pitchFamily="18" charset="0"/>
              </a:rPr>
              <a:t>He described this in terms of three goals</a:t>
            </a:r>
            <a:r>
              <a:rPr lang="en-US" sz="3400" dirty="0">
                <a:latin typeface="Calibri" panose="020F0502020204030204" pitchFamily="34" charset="0"/>
                <a:ea typeface="Calibri" panose="020F0502020204030204" pitchFamily="34" charset="0"/>
                <a:cs typeface="Times New Roman" panose="02020603050405020304" pitchFamily="18" charset="0"/>
              </a:rPr>
              <a:t>- </a:t>
            </a:r>
            <a:r>
              <a:rPr lang="en-US" sz="3400" b="1" dirty="0">
                <a:latin typeface="Calibri" panose="020F0502020204030204" pitchFamily="34" charset="0"/>
                <a:ea typeface="Calibri" panose="020F0502020204030204" pitchFamily="34" charset="0"/>
                <a:cs typeface="Times New Roman" panose="02020603050405020304" pitchFamily="18" charset="0"/>
              </a:rPr>
              <a:t>Recovery, Relief, Reform</a:t>
            </a:r>
          </a:p>
          <a:p>
            <a:pPr marL="342900" marR="0" lvl="0" indent="-342900">
              <a:lnSpc>
                <a:spcPct val="107000"/>
              </a:lnSpc>
              <a:spcBef>
                <a:spcPts val="0"/>
              </a:spcBef>
              <a:spcAft>
                <a:spcPts val="0"/>
              </a:spcAft>
              <a:buFont typeface="Calibri" panose="020F0502020204030204" pitchFamily="34" charset="0"/>
              <a:buChar char="-"/>
            </a:pPr>
            <a:r>
              <a:rPr lang="en-US" sz="3400" b="1" dirty="0">
                <a:latin typeface="Calibri" panose="020F0502020204030204" pitchFamily="34" charset="0"/>
                <a:ea typeface="Calibri" panose="020F0502020204030204" pitchFamily="34" charset="0"/>
                <a:cs typeface="Times New Roman" panose="02020603050405020304" pitchFamily="18" charset="0"/>
              </a:rPr>
              <a:t>First New Deal- 1933-1935;</a:t>
            </a:r>
            <a:endParaRPr lang="en-US" sz="3400" dirty="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Bank Holliday- </a:t>
            </a:r>
            <a:r>
              <a:rPr lang="en-US" sz="3400" dirty="0">
                <a:latin typeface="Calibri" panose="020F0502020204030204" pitchFamily="34" charset="0"/>
                <a:ea typeface="Calibri" panose="020F0502020204030204" pitchFamily="34" charset="0"/>
                <a:cs typeface="Times New Roman" panose="02020603050405020304" pitchFamily="18" charset="0"/>
              </a:rPr>
              <a:t>closed all banks; only permitted to open after government inspected</a:t>
            </a:r>
          </a:p>
          <a:p>
            <a:pPr marL="0" marR="0" lvl="0" indent="0">
              <a:lnSpc>
                <a:spcPct val="107000"/>
              </a:lnSpc>
              <a:spcBef>
                <a:spcPts val="0"/>
              </a:spcBef>
              <a:spcAft>
                <a:spcPts val="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FDIC</a:t>
            </a:r>
            <a:r>
              <a:rPr lang="en-US" sz="3400" dirty="0">
                <a:latin typeface="Calibri" panose="020F0502020204030204" pitchFamily="34" charset="0"/>
                <a:ea typeface="Calibri" panose="020F0502020204030204" pitchFamily="34" charset="0"/>
                <a:cs typeface="Times New Roman" panose="02020603050405020304" pitchFamily="18" charset="0"/>
              </a:rPr>
              <a:t> (Federal Deposit Insurance Corporation) - insured bank deposits (1933)</a:t>
            </a:r>
          </a:p>
          <a:p>
            <a:pPr marL="0" marR="0" lvl="0" indent="0">
              <a:lnSpc>
                <a:spcPct val="107000"/>
              </a:lnSpc>
              <a:spcBef>
                <a:spcPts val="0"/>
              </a:spcBef>
              <a:spcAft>
                <a:spcPts val="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SEC</a:t>
            </a:r>
            <a:r>
              <a:rPr lang="en-US" sz="3400" dirty="0">
                <a:latin typeface="Calibri" panose="020F0502020204030204" pitchFamily="34" charset="0"/>
                <a:ea typeface="Calibri" panose="020F0502020204030204" pitchFamily="34" charset="0"/>
                <a:cs typeface="Times New Roman" panose="02020603050405020304" pitchFamily="18" charset="0"/>
              </a:rPr>
              <a:t> (Securities and Exchange Commission) -1934; oversees the stock market</a:t>
            </a:r>
          </a:p>
          <a:p>
            <a:pPr marL="0" marR="0" lvl="0" indent="0">
              <a:lnSpc>
                <a:spcPct val="107000"/>
              </a:lnSpc>
              <a:spcBef>
                <a:spcPts val="0"/>
              </a:spcBef>
              <a:spcAft>
                <a:spcPts val="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CCC (Civilian Conservation Corps</a:t>
            </a:r>
            <a:r>
              <a:rPr lang="en-US" sz="3400" dirty="0">
                <a:latin typeface="Calibri" panose="020F0502020204030204" pitchFamily="34" charset="0"/>
                <a:ea typeface="Calibri" panose="020F0502020204030204" pitchFamily="34" charset="0"/>
                <a:cs typeface="Times New Roman" panose="02020603050405020304" pitchFamily="18" charset="0"/>
              </a:rPr>
              <a:t>)- 1933; gave outdoor jobs to young men- they were 	required to send most of their pay home; supervised by Army officers</a:t>
            </a:r>
          </a:p>
          <a:p>
            <a:pPr marL="0" marR="0" lvl="0" indent="0">
              <a:lnSpc>
                <a:spcPct val="107000"/>
              </a:lnSpc>
              <a:spcBef>
                <a:spcPts val="0"/>
              </a:spcBef>
              <a:spcAft>
                <a:spcPts val="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Tennessee Valley Authority-(TVA) </a:t>
            </a:r>
            <a:r>
              <a:rPr lang="en-US" sz="3400" dirty="0">
                <a:latin typeface="Calibri" panose="020F0502020204030204" pitchFamily="34" charset="0"/>
                <a:ea typeface="Calibri" panose="020F0502020204030204" pitchFamily="34" charset="0"/>
                <a:cs typeface="Times New Roman" panose="02020603050405020304" pitchFamily="18" charset="0"/>
              </a:rPr>
              <a:t>1933; built 21 dams along the Tennessee river (the 	area was impoverished and many areas lacked electricity and running water; dams 	controlled floods and produced hydroelectricity</a:t>
            </a:r>
          </a:p>
          <a:p>
            <a:pPr marL="0" marR="0" lvl="0" indent="0">
              <a:lnSpc>
                <a:spcPct val="107000"/>
              </a:lnSpc>
              <a:spcBef>
                <a:spcPts val="0"/>
              </a:spcBef>
              <a:spcAft>
                <a:spcPts val="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AAA (Agriculture Adjustment Act) </a:t>
            </a:r>
            <a:r>
              <a:rPr lang="en-US" sz="3400" dirty="0">
                <a:latin typeface="Calibri" panose="020F0502020204030204" pitchFamily="34" charset="0"/>
                <a:ea typeface="Calibri" panose="020F0502020204030204" pitchFamily="34" charset="0"/>
                <a:cs typeface="Times New Roman" panose="02020603050405020304" pitchFamily="18" charset="0"/>
              </a:rPr>
              <a:t>– provide low interest loans for farmers facing 	foreclosure</a:t>
            </a:r>
          </a:p>
          <a:p>
            <a:pPr marL="0" marR="0" lvl="0" indent="0">
              <a:lnSpc>
                <a:spcPct val="107000"/>
              </a:lnSpc>
              <a:spcBef>
                <a:spcPts val="0"/>
              </a:spcBef>
              <a:spcAft>
                <a:spcPts val="800"/>
              </a:spcAft>
              <a:buNone/>
            </a:pPr>
            <a:r>
              <a:rPr lang="en-US" sz="3400" b="1" dirty="0">
                <a:latin typeface="Calibri" panose="020F0502020204030204" pitchFamily="34" charset="0"/>
                <a:ea typeface="Calibri" panose="020F0502020204030204" pitchFamily="34" charset="0"/>
                <a:cs typeface="Times New Roman" panose="02020603050405020304" pitchFamily="18" charset="0"/>
              </a:rPr>
              <a:t>	NRA (National recovery Act</a:t>
            </a:r>
            <a:r>
              <a:rPr lang="en-US" sz="3400" dirty="0">
                <a:latin typeface="Calibri" panose="020F0502020204030204" pitchFamily="34" charset="0"/>
                <a:ea typeface="Calibri" panose="020F0502020204030204" pitchFamily="34" charset="0"/>
                <a:cs typeface="Times New Roman" panose="02020603050405020304" pitchFamily="18" charset="0"/>
              </a:rPr>
              <a:t>)- designed to help industries by increasing prices and 	reducing wasteful competition </a:t>
            </a:r>
          </a:p>
        </p:txBody>
      </p:sp>
    </p:spTree>
    <p:extLst>
      <p:ext uri="{BB962C8B-B14F-4D97-AF65-F5344CB8AC3E}">
        <p14:creationId xmlns:p14="http://schemas.microsoft.com/office/powerpoint/2010/main" val="104074868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21C68-0E66-4151-9B90-CCF2258365F0}"/>
              </a:ext>
            </a:extLst>
          </p:cNvPr>
          <p:cNvSpPr>
            <a:spLocks noGrp="1"/>
          </p:cNvSpPr>
          <p:nvPr>
            <p:ph type="title"/>
          </p:nvPr>
        </p:nvSpPr>
        <p:spPr>
          <a:xfrm>
            <a:off x="980440" y="-92075"/>
            <a:ext cx="10515600" cy="1325563"/>
          </a:xfrm>
        </p:spPr>
        <p:txBody>
          <a:bodyPr/>
          <a:lstStyle/>
          <a:p>
            <a:r>
              <a:rPr lang="en-US" b="1" dirty="0"/>
              <a:t>		Second New Deal: (1935)</a:t>
            </a:r>
            <a:endParaRPr lang="en-US" dirty="0"/>
          </a:p>
        </p:txBody>
      </p:sp>
      <p:sp>
        <p:nvSpPr>
          <p:cNvPr id="3" name="Content Placeholder 2">
            <a:extLst>
              <a:ext uri="{FF2B5EF4-FFF2-40B4-BE49-F238E27FC236}">
                <a16:creationId xmlns:a16="http://schemas.microsoft.com/office/drawing/2014/main" id="{8AE4BC2D-8686-4EA3-AF23-71997FF927BF}"/>
              </a:ext>
            </a:extLst>
          </p:cNvPr>
          <p:cNvSpPr>
            <a:spLocks noGrp="1"/>
          </p:cNvSpPr>
          <p:nvPr>
            <p:ph idx="1"/>
          </p:nvPr>
        </p:nvSpPr>
        <p:spPr>
          <a:xfrm>
            <a:off x="838200" y="1127760"/>
            <a:ext cx="11353800" cy="5730240"/>
          </a:xfrm>
        </p:spPr>
        <p:txBody>
          <a:bodyPr>
            <a:normAutofit/>
          </a:bodyPr>
          <a:lstStyle/>
          <a:p>
            <a:pPr lvl="0"/>
            <a:r>
              <a:rPr lang="en-US" b="1" dirty="0"/>
              <a:t>Second New Deal- </a:t>
            </a:r>
            <a:r>
              <a:rPr lang="en-US" dirty="0"/>
              <a:t>term used by commentators and historians to characterize the second stage, 1935–36, of the New Deal programs of President Franklin D. Roosevelt</a:t>
            </a:r>
          </a:p>
          <a:p>
            <a:pPr lvl="0"/>
            <a:r>
              <a:rPr lang="en-US" b="1" dirty="0"/>
              <a:t>Works Progress Administration (WPA) (1935</a:t>
            </a:r>
            <a:r>
              <a:rPr lang="en-US" dirty="0"/>
              <a:t>)- created new public works projects (building public schools, courthouses, bridges) ; increased employment- gave over 8,000,000 people jobs</a:t>
            </a:r>
          </a:p>
          <a:p>
            <a:pPr lvl="0"/>
            <a:r>
              <a:rPr lang="en-US" b="1" dirty="0"/>
              <a:t>Social Security Act (1935</a:t>
            </a:r>
            <a:r>
              <a:rPr lang="en-US" dirty="0"/>
              <a:t>)- </a:t>
            </a:r>
            <a:r>
              <a:rPr lang="en-US" b="1" dirty="0"/>
              <a:t>most important law passed in New Deal</a:t>
            </a:r>
            <a:r>
              <a:rPr lang="en-US" dirty="0"/>
              <a:t>:</a:t>
            </a:r>
          </a:p>
          <a:p>
            <a:pPr lvl="0"/>
            <a:r>
              <a:rPr lang="en-US" dirty="0"/>
              <a:t>Provided </a:t>
            </a:r>
            <a:r>
              <a:rPr lang="en-US" b="1" dirty="0"/>
              <a:t>unemployment insurance- </a:t>
            </a:r>
            <a:r>
              <a:rPr lang="en-US" dirty="0"/>
              <a:t>workers received money paid out of tax on employer payrolls</a:t>
            </a:r>
          </a:p>
          <a:p>
            <a:pPr lvl="0"/>
            <a:r>
              <a:rPr lang="en-US" b="1" dirty="0"/>
              <a:t>Retirement benefits- </a:t>
            </a:r>
            <a:r>
              <a:rPr lang="en-US" dirty="0"/>
              <a:t>workers receive monthly payments after retirement, paid by a special tax on their wages and contributions from their employers. Spouses and children received death benefits as well</a:t>
            </a:r>
          </a:p>
          <a:p>
            <a:pPr lvl="0"/>
            <a:r>
              <a:rPr lang="en-US" b="1" dirty="0"/>
              <a:t>Disabled and orphans </a:t>
            </a:r>
            <a:r>
              <a:rPr lang="en-US" dirty="0"/>
              <a:t>eligible to receive special grants from Social Security</a:t>
            </a:r>
          </a:p>
          <a:p>
            <a:pPr lvl="0"/>
            <a:r>
              <a:rPr lang="en-US" b="1" dirty="0"/>
              <a:t>National Labor Relations Act (1935)- Wagner Act</a:t>
            </a:r>
            <a:r>
              <a:rPr lang="en-US" dirty="0"/>
              <a:t>; gave workers the right to form unions and bargain collectively.  Also, they could file grievances with the National Labor Relations Board</a:t>
            </a:r>
          </a:p>
          <a:p>
            <a:r>
              <a:rPr lang="en-US" b="1" dirty="0"/>
              <a:t>Fair Labor Standards Act (1938)- </a:t>
            </a:r>
            <a:r>
              <a:rPr lang="en-US" dirty="0"/>
              <a:t>set maximum working hours and a minimum wage; also prohibited child labor in factories</a:t>
            </a:r>
          </a:p>
        </p:txBody>
      </p:sp>
    </p:spTree>
    <p:extLst>
      <p:ext uri="{BB962C8B-B14F-4D97-AF65-F5344CB8AC3E}">
        <p14:creationId xmlns:p14="http://schemas.microsoft.com/office/powerpoint/2010/main" val="4516371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991A14-B02A-45D4-9B68-59B51AE44A5B}"/>
              </a:ext>
            </a:extLst>
          </p:cNvPr>
          <p:cNvSpPr>
            <a:spLocks noGrp="1"/>
          </p:cNvSpPr>
          <p:nvPr>
            <p:ph type="title"/>
          </p:nvPr>
        </p:nvSpPr>
        <p:spPr>
          <a:xfrm>
            <a:off x="1024128" y="585216"/>
            <a:ext cx="9720072" cy="1129284"/>
          </a:xfrm>
        </p:spPr>
        <p:txBody>
          <a:bodyPr/>
          <a:lstStyle/>
          <a:p>
            <a:r>
              <a:rPr lang="en-US" dirty="0"/>
              <a:t>Pros and Cons of New Deal Legislation</a:t>
            </a:r>
          </a:p>
        </p:txBody>
      </p:sp>
      <p:sp>
        <p:nvSpPr>
          <p:cNvPr id="3" name="Content Placeholder 2">
            <a:extLst>
              <a:ext uri="{FF2B5EF4-FFF2-40B4-BE49-F238E27FC236}">
                <a16:creationId xmlns:a16="http://schemas.microsoft.com/office/drawing/2014/main" id="{CE1F586C-5E3C-4340-AD6D-8F0F939F121C}"/>
              </a:ext>
            </a:extLst>
          </p:cNvPr>
          <p:cNvSpPr>
            <a:spLocks noGrp="1"/>
          </p:cNvSpPr>
          <p:nvPr>
            <p:ph idx="1"/>
          </p:nvPr>
        </p:nvSpPr>
        <p:spPr>
          <a:xfrm>
            <a:off x="869007" y="1518556"/>
            <a:ext cx="11322993" cy="5339443"/>
          </a:xfrm>
        </p:spPr>
        <p:txBody>
          <a:bodyPr>
            <a:normAutofit fontScale="92500" lnSpcReduction="10000"/>
          </a:bodyPr>
          <a:lstStyle/>
          <a:p>
            <a:r>
              <a:rPr lang="en-US" b="1" dirty="0"/>
              <a:t>New Deal positives</a:t>
            </a:r>
            <a:r>
              <a:rPr lang="en-US" dirty="0"/>
              <a:t>;</a:t>
            </a:r>
          </a:p>
          <a:p>
            <a:pPr lvl="0"/>
            <a:r>
              <a:rPr lang="en-US" dirty="0"/>
              <a:t>Reduced unemployment</a:t>
            </a:r>
          </a:p>
          <a:p>
            <a:pPr lvl="0"/>
            <a:r>
              <a:rPr lang="en-US" dirty="0"/>
              <a:t>Completed valuable public works projects</a:t>
            </a:r>
          </a:p>
          <a:p>
            <a:pPr lvl="0"/>
            <a:r>
              <a:rPr lang="en-US" dirty="0"/>
              <a:t>Social security</a:t>
            </a:r>
          </a:p>
          <a:p>
            <a:pPr lvl="0"/>
            <a:r>
              <a:rPr lang="en-US" dirty="0"/>
              <a:t>SEC</a:t>
            </a:r>
          </a:p>
          <a:p>
            <a:pPr lvl="0"/>
            <a:r>
              <a:rPr lang="en-US" dirty="0"/>
              <a:t>Increased power of Labor Unions- increased min wage and reduced max hours worked</a:t>
            </a:r>
          </a:p>
          <a:p>
            <a:pPr lvl="0"/>
            <a:r>
              <a:rPr lang="en-US" dirty="0"/>
              <a:t>Established principle that government should oversee economy and protect citizens</a:t>
            </a:r>
          </a:p>
          <a:p>
            <a:pPr lvl="0"/>
            <a:r>
              <a:rPr lang="en-US" dirty="0"/>
              <a:t>Showed that increased government spending, lower taxes, and inflation could fight unemployment</a:t>
            </a:r>
          </a:p>
          <a:p>
            <a:r>
              <a:rPr lang="en-US" b="1" dirty="0"/>
              <a:t>New Deal negatives</a:t>
            </a:r>
            <a:r>
              <a:rPr lang="en-US" dirty="0"/>
              <a:t>;</a:t>
            </a:r>
          </a:p>
          <a:p>
            <a:pPr lvl="0"/>
            <a:r>
              <a:rPr lang="en-US" dirty="0"/>
              <a:t>Increased national debt</a:t>
            </a:r>
          </a:p>
          <a:p>
            <a:pPr lvl="0"/>
            <a:r>
              <a:rPr lang="en-US" dirty="0"/>
              <a:t>Increased taxes</a:t>
            </a:r>
          </a:p>
          <a:p>
            <a:pPr lvl="0"/>
            <a:r>
              <a:rPr lang="en-US" dirty="0"/>
              <a:t>Increased size of federal bureaucracy</a:t>
            </a:r>
          </a:p>
          <a:p>
            <a:endParaRPr lang="en-US" dirty="0"/>
          </a:p>
        </p:txBody>
      </p:sp>
    </p:spTree>
    <p:extLst>
      <p:ext uri="{BB962C8B-B14F-4D97-AF65-F5344CB8AC3E}">
        <p14:creationId xmlns:p14="http://schemas.microsoft.com/office/powerpoint/2010/main" val="81658117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D6212-20BE-4DAD-9EA7-757614B50ECB}"/>
              </a:ext>
            </a:extLst>
          </p:cNvPr>
          <p:cNvSpPr>
            <a:spLocks noGrp="1"/>
          </p:cNvSpPr>
          <p:nvPr>
            <p:ph type="title"/>
          </p:nvPr>
        </p:nvSpPr>
        <p:spPr/>
        <p:txBody>
          <a:bodyPr/>
          <a:lstStyle/>
          <a:p>
            <a:r>
              <a:rPr lang="en-US" dirty="0"/>
              <a:t>	Roosevelt’s Court Packing plan</a:t>
            </a:r>
          </a:p>
        </p:txBody>
      </p:sp>
      <p:sp>
        <p:nvSpPr>
          <p:cNvPr id="3" name="Content Placeholder 2">
            <a:extLst>
              <a:ext uri="{FF2B5EF4-FFF2-40B4-BE49-F238E27FC236}">
                <a16:creationId xmlns:a16="http://schemas.microsoft.com/office/drawing/2014/main" id="{F2DEC516-55C8-4B7D-A2A7-AAA1634BF6BC}"/>
              </a:ext>
            </a:extLst>
          </p:cNvPr>
          <p:cNvSpPr>
            <a:spLocks noGrp="1"/>
          </p:cNvSpPr>
          <p:nvPr>
            <p:ph idx="1"/>
          </p:nvPr>
        </p:nvSpPr>
        <p:spPr>
          <a:xfrm>
            <a:off x="351064" y="2286000"/>
            <a:ext cx="11650436" cy="4023360"/>
          </a:xfrm>
        </p:spPr>
        <p:txBody>
          <a:bodyPr/>
          <a:lstStyle/>
          <a:p>
            <a:r>
              <a:rPr lang="en-US" b="1" dirty="0">
                <a:latin typeface="Calibri" panose="020F0502020204030204" pitchFamily="34" charset="0"/>
                <a:ea typeface="Calibri" panose="020F0502020204030204" pitchFamily="34" charset="0"/>
                <a:cs typeface="Times New Roman" panose="02020603050405020304" pitchFamily="18" charset="0"/>
              </a:rPr>
              <a:t>In response to Supreme court ruling against some of FDR’s first new deal legislation, he proposed-</a:t>
            </a:r>
          </a:p>
          <a:p>
            <a:r>
              <a:rPr lang="en-US" b="1" dirty="0">
                <a:latin typeface="Calibri" panose="020F0502020204030204" pitchFamily="34" charset="0"/>
                <a:ea typeface="Calibri" panose="020F0502020204030204" pitchFamily="34" charset="0"/>
                <a:cs typeface="Times New Roman" panose="02020603050405020304" pitchFamily="18" charset="0"/>
              </a:rPr>
              <a:t>Court Packing Plan; </a:t>
            </a:r>
            <a:r>
              <a:rPr lang="en-US" dirty="0">
                <a:latin typeface="Calibri" panose="020F0502020204030204" pitchFamily="34" charset="0"/>
                <a:ea typeface="Calibri" panose="020F0502020204030204" pitchFamily="34" charset="0"/>
                <a:cs typeface="Times New Roman" panose="02020603050405020304" pitchFamily="18" charset="0"/>
              </a:rPr>
              <a:t>Supreme court ruled National Industrial Reconstruction Act and Agricultural Adjustment Act were unconstitutional- he was worried how they would rule on rest of new deal legislation so he proposed to congress the following; the president should be allowed to appoint a new justice for each one that did not retire at age 70. It did not pass, however all legislation in the second new deal was upheld</a:t>
            </a:r>
            <a:endParaRPr lang="en-US" dirty="0"/>
          </a:p>
          <a:p>
            <a:endParaRPr lang="en-US" dirty="0"/>
          </a:p>
        </p:txBody>
      </p:sp>
    </p:spTree>
    <p:extLst>
      <p:ext uri="{BB962C8B-B14F-4D97-AF65-F5344CB8AC3E}">
        <p14:creationId xmlns:p14="http://schemas.microsoft.com/office/powerpoint/2010/main" val="161559386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97669-D16B-4F25-9DA0-CE11324B1BE6}"/>
              </a:ext>
            </a:extLst>
          </p:cNvPr>
          <p:cNvSpPr>
            <a:spLocks noGrp="1"/>
          </p:cNvSpPr>
          <p:nvPr>
            <p:ph type="title"/>
          </p:nvPr>
        </p:nvSpPr>
        <p:spPr/>
        <p:txBody>
          <a:bodyPr/>
          <a:lstStyle/>
          <a:p>
            <a:r>
              <a:rPr lang="en-US" dirty="0"/>
              <a:t>			Amendments</a:t>
            </a:r>
          </a:p>
        </p:txBody>
      </p:sp>
      <p:sp>
        <p:nvSpPr>
          <p:cNvPr id="3" name="Content Placeholder 2">
            <a:extLst>
              <a:ext uri="{FF2B5EF4-FFF2-40B4-BE49-F238E27FC236}">
                <a16:creationId xmlns:a16="http://schemas.microsoft.com/office/drawing/2014/main" id="{8DC9413D-40D4-4ED3-9644-249F77A87550}"/>
              </a:ext>
            </a:extLst>
          </p:cNvPr>
          <p:cNvSpPr>
            <a:spLocks noGrp="1"/>
          </p:cNvSpPr>
          <p:nvPr>
            <p:ph idx="1"/>
          </p:nvPr>
        </p:nvSpPr>
        <p:spPr/>
        <p:txBody>
          <a:bodyPr/>
          <a:lstStyle/>
          <a:p>
            <a:r>
              <a:rPr lang="en-US" b="1" dirty="0"/>
              <a:t>20</a:t>
            </a:r>
            <a:r>
              <a:rPr lang="en-US" b="1" baseline="30000" dirty="0"/>
              <a:t>th</a:t>
            </a:r>
            <a:r>
              <a:rPr lang="en-US" b="1" dirty="0"/>
              <a:t> amendment- (ratified 1933) </a:t>
            </a:r>
            <a:r>
              <a:rPr lang="en-US" dirty="0"/>
              <a:t>changes the inauguration date of president from March 4 to January 20.</a:t>
            </a:r>
          </a:p>
          <a:p>
            <a:endParaRPr lang="en-US" dirty="0"/>
          </a:p>
          <a:p>
            <a:r>
              <a:rPr lang="en-US" b="1" dirty="0"/>
              <a:t>21</a:t>
            </a:r>
            <a:r>
              <a:rPr lang="en-US" b="1" baseline="30000" dirty="0"/>
              <a:t>st</a:t>
            </a:r>
            <a:r>
              <a:rPr lang="en-US" b="1" dirty="0"/>
              <a:t> amendment- </a:t>
            </a:r>
            <a:r>
              <a:rPr lang="en-US" dirty="0"/>
              <a:t>(ratified 1933)- repealed </a:t>
            </a:r>
            <a:r>
              <a:rPr lang="en-US" dirty="0" err="1"/>
              <a:t>prohobition</a:t>
            </a:r>
            <a:endParaRPr lang="en-US" dirty="0"/>
          </a:p>
        </p:txBody>
      </p:sp>
    </p:spTree>
    <p:extLst>
      <p:ext uri="{BB962C8B-B14F-4D97-AF65-F5344CB8AC3E}">
        <p14:creationId xmlns:p14="http://schemas.microsoft.com/office/powerpoint/2010/main" val="2899610583"/>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C17EE-9D4E-44BF-BCF1-7E998FB7DBC2}"/>
              </a:ext>
            </a:extLst>
          </p:cNvPr>
          <p:cNvSpPr>
            <a:spLocks noGrp="1"/>
          </p:cNvSpPr>
          <p:nvPr>
            <p:ph type="title"/>
          </p:nvPr>
        </p:nvSpPr>
        <p:spPr>
          <a:xfrm>
            <a:off x="921259" y="-91440"/>
            <a:ext cx="9720072" cy="1051560"/>
          </a:xfrm>
        </p:spPr>
        <p:txBody>
          <a:bodyPr/>
          <a:lstStyle/>
          <a:p>
            <a:r>
              <a:rPr lang="en-US" dirty="0"/>
              <a:t>	Florida- Great Depression</a:t>
            </a:r>
          </a:p>
        </p:txBody>
      </p:sp>
      <p:sp>
        <p:nvSpPr>
          <p:cNvPr id="3" name="Content Placeholder 2">
            <a:extLst>
              <a:ext uri="{FF2B5EF4-FFF2-40B4-BE49-F238E27FC236}">
                <a16:creationId xmlns:a16="http://schemas.microsoft.com/office/drawing/2014/main" id="{FC62C145-6C7C-4F3A-ADC9-AE58EF42B0CF}"/>
              </a:ext>
            </a:extLst>
          </p:cNvPr>
          <p:cNvSpPr>
            <a:spLocks noGrp="1"/>
          </p:cNvSpPr>
          <p:nvPr>
            <p:ph idx="1"/>
          </p:nvPr>
        </p:nvSpPr>
        <p:spPr>
          <a:xfrm>
            <a:off x="818388" y="960120"/>
            <a:ext cx="9720073" cy="4023360"/>
          </a:xfrm>
        </p:spPr>
        <p:txBody>
          <a:bodyPr/>
          <a:lstStyle/>
          <a:p>
            <a:r>
              <a:rPr lang="en-US" b="1" dirty="0"/>
              <a:t>1931</a:t>
            </a:r>
            <a:r>
              <a:rPr lang="en-US" dirty="0"/>
              <a:t>- Legalized gambling in hopes of improving the economy</a:t>
            </a:r>
          </a:p>
          <a:p>
            <a:r>
              <a:rPr lang="en-US" b="1" dirty="0"/>
              <a:t>1933-1940</a:t>
            </a:r>
            <a:r>
              <a:rPr lang="en-US" dirty="0"/>
              <a:t>- sewers, roads, and schools were built by the </a:t>
            </a:r>
            <a:r>
              <a:rPr lang="en-US" b="1" dirty="0"/>
              <a:t>WPR</a:t>
            </a:r>
            <a:r>
              <a:rPr lang="en-US" dirty="0"/>
              <a:t> (works progress administration); </a:t>
            </a:r>
            <a:r>
              <a:rPr lang="en-US" b="1" dirty="0"/>
              <a:t>CCC</a:t>
            </a:r>
            <a:r>
              <a:rPr lang="en-US" dirty="0"/>
              <a:t> (civilian conservation corps)- work camps were here; the also rebuilt 100 miles of the Florida east coast RR- which had been damaged by1935 Hurricane</a:t>
            </a:r>
          </a:p>
          <a:p>
            <a:r>
              <a:rPr lang="en-US" b="1" dirty="0"/>
              <a:t>1938</a:t>
            </a:r>
            <a:r>
              <a:rPr lang="en-US" dirty="0"/>
              <a:t>- State legislatures ended the Poll tax.</a:t>
            </a:r>
          </a:p>
        </p:txBody>
      </p:sp>
    </p:spTree>
    <p:extLst>
      <p:ext uri="{BB962C8B-B14F-4D97-AF65-F5344CB8AC3E}">
        <p14:creationId xmlns:p14="http://schemas.microsoft.com/office/powerpoint/2010/main" val="192039432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8EC506-B1DA-46A1-B44D-774E68468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5">
            <a:extLst>
              <a:ext uri="{FF2B5EF4-FFF2-40B4-BE49-F238E27FC236}">
                <a16:creationId xmlns:a16="http://schemas.microsoft.com/office/drawing/2014/main" id="{BFF30785-305E-45D7-984F-5AA93D3CA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15E01FA5-D766-43CA-A83D-E7CF3F04E96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C411DB08-1669-426B-BBEB-FAD285EF80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29E4219-121F-4CD1-AA58-24746CD292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52F50912-06FD-4216-BAD3-21050F5956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7170" name="Picture 2" descr="Image result for wwII">
            <a:extLst>
              <a:ext uri="{FF2B5EF4-FFF2-40B4-BE49-F238E27FC236}">
                <a16:creationId xmlns:a16="http://schemas.microsoft.com/office/drawing/2014/main" id="{2FA72DA5-BD22-4E99-B89C-F7C7874E67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699753"/>
            <a:ext cx="5459470" cy="545947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35BEBBE-7D57-4BF1-BDD6-D938B32BF406}"/>
              </a:ext>
            </a:extLst>
          </p:cNvPr>
          <p:cNvSpPr>
            <a:spLocks noGrp="1"/>
          </p:cNvSpPr>
          <p:nvPr>
            <p:ph type="ctrTitle" idx="4294967295"/>
          </p:nvPr>
        </p:nvSpPr>
        <p:spPr>
          <a:xfrm>
            <a:off x="634276" y="640080"/>
            <a:ext cx="4208656" cy="3034857"/>
          </a:xfrm>
        </p:spPr>
        <p:txBody>
          <a:bodyPr vert="horz" lIns="91440" tIns="45720" rIns="91440" bIns="45720" rtlCol="0" anchor="b">
            <a:normAutofit/>
          </a:bodyPr>
          <a:lstStyle/>
          <a:p>
            <a:pPr algn="r"/>
            <a:r>
              <a:rPr lang="en-US" sz="4400" b="1" spc="200">
                <a:solidFill>
                  <a:srgbClr val="FFFFFF"/>
                </a:solidFill>
              </a:rPr>
              <a:t>World War II (the big one)</a:t>
            </a:r>
            <a:endParaRPr lang="en-US" sz="4400" spc="200">
              <a:solidFill>
                <a:srgbClr val="FFFFFF"/>
              </a:solidFill>
            </a:endParaRPr>
          </a:p>
        </p:txBody>
      </p:sp>
    </p:spTree>
    <p:extLst>
      <p:ext uri="{BB962C8B-B14F-4D97-AF65-F5344CB8AC3E}">
        <p14:creationId xmlns:p14="http://schemas.microsoft.com/office/powerpoint/2010/main" val="252338612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61657BD-3333-446A-A16A-CBDC77C8E5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2CAFF06-4D3A-42A5-8614-B1FA47EA0F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wwii timeline">
            <a:extLst>
              <a:ext uri="{FF2B5EF4-FFF2-40B4-BE49-F238E27FC236}">
                <a16:creationId xmlns:a16="http://schemas.microsoft.com/office/drawing/2014/main" id="{25DB1521-4DB8-487C-8ACF-94169FAC88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5916" y="804333"/>
            <a:ext cx="7940164" cy="524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748057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C2F51-269D-499D-A54B-FD6CC7168252}"/>
              </a:ext>
            </a:extLst>
          </p:cNvPr>
          <p:cNvSpPr>
            <a:spLocks noGrp="1"/>
          </p:cNvSpPr>
          <p:nvPr>
            <p:ph type="title"/>
          </p:nvPr>
        </p:nvSpPr>
        <p:spPr>
          <a:xfrm>
            <a:off x="909320" y="0"/>
            <a:ext cx="10515600" cy="1325563"/>
          </a:xfrm>
        </p:spPr>
        <p:txBody>
          <a:bodyPr>
            <a:normAutofit fontScale="90000"/>
          </a:bodyPr>
          <a:lstStyle/>
          <a:p>
            <a:r>
              <a:rPr lang="en-US" b="1" dirty="0"/>
              <a:t>		Origins of WWII In Europe</a:t>
            </a:r>
            <a:br>
              <a:rPr lang="en-US" dirty="0"/>
            </a:br>
            <a:endParaRPr lang="en-US" dirty="0"/>
          </a:p>
        </p:txBody>
      </p:sp>
      <p:sp>
        <p:nvSpPr>
          <p:cNvPr id="3" name="Content Placeholder 2">
            <a:extLst>
              <a:ext uri="{FF2B5EF4-FFF2-40B4-BE49-F238E27FC236}">
                <a16:creationId xmlns:a16="http://schemas.microsoft.com/office/drawing/2014/main" id="{57084CC4-F0EC-445B-A216-84C41E37DC14}"/>
              </a:ext>
            </a:extLst>
          </p:cNvPr>
          <p:cNvSpPr>
            <a:spLocks noGrp="1"/>
          </p:cNvSpPr>
          <p:nvPr>
            <p:ph idx="1"/>
          </p:nvPr>
        </p:nvSpPr>
        <p:spPr>
          <a:xfrm>
            <a:off x="838200" y="1249680"/>
            <a:ext cx="10515600" cy="5608320"/>
          </a:xfrm>
        </p:spPr>
        <p:txBody>
          <a:bodyPr>
            <a:normAutofit fontScale="32500" lnSpcReduction="20000"/>
          </a:bodyPr>
          <a:lstStyle/>
          <a:p>
            <a:pPr lvl="0"/>
            <a:r>
              <a:rPr lang="en-US" sz="7200" b="1" dirty="0"/>
              <a:t>Rise of Dictatorships in Europe</a:t>
            </a:r>
            <a:endParaRPr lang="en-US" sz="7200" dirty="0"/>
          </a:p>
          <a:p>
            <a:pPr lvl="0"/>
            <a:r>
              <a:rPr lang="en-US" sz="6400" dirty="0"/>
              <a:t>New set of beliefs (known as fascism- named after Italian party that first introduced it) due to;</a:t>
            </a:r>
          </a:p>
          <a:p>
            <a:pPr lvl="0"/>
            <a:r>
              <a:rPr lang="en-US" sz="6400" dirty="0"/>
              <a:t>The harsh violence of WWI</a:t>
            </a:r>
          </a:p>
          <a:p>
            <a:pPr lvl="0"/>
            <a:r>
              <a:rPr lang="en-US" sz="6400" dirty="0"/>
              <a:t>Benito Mussolini- first fascist dictator in Europe</a:t>
            </a:r>
          </a:p>
          <a:p>
            <a:pPr lvl="0"/>
            <a:r>
              <a:rPr lang="en-US" sz="6400" dirty="0"/>
              <a:t>In Germany Nazi (National Socialist) party founded after WWI – leader Adolf Hitler;</a:t>
            </a:r>
          </a:p>
          <a:p>
            <a:pPr lvl="0"/>
            <a:r>
              <a:rPr lang="en-US" sz="6400" b="1" dirty="0"/>
              <a:t>Hitler had special hatred for the Jews- </a:t>
            </a:r>
            <a:r>
              <a:rPr lang="en-US" sz="6400" dirty="0"/>
              <a:t>he blamed them for the German defeat in WWI</a:t>
            </a:r>
          </a:p>
          <a:p>
            <a:pPr lvl="0"/>
            <a:r>
              <a:rPr lang="en-US" sz="6400" dirty="0"/>
              <a:t>Nazi party taught doctrine of absolute obedience to party leader- Fuhrer</a:t>
            </a:r>
          </a:p>
          <a:p>
            <a:pPr lvl="0"/>
            <a:r>
              <a:rPr lang="en-US" sz="6400" b="1" dirty="0"/>
              <a:t>Was a social Darwinist</a:t>
            </a:r>
          </a:p>
          <a:p>
            <a:pPr lvl="0"/>
            <a:r>
              <a:rPr lang="en-US" sz="6400" dirty="0"/>
              <a:t>Was determined to use German technological superiority and military strength to take over Europe- Nazis glorified violence</a:t>
            </a:r>
          </a:p>
          <a:p>
            <a:pPr lvl="0"/>
            <a:r>
              <a:rPr lang="en-US" sz="6400" b="1" dirty="0"/>
              <a:t>Hitler wrote Mein </a:t>
            </a:r>
            <a:r>
              <a:rPr lang="en-US" sz="6400" b="1" dirty="0" err="1"/>
              <a:t>Kampf</a:t>
            </a:r>
            <a:r>
              <a:rPr lang="en-US" sz="6400" b="1" dirty="0"/>
              <a:t> (my struggle) 1925-1926- outlines Nazi Philosophy</a:t>
            </a:r>
          </a:p>
          <a:p>
            <a:endParaRPr lang="en-US" dirty="0"/>
          </a:p>
        </p:txBody>
      </p:sp>
    </p:spTree>
    <p:extLst>
      <p:ext uri="{BB962C8B-B14F-4D97-AF65-F5344CB8AC3E}">
        <p14:creationId xmlns:p14="http://schemas.microsoft.com/office/powerpoint/2010/main" val="1221480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A3B06-D9F7-4F98-9FCC-7EDA6B061BA5}"/>
              </a:ext>
            </a:extLst>
          </p:cNvPr>
          <p:cNvSpPr>
            <a:spLocks noGrp="1"/>
          </p:cNvSpPr>
          <p:nvPr>
            <p:ph type="title"/>
          </p:nvPr>
        </p:nvSpPr>
        <p:spPr>
          <a:xfrm>
            <a:off x="838200" y="1"/>
            <a:ext cx="10515600" cy="863600"/>
          </a:xfrm>
        </p:spPr>
        <p:txBody>
          <a:bodyPr/>
          <a:lstStyle/>
          <a:p>
            <a:r>
              <a:rPr lang="en-US" b="1"/>
              <a:t>Abolitionists</a:t>
            </a:r>
            <a:endParaRPr lang="en-US" b="1" dirty="0"/>
          </a:p>
        </p:txBody>
      </p:sp>
      <p:sp>
        <p:nvSpPr>
          <p:cNvPr id="3" name="Content Placeholder 2">
            <a:extLst>
              <a:ext uri="{FF2B5EF4-FFF2-40B4-BE49-F238E27FC236}">
                <a16:creationId xmlns:a16="http://schemas.microsoft.com/office/drawing/2014/main" id="{805ACD83-BAF0-453C-A66D-E9296C0BCFF9}"/>
              </a:ext>
            </a:extLst>
          </p:cNvPr>
          <p:cNvSpPr>
            <a:spLocks noGrp="1"/>
          </p:cNvSpPr>
          <p:nvPr>
            <p:ph idx="1"/>
          </p:nvPr>
        </p:nvSpPr>
        <p:spPr>
          <a:xfrm>
            <a:off x="523240" y="640080"/>
            <a:ext cx="11404600" cy="6522720"/>
          </a:xfrm>
        </p:spPr>
        <p:txBody>
          <a:bodyPr>
            <a:normAutofit fontScale="92500" lnSpcReduction="10000"/>
          </a:bodyPr>
          <a:lstStyle/>
          <a:p>
            <a:pPr lvl="0"/>
            <a:r>
              <a:rPr lang="en-US" sz="2600" b="1" dirty="0"/>
              <a:t>Fredrick Douglas;</a:t>
            </a:r>
          </a:p>
          <a:p>
            <a:pPr lvl="0"/>
            <a:r>
              <a:rPr lang="en-US" sz="2600" dirty="0"/>
              <a:t>(1818-95) was a prominent American abolitionist, author and orator. Born a slave, Douglass escaped at age 20 and went on to become a world-renowned anti-slavery activist</a:t>
            </a:r>
          </a:p>
          <a:p>
            <a:pPr lvl="0"/>
            <a:r>
              <a:rPr lang="en-US" sz="2600" b="1" dirty="0"/>
              <a:t>Sojourner Truth;</a:t>
            </a:r>
            <a:r>
              <a:rPr lang="en-US" dirty="0"/>
              <a:t> Born </a:t>
            </a:r>
            <a:r>
              <a:rPr lang="en-US" b="1" dirty="0" err="1"/>
              <a:t>Araminta</a:t>
            </a:r>
            <a:r>
              <a:rPr lang="en-US" b="1" dirty="0"/>
              <a:t> Ross</a:t>
            </a:r>
            <a:r>
              <a:rPr lang="en-US" dirty="0"/>
              <a:t> as a slave in </a:t>
            </a:r>
            <a:r>
              <a:rPr lang="en-US" dirty="0">
                <a:hlinkClick r:id="rId2" tooltip="Dorchester County, Maryland"/>
              </a:rPr>
              <a:t>Dorchester County, Maryland</a:t>
            </a:r>
            <a:endParaRPr lang="en-US" sz="2600" b="1" dirty="0"/>
          </a:p>
          <a:p>
            <a:r>
              <a:rPr lang="en-US" sz="2600" dirty="0"/>
              <a:t>(1797-1883) was an </a:t>
            </a:r>
            <a:r>
              <a:rPr lang="en-US" sz="2600" dirty="0">
                <a:hlinkClick r:id="rId3" tooltip="Abolitionism in the United States"/>
              </a:rPr>
              <a:t>abolitionist</a:t>
            </a:r>
            <a:r>
              <a:rPr lang="en-US" sz="2600" dirty="0"/>
              <a:t> and </a:t>
            </a:r>
            <a:r>
              <a:rPr lang="en-US" sz="2600" dirty="0">
                <a:hlinkClick r:id="rId4" tooltip="Women's rights"/>
              </a:rPr>
              <a:t>women's rights</a:t>
            </a:r>
            <a:r>
              <a:rPr lang="en-US" sz="2600" dirty="0"/>
              <a:t> activist. Born into </a:t>
            </a:r>
            <a:r>
              <a:rPr lang="en-US" sz="2600" dirty="0">
                <a:hlinkClick r:id="rId5" tooltip="Slavery"/>
              </a:rPr>
              <a:t>slavery</a:t>
            </a:r>
            <a:r>
              <a:rPr lang="en-US" sz="2600" dirty="0"/>
              <a:t> in </a:t>
            </a:r>
            <a:r>
              <a:rPr lang="en-US" sz="2600" dirty="0">
                <a:hlinkClick r:id="rId6" tooltip="Ulster County, New York"/>
              </a:rPr>
              <a:t>New York</a:t>
            </a:r>
            <a:r>
              <a:rPr lang="en-US" sz="2600" dirty="0"/>
              <a:t>, escaped with her infant daughter to freedom in 1826. After going to court to recover her son, in 1828 she became the first black woman to win such a case against a white man. Gave herself the name Sojourner Truth in 1843 after she became convinced that God had called her to leave the city and go into the countryside testifying the hope that was in her</a:t>
            </a:r>
          </a:p>
          <a:p>
            <a:pPr lvl="0"/>
            <a:r>
              <a:rPr lang="en-US" sz="2600" b="1" dirty="0"/>
              <a:t>Harriet Tubman;</a:t>
            </a:r>
          </a:p>
          <a:p>
            <a:pPr lvl="0"/>
            <a:r>
              <a:rPr lang="en-US" sz="2600" dirty="0"/>
              <a:t>1822 – March 10, 1913) was an American </a:t>
            </a:r>
            <a:r>
              <a:rPr lang="en-US" sz="2600" dirty="0">
                <a:hlinkClick r:id="rId3" tooltip="Abolitionism in the United States"/>
              </a:rPr>
              <a:t>abolitionist</a:t>
            </a:r>
            <a:r>
              <a:rPr lang="en-US" sz="2600" dirty="0"/>
              <a:t>, </a:t>
            </a:r>
            <a:r>
              <a:rPr lang="en-US" sz="2600" dirty="0">
                <a:hlinkClick r:id="rId7" tooltip="Humanitarian"/>
              </a:rPr>
              <a:t>humanitarian</a:t>
            </a:r>
            <a:r>
              <a:rPr lang="en-US" sz="2600" dirty="0"/>
              <a:t>, and an armed scout and </a:t>
            </a:r>
            <a:r>
              <a:rPr lang="en-US" sz="2600" dirty="0">
                <a:hlinkClick r:id="rId8" tooltip="American Civil War spies"/>
              </a:rPr>
              <a:t>spy</a:t>
            </a:r>
            <a:r>
              <a:rPr lang="en-US" sz="2600" dirty="0"/>
              <a:t> for the </a:t>
            </a:r>
            <a:r>
              <a:rPr lang="en-US" sz="2600" dirty="0">
                <a:hlinkClick r:id="rId9" tooltip="United States Army"/>
              </a:rPr>
              <a:t>United States Army</a:t>
            </a:r>
            <a:r>
              <a:rPr lang="en-US" sz="2600" dirty="0"/>
              <a:t> during the</a:t>
            </a:r>
            <a:r>
              <a:rPr lang="en-US" sz="2600" dirty="0">
                <a:hlinkClick r:id="rId10" tooltip="American Civil War"/>
              </a:rPr>
              <a:t> Civil War</a:t>
            </a:r>
            <a:r>
              <a:rPr lang="en-US" sz="2600" dirty="0"/>
              <a:t>. Born into </a:t>
            </a:r>
            <a:r>
              <a:rPr lang="en-US" sz="2600" dirty="0">
                <a:hlinkClick r:id="rId11" tooltip="Slavery in the United States"/>
              </a:rPr>
              <a:t>slavery</a:t>
            </a:r>
            <a:r>
              <a:rPr lang="en-US" sz="2600" dirty="0"/>
              <a:t>, Tubman escaped and made some thirteen missions to rescue approximately seventy enslaved people, family and friends,</a:t>
            </a:r>
            <a:r>
              <a:rPr lang="en-US" sz="2600" baseline="30000" dirty="0">
                <a:hlinkClick r:id="rId12"/>
              </a:rPr>
              <a:t>[2]</a:t>
            </a:r>
            <a:r>
              <a:rPr lang="en-US" sz="2600" dirty="0"/>
              <a:t> using the network of antislavery activists and safe houses known as the </a:t>
            </a:r>
            <a:r>
              <a:rPr lang="en-US" sz="2600" dirty="0">
                <a:hlinkClick r:id="rId13" tooltip="Underground Railroad"/>
              </a:rPr>
              <a:t>Underground Railroad</a:t>
            </a:r>
            <a:r>
              <a:rPr lang="en-US" sz="2600" dirty="0"/>
              <a:t>. She later helped abolitionist </a:t>
            </a:r>
            <a:r>
              <a:rPr lang="en-US" sz="2600" dirty="0">
                <a:hlinkClick r:id="rId14" tooltip="John Brown (abolitionist)"/>
              </a:rPr>
              <a:t>John Brown</a:t>
            </a:r>
            <a:r>
              <a:rPr lang="en-US" sz="2600" dirty="0"/>
              <a:t> recruit men for </a:t>
            </a:r>
            <a:r>
              <a:rPr lang="en-US" sz="2600" dirty="0">
                <a:hlinkClick r:id="rId15" tooltip="John Brown's raid on Harpers Ferry"/>
              </a:rPr>
              <a:t>his raid</a:t>
            </a:r>
            <a:r>
              <a:rPr lang="en-US" sz="2600" dirty="0"/>
              <a:t> on </a:t>
            </a:r>
            <a:r>
              <a:rPr lang="en-US" sz="2600" dirty="0">
                <a:hlinkClick r:id="rId16" tooltip="Harpers Ferry, West Virginia"/>
              </a:rPr>
              <a:t>Harpers Ferry</a:t>
            </a:r>
            <a:r>
              <a:rPr lang="en-US" sz="2600" dirty="0"/>
              <a:t>, and in the post-war era was an active participant in the struggle for </a:t>
            </a:r>
            <a:r>
              <a:rPr lang="en-US" sz="2600" dirty="0">
                <a:hlinkClick r:id="rId17" tooltip="Women's suffrage"/>
              </a:rPr>
              <a:t>women's suffrage</a:t>
            </a:r>
            <a:r>
              <a:rPr lang="en-US" dirty="0"/>
              <a:t>.</a:t>
            </a:r>
          </a:p>
          <a:p>
            <a:endParaRPr lang="en-US" dirty="0"/>
          </a:p>
        </p:txBody>
      </p:sp>
    </p:spTree>
    <p:extLst>
      <p:ext uri="{BB962C8B-B14F-4D97-AF65-F5344CB8AC3E}">
        <p14:creationId xmlns:p14="http://schemas.microsoft.com/office/powerpoint/2010/main" val="364734078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4B914-E4A8-4768-B849-CC08680E7DDB}"/>
              </a:ext>
            </a:extLst>
          </p:cNvPr>
          <p:cNvSpPr>
            <a:spLocks noGrp="1"/>
          </p:cNvSpPr>
          <p:nvPr>
            <p:ph type="title"/>
          </p:nvPr>
        </p:nvSpPr>
        <p:spPr>
          <a:xfrm>
            <a:off x="949960" y="19685"/>
            <a:ext cx="10515600" cy="851583"/>
          </a:xfrm>
        </p:spPr>
        <p:txBody>
          <a:bodyPr/>
          <a:lstStyle/>
          <a:p>
            <a:r>
              <a:rPr lang="en-US" b="1" dirty="0"/>
              <a:t>		Origins of WWII In Europe</a:t>
            </a:r>
            <a:endParaRPr lang="en-US" dirty="0"/>
          </a:p>
        </p:txBody>
      </p:sp>
      <p:sp>
        <p:nvSpPr>
          <p:cNvPr id="3" name="Content Placeholder 2">
            <a:extLst>
              <a:ext uri="{FF2B5EF4-FFF2-40B4-BE49-F238E27FC236}">
                <a16:creationId xmlns:a16="http://schemas.microsoft.com/office/drawing/2014/main" id="{0C8CBB19-4EFE-4BC4-A37A-0F27F4B7320F}"/>
              </a:ext>
            </a:extLst>
          </p:cNvPr>
          <p:cNvSpPr>
            <a:spLocks noGrp="1"/>
          </p:cNvSpPr>
          <p:nvPr>
            <p:ph idx="1"/>
          </p:nvPr>
        </p:nvSpPr>
        <p:spPr>
          <a:xfrm>
            <a:off x="112143" y="1056904"/>
            <a:ext cx="11624430" cy="5801096"/>
          </a:xfrm>
        </p:spPr>
        <p:txBody>
          <a:bodyPr>
            <a:normAutofit fontScale="92500" lnSpcReduction="20000"/>
          </a:bodyPr>
          <a:lstStyle/>
          <a:p>
            <a:pPr lvl="0"/>
            <a:r>
              <a:rPr lang="en-US" b="1" dirty="0"/>
              <a:t>Failure of the League of Nations;</a:t>
            </a:r>
            <a:endParaRPr lang="en-US" dirty="0"/>
          </a:p>
          <a:p>
            <a:pPr lvl="0"/>
            <a:r>
              <a:rPr lang="en-US" dirty="0"/>
              <a:t>U.S. and Soviets never join</a:t>
            </a:r>
          </a:p>
          <a:p>
            <a:pPr lvl="0"/>
            <a:r>
              <a:rPr lang="en-US" b="1" dirty="0"/>
              <a:t>Germany and Japan leave in 1933</a:t>
            </a:r>
          </a:p>
          <a:p>
            <a:pPr lvl="0"/>
            <a:r>
              <a:rPr lang="en-US" b="1" dirty="0"/>
              <a:t>1936 Hitler sends troops into Rhineland (violation of the Treaty of Versailles</a:t>
            </a:r>
            <a:r>
              <a:rPr lang="en-US" dirty="0"/>
              <a:t>) –league can do nothing about it</a:t>
            </a:r>
          </a:p>
          <a:p>
            <a:pPr lvl="0"/>
            <a:r>
              <a:rPr lang="en-US" dirty="0"/>
              <a:t>League also unable to stop Japan from invading Manchuria (1931)</a:t>
            </a:r>
          </a:p>
          <a:p>
            <a:pPr lvl="0"/>
            <a:r>
              <a:rPr lang="en-US" b="1" dirty="0"/>
              <a:t>Failure of Appeasement</a:t>
            </a:r>
            <a:endParaRPr lang="en-US" dirty="0"/>
          </a:p>
          <a:p>
            <a:pPr lvl="0"/>
            <a:r>
              <a:rPr lang="en-US" dirty="0"/>
              <a:t>Appeasement- policy of giving in to the demands of a potential enemy</a:t>
            </a:r>
          </a:p>
          <a:p>
            <a:pPr lvl="0"/>
            <a:r>
              <a:rPr lang="en-US" b="1" dirty="0"/>
              <a:t>Munich conference Sept. 1938- </a:t>
            </a:r>
            <a:r>
              <a:rPr lang="en-US" dirty="0"/>
              <a:t>British and French leaders agree to give Germany western part of Czechoslovakia (</a:t>
            </a:r>
            <a:r>
              <a:rPr lang="en-US" b="1" dirty="0"/>
              <a:t>Sudetenland</a:t>
            </a:r>
            <a:r>
              <a:rPr lang="en-US" dirty="0"/>
              <a:t>); this encouraged Hitler to make more demands- he felt Britain and France were weak</a:t>
            </a:r>
          </a:p>
          <a:p>
            <a:pPr lvl="0"/>
            <a:r>
              <a:rPr lang="en-US" b="1" dirty="0"/>
              <a:t>October 1938- </a:t>
            </a:r>
            <a:r>
              <a:rPr lang="en-US" dirty="0"/>
              <a:t>Germans annex Sudetenland (Western Czechoslovakia)</a:t>
            </a:r>
          </a:p>
          <a:p>
            <a:pPr lvl="0"/>
            <a:r>
              <a:rPr lang="en-US" b="1" dirty="0"/>
              <a:t>1939</a:t>
            </a:r>
            <a:r>
              <a:rPr lang="en-US" dirty="0"/>
              <a:t>- Germans occupy Prague</a:t>
            </a:r>
          </a:p>
          <a:p>
            <a:pPr lvl="0"/>
            <a:endParaRPr lang="en-US" dirty="0"/>
          </a:p>
          <a:p>
            <a:pPr lvl="0"/>
            <a:endParaRPr lang="en-US" dirty="0"/>
          </a:p>
          <a:p>
            <a:r>
              <a:rPr lang="en-US" dirty="0"/>
              <a:t> </a:t>
            </a:r>
          </a:p>
          <a:p>
            <a:endParaRPr lang="en-US" dirty="0"/>
          </a:p>
        </p:txBody>
      </p:sp>
    </p:spTree>
    <p:extLst>
      <p:ext uri="{BB962C8B-B14F-4D97-AF65-F5344CB8AC3E}">
        <p14:creationId xmlns:p14="http://schemas.microsoft.com/office/powerpoint/2010/main" val="25353167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03D06B-72AB-4B8E-B03E-650748A64D76}"/>
              </a:ext>
            </a:extLst>
          </p:cNvPr>
          <p:cNvSpPr>
            <a:spLocks noGrp="1"/>
          </p:cNvSpPr>
          <p:nvPr>
            <p:ph type="title"/>
          </p:nvPr>
        </p:nvSpPr>
        <p:spPr>
          <a:xfrm>
            <a:off x="1015501" y="0"/>
            <a:ext cx="9720072" cy="1130060"/>
          </a:xfrm>
        </p:spPr>
        <p:txBody>
          <a:bodyPr>
            <a:normAutofit fontScale="90000"/>
          </a:bodyPr>
          <a:lstStyle/>
          <a:p>
            <a:r>
              <a:rPr lang="en-US" b="1" dirty="0"/>
              <a:t>		World War II Begins</a:t>
            </a:r>
            <a:br>
              <a:rPr lang="en-US" dirty="0"/>
            </a:br>
            <a:endParaRPr lang="en-US" dirty="0"/>
          </a:p>
        </p:txBody>
      </p:sp>
      <p:sp>
        <p:nvSpPr>
          <p:cNvPr id="5" name="Content Placeholder 4">
            <a:extLst>
              <a:ext uri="{FF2B5EF4-FFF2-40B4-BE49-F238E27FC236}">
                <a16:creationId xmlns:a16="http://schemas.microsoft.com/office/drawing/2014/main" id="{DF01347C-81A5-432B-8399-455EF3466C19}"/>
              </a:ext>
            </a:extLst>
          </p:cNvPr>
          <p:cNvSpPr>
            <a:spLocks noGrp="1"/>
          </p:cNvSpPr>
          <p:nvPr>
            <p:ph idx="1"/>
          </p:nvPr>
        </p:nvSpPr>
        <p:spPr>
          <a:xfrm>
            <a:off x="838200" y="1361440"/>
            <a:ext cx="10515600" cy="5303520"/>
          </a:xfrm>
        </p:spPr>
        <p:txBody>
          <a:bodyPr>
            <a:normAutofit/>
          </a:bodyPr>
          <a:lstStyle/>
          <a:p>
            <a:pPr lvl="0"/>
            <a:r>
              <a:rPr lang="en-US" b="1" dirty="0"/>
              <a:t>Nazi-Soviet Pact </a:t>
            </a:r>
            <a:r>
              <a:rPr lang="en-US" dirty="0"/>
              <a:t>(August 1939)- Hitler and Stalin agree to divide Poland</a:t>
            </a:r>
          </a:p>
          <a:p>
            <a:pPr lvl="0"/>
            <a:r>
              <a:rPr lang="en-US" b="1" dirty="0"/>
              <a:t>September 1939</a:t>
            </a:r>
            <a:r>
              <a:rPr lang="en-US" dirty="0"/>
              <a:t>- Germany invades Poland from West- Soviets invade Poland from East</a:t>
            </a:r>
          </a:p>
          <a:p>
            <a:pPr lvl="0"/>
            <a:r>
              <a:rPr lang="en-US" b="1" dirty="0"/>
              <a:t>Britain and France responded by declaring war on Germany</a:t>
            </a:r>
          </a:p>
          <a:p>
            <a:pPr lvl="0"/>
            <a:r>
              <a:rPr lang="en-US" b="1" dirty="0"/>
              <a:t>Blitzkrieg</a:t>
            </a:r>
            <a:r>
              <a:rPr lang="en-US" dirty="0"/>
              <a:t> (lightning warfare)- New tactic used by Germany- using airplanes, tanks, motorized troop carriers and communications by radio- because the speed of the German advance- called Blitzkrieg</a:t>
            </a:r>
          </a:p>
          <a:p>
            <a:pPr lvl="0"/>
            <a:r>
              <a:rPr lang="en-US" b="1" dirty="0"/>
              <a:t>April 1940- </a:t>
            </a:r>
            <a:r>
              <a:rPr lang="en-US" dirty="0"/>
              <a:t>Germans invade Denmark and Norway</a:t>
            </a:r>
          </a:p>
          <a:p>
            <a:pPr lvl="0"/>
            <a:r>
              <a:rPr lang="en-US" b="1" dirty="0"/>
              <a:t>May 1940- </a:t>
            </a:r>
            <a:r>
              <a:rPr lang="en-US" dirty="0"/>
              <a:t>Germans attack Netherlands, Belgium, Luxemburg, and France</a:t>
            </a:r>
          </a:p>
          <a:p>
            <a:pPr lvl="0"/>
            <a:r>
              <a:rPr lang="en-US" b="1" dirty="0"/>
              <a:t>June 1940- </a:t>
            </a:r>
            <a:r>
              <a:rPr lang="en-US" dirty="0"/>
              <a:t>French surrender</a:t>
            </a:r>
          </a:p>
          <a:p>
            <a:pPr lvl="0"/>
            <a:r>
              <a:rPr lang="en-US" b="1" dirty="0"/>
              <a:t>Battle of Britain July-Oct 1940</a:t>
            </a:r>
            <a:r>
              <a:rPr lang="en-US" dirty="0"/>
              <a:t>: Hitler uses his air force (Luftwaffe) to bomb the British</a:t>
            </a:r>
          </a:p>
          <a:p>
            <a:pPr lvl="0"/>
            <a:r>
              <a:rPr lang="en-US" dirty="0"/>
              <a:t>British Royal Air force shoots down many German Planes- they also use </a:t>
            </a:r>
            <a:r>
              <a:rPr lang="en-US" b="1" dirty="0"/>
              <a:t>radar</a:t>
            </a:r>
            <a:r>
              <a:rPr lang="en-US" dirty="0"/>
              <a:t> (new invention) to detect arriving German Planes- big moral victory for Great Britain</a:t>
            </a:r>
          </a:p>
          <a:p>
            <a:endParaRPr lang="en-US" dirty="0"/>
          </a:p>
        </p:txBody>
      </p:sp>
    </p:spTree>
    <p:extLst>
      <p:ext uri="{BB962C8B-B14F-4D97-AF65-F5344CB8AC3E}">
        <p14:creationId xmlns:p14="http://schemas.microsoft.com/office/powerpoint/2010/main" val="245375906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F9ACE0-0027-4D45-82DB-56B2CA859286}"/>
              </a:ext>
            </a:extLst>
          </p:cNvPr>
          <p:cNvSpPr>
            <a:spLocks noGrp="1"/>
          </p:cNvSpPr>
          <p:nvPr>
            <p:ph type="title"/>
          </p:nvPr>
        </p:nvSpPr>
        <p:spPr>
          <a:xfrm>
            <a:off x="536872" y="0"/>
            <a:ext cx="9720072" cy="546265"/>
          </a:xfrm>
        </p:spPr>
        <p:txBody>
          <a:bodyPr>
            <a:normAutofit fontScale="90000"/>
          </a:bodyPr>
          <a:lstStyle/>
          <a:p>
            <a:r>
              <a:rPr lang="en-US" b="1" dirty="0"/>
              <a:t>	</a:t>
            </a:r>
            <a:br>
              <a:rPr lang="en-US" dirty="0"/>
            </a:br>
            <a:r>
              <a:rPr lang="en-US" dirty="0"/>
              <a:t>America Maintains Partial Neutrality</a:t>
            </a:r>
          </a:p>
        </p:txBody>
      </p:sp>
      <p:sp>
        <p:nvSpPr>
          <p:cNvPr id="3" name="Content Placeholder 2">
            <a:extLst>
              <a:ext uri="{FF2B5EF4-FFF2-40B4-BE49-F238E27FC236}">
                <a16:creationId xmlns:a16="http://schemas.microsoft.com/office/drawing/2014/main" id="{51FBECC9-89DF-4DB0-9273-1F8821D18C62}"/>
              </a:ext>
            </a:extLst>
          </p:cNvPr>
          <p:cNvSpPr>
            <a:spLocks noGrp="1"/>
          </p:cNvSpPr>
          <p:nvPr>
            <p:ph idx="1"/>
          </p:nvPr>
        </p:nvSpPr>
        <p:spPr>
          <a:xfrm>
            <a:off x="-73479" y="797822"/>
            <a:ext cx="12265479" cy="6060178"/>
          </a:xfrm>
        </p:spPr>
        <p:txBody>
          <a:bodyPr>
            <a:normAutofit fontScale="92500" lnSpcReduction="20000"/>
          </a:bodyPr>
          <a:lstStyle/>
          <a:p>
            <a:pPr lvl="0"/>
            <a:r>
              <a:rPr lang="en-US" b="1" dirty="0"/>
              <a:t>Same year congress passed acts prohibiting new loans to Britain and France since they stopped paying their debts from WWI</a:t>
            </a:r>
          </a:p>
          <a:p>
            <a:pPr lvl="0"/>
            <a:r>
              <a:rPr lang="en-US" b="1" dirty="0"/>
              <a:t>Neutrality Acts (1935,37,39)- To keep the US out of future wars</a:t>
            </a:r>
          </a:p>
          <a:p>
            <a:pPr lvl="0"/>
            <a:r>
              <a:rPr lang="en-US" b="1" dirty="0"/>
              <a:t>Neutrality Act of 1935- </a:t>
            </a:r>
            <a:r>
              <a:rPr lang="en-US" dirty="0"/>
              <a:t>prohibited Americans from sending “arms, ammunition, and implements of war” to foreign nations that were at war</a:t>
            </a:r>
          </a:p>
          <a:p>
            <a:pPr lvl="0"/>
            <a:r>
              <a:rPr lang="en-US" b="1" dirty="0"/>
              <a:t>Neutrality Act of 1936- </a:t>
            </a:r>
            <a:r>
              <a:rPr lang="en-US" dirty="0"/>
              <a:t>renewed the Act of 1935 for 14 more months </a:t>
            </a:r>
          </a:p>
          <a:p>
            <a:pPr lvl="0"/>
            <a:r>
              <a:rPr lang="en-US" b="1" dirty="0"/>
              <a:t>Neutrality Act of 1937- </a:t>
            </a:r>
            <a:r>
              <a:rPr lang="en-US" dirty="0"/>
              <a:t>extended prohibition on sale of arms to parties engaged in civil war (Spain)- also prohibited Americans from traveling on ships of Nations at war</a:t>
            </a:r>
          </a:p>
          <a:p>
            <a:pPr lvl="0"/>
            <a:r>
              <a:rPr lang="en-US" dirty="0"/>
              <a:t>Permitted sale of non-military goods to countries at war on a “cash-and-carry” basis</a:t>
            </a:r>
          </a:p>
          <a:p>
            <a:pPr lvl="0"/>
            <a:r>
              <a:rPr lang="en-US" b="1" dirty="0"/>
              <a:t>Neutrality Act of 1939- </a:t>
            </a:r>
            <a:r>
              <a:rPr lang="en-US" dirty="0"/>
              <a:t>prohibited Americans from entering war zones, also renewed “cash- and-carry” provisions of the 1937, Act allowed the </a:t>
            </a:r>
            <a:r>
              <a:rPr lang="en-US" dirty="0">
                <a:hlinkClick r:id="rId2"/>
              </a:rPr>
              <a:t>United States</a:t>
            </a:r>
            <a:r>
              <a:rPr lang="en-US" dirty="0"/>
              <a:t> to sell munitions, although on a “cash‐and‐carry” basis. </a:t>
            </a:r>
          </a:p>
          <a:p>
            <a:pPr lvl="0"/>
            <a:r>
              <a:rPr lang="en-US" b="1" dirty="0"/>
              <a:t>1940- following Germany defeat of France, congress passed first Peacetime draft- </a:t>
            </a:r>
            <a:r>
              <a:rPr lang="en-US" dirty="0"/>
              <a:t>men ages 21-35 had to register</a:t>
            </a:r>
          </a:p>
          <a:p>
            <a:pPr lvl="0"/>
            <a:r>
              <a:rPr lang="en-US" b="1" dirty="0"/>
              <a:t>Destroyers for Basses- December 1940- </a:t>
            </a:r>
            <a:r>
              <a:rPr lang="en-US" dirty="0"/>
              <a:t>Roosevelt gave 50 destroyers to British in return for leases on British bases in Canada and Caribbean</a:t>
            </a:r>
          </a:p>
          <a:p>
            <a:pPr lvl="0"/>
            <a:r>
              <a:rPr lang="en-US" b="1" dirty="0"/>
              <a:t>Lend-Lease Act of 1941- </a:t>
            </a:r>
            <a:r>
              <a:rPr lang="en-US" dirty="0"/>
              <a:t>in one of his fireside chats (radio broadcast to the country) Roosevelt proposed America as the “arsenal of democracy” and should supply arms to the British. This act repealed parts of the Neutrality Act of 1939- Authorized U.S. to lend, lease, or sell war materials to “any country who’s defense the president deems vital to the defense of the United States”</a:t>
            </a:r>
          </a:p>
          <a:p>
            <a:pPr lvl="0"/>
            <a:r>
              <a:rPr lang="en-US" b="1" dirty="0"/>
              <a:t>Congress</a:t>
            </a:r>
            <a:r>
              <a:rPr lang="en-US" dirty="0"/>
              <a:t> repealed the Neutrality Acts on 13 November 1941.</a:t>
            </a:r>
          </a:p>
          <a:p>
            <a:pPr lvl="0"/>
            <a:endParaRPr lang="en-US" dirty="0"/>
          </a:p>
          <a:p>
            <a:endParaRPr lang="en-US" dirty="0"/>
          </a:p>
        </p:txBody>
      </p:sp>
    </p:spTree>
    <p:extLst>
      <p:ext uri="{BB962C8B-B14F-4D97-AF65-F5344CB8AC3E}">
        <p14:creationId xmlns:p14="http://schemas.microsoft.com/office/powerpoint/2010/main" val="174713189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1D9069-DF41-4AE5-85F2-5508BD4B8398}"/>
              </a:ext>
            </a:extLst>
          </p:cNvPr>
          <p:cNvSpPr>
            <a:spLocks noGrp="1"/>
          </p:cNvSpPr>
          <p:nvPr>
            <p:ph type="title"/>
          </p:nvPr>
        </p:nvSpPr>
        <p:spPr>
          <a:xfrm>
            <a:off x="892153" y="1885"/>
            <a:ext cx="9720072" cy="714552"/>
          </a:xfrm>
        </p:spPr>
        <p:txBody>
          <a:bodyPr>
            <a:normAutofit fontScale="90000"/>
          </a:bodyPr>
          <a:lstStyle/>
          <a:p>
            <a:r>
              <a:rPr lang="en-US" b="1" dirty="0"/>
              <a:t>	</a:t>
            </a:r>
            <a:r>
              <a:rPr lang="en-US" sz="4000" b="1" dirty="0"/>
              <a:t>America Maintains Partial Neutrality</a:t>
            </a:r>
            <a:endParaRPr lang="en-US" sz="4000" dirty="0"/>
          </a:p>
        </p:txBody>
      </p:sp>
      <p:sp>
        <p:nvSpPr>
          <p:cNvPr id="3" name="Content Placeholder 2">
            <a:extLst>
              <a:ext uri="{FF2B5EF4-FFF2-40B4-BE49-F238E27FC236}">
                <a16:creationId xmlns:a16="http://schemas.microsoft.com/office/drawing/2014/main" id="{B25CF93C-C8F4-49EB-9F6B-799ADC89141F}"/>
              </a:ext>
            </a:extLst>
          </p:cNvPr>
          <p:cNvSpPr>
            <a:spLocks noGrp="1"/>
          </p:cNvSpPr>
          <p:nvPr>
            <p:ph idx="1"/>
          </p:nvPr>
        </p:nvSpPr>
        <p:spPr>
          <a:xfrm>
            <a:off x="0" y="716436"/>
            <a:ext cx="12113443" cy="6141563"/>
          </a:xfrm>
        </p:spPr>
        <p:txBody>
          <a:bodyPr>
            <a:normAutofit/>
          </a:bodyPr>
          <a:lstStyle/>
          <a:p>
            <a:pPr lvl="0"/>
            <a:r>
              <a:rPr lang="en-US" b="1" dirty="0"/>
              <a:t>Four Freedoms and the Atlantic Charter</a:t>
            </a:r>
            <a:r>
              <a:rPr lang="en-US" dirty="0"/>
              <a:t>:</a:t>
            </a:r>
          </a:p>
          <a:p>
            <a:pPr lvl="0"/>
            <a:r>
              <a:rPr lang="en-US" dirty="0"/>
              <a:t>1941 State of Union- Roosevelt told Americans that he hoped to establish a world based on </a:t>
            </a:r>
            <a:r>
              <a:rPr lang="en-US" b="1" dirty="0"/>
              <a:t>Four Freedoms</a:t>
            </a:r>
            <a:r>
              <a:rPr lang="en-US" dirty="0"/>
              <a:t>:</a:t>
            </a:r>
          </a:p>
          <a:p>
            <a:pPr lvl="0"/>
            <a:r>
              <a:rPr lang="en-US" b="1" dirty="0"/>
              <a:t>Freedom of speech and expression</a:t>
            </a:r>
          </a:p>
          <a:p>
            <a:pPr lvl="0"/>
            <a:r>
              <a:rPr lang="en-US" b="1" dirty="0"/>
              <a:t>Freedom of person to worship God in their own way</a:t>
            </a:r>
          </a:p>
          <a:p>
            <a:pPr lvl="0"/>
            <a:r>
              <a:rPr lang="en-US" b="1" dirty="0"/>
              <a:t>Freedom from want</a:t>
            </a:r>
          </a:p>
          <a:p>
            <a:pPr lvl="0"/>
            <a:r>
              <a:rPr lang="en-US" b="1" dirty="0"/>
              <a:t>Freedom from fear</a:t>
            </a:r>
          </a:p>
          <a:p>
            <a:pPr lvl="0"/>
            <a:r>
              <a:rPr lang="en-US" b="1" dirty="0"/>
              <a:t>Atlantic Charter- August 14, 1941- </a:t>
            </a:r>
            <a:r>
              <a:rPr lang="en-US" dirty="0"/>
              <a:t>between Roosevelt and Winston Churchill (Prime Minister of Great Britain)- 8 points outlining peace and individual freedoms. Also discussed post war world.  </a:t>
            </a:r>
            <a:r>
              <a:rPr lang="en-US" b="1" dirty="0"/>
              <a:t>Laid foundation for the future United Nations</a:t>
            </a:r>
          </a:p>
          <a:p>
            <a:pPr lvl="0"/>
            <a:r>
              <a:rPr lang="en-US" b="1" dirty="0"/>
              <a:t>1941</a:t>
            </a:r>
            <a:r>
              <a:rPr lang="en-US" dirty="0"/>
              <a:t>- U.S. troops occupied Greenland and Iceland</a:t>
            </a:r>
          </a:p>
          <a:p>
            <a:endParaRPr lang="en-US" dirty="0"/>
          </a:p>
        </p:txBody>
      </p:sp>
    </p:spTree>
    <p:extLst>
      <p:ext uri="{BB962C8B-B14F-4D97-AF65-F5344CB8AC3E}">
        <p14:creationId xmlns:p14="http://schemas.microsoft.com/office/powerpoint/2010/main" val="17957052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0912B-87BB-4F92-AF66-1F1B53C9C837}"/>
              </a:ext>
            </a:extLst>
          </p:cNvPr>
          <p:cNvSpPr>
            <a:spLocks noGrp="1"/>
          </p:cNvSpPr>
          <p:nvPr>
            <p:ph type="title"/>
          </p:nvPr>
        </p:nvSpPr>
        <p:spPr>
          <a:xfrm>
            <a:off x="1005275" y="66742"/>
            <a:ext cx="9720072" cy="1036194"/>
          </a:xfrm>
        </p:spPr>
        <p:txBody>
          <a:bodyPr>
            <a:normAutofit fontScale="90000"/>
          </a:bodyPr>
          <a:lstStyle/>
          <a:p>
            <a:r>
              <a:rPr lang="en-US" b="1" dirty="0"/>
              <a:t>	The United States enter the war</a:t>
            </a:r>
            <a:br>
              <a:rPr lang="en-US" dirty="0"/>
            </a:br>
            <a:endParaRPr lang="en-US" dirty="0"/>
          </a:p>
        </p:txBody>
      </p:sp>
      <p:sp>
        <p:nvSpPr>
          <p:cNvPr id="3" name="Content Placeholder 2">
            <a:extLst>
              <a:ext uri="{FF2B5EF4-FFF2-40B4-BE49-F238E27FC236}">
                <a16:creationId xmlns:a16="http://schemas.microsoft.com/office/drawing/2014/main" id="{E29998BB-AFAC-48A6-91A7-28BBF8718A57}"/>
              </a:ext>
            </a:extLst>
          </p:cNvPr>
          <p:cNvSpPr>
            <a:spLocks noGrp="1"/>
          </p:cNvSpPr>
          <p:nvPr>
            <p:ph idx="1"/>
          </p:nvPr>
        </p:nvSpPr>
        <p:spPr>
          <a:xfrm>
            <a:off x="84841" y="626686"/>
            <a:ext cx="12107159" cy="6339722"/>
          </a:xfrm>
        </p:spPr>
        <p:txBody>
          <a:bodyPr>
            <a:normAutofit/>
          </a:bodyPr>
          <a:lstStyle/>
          <a:p>
            <a:pPr lvl="0"/>
            <a:r>
              <a:rPr lang="en-US" b="1" dirty="0"/>
              <a:t>Japanese occupy Manchuria in 1931</a:t>
            </a:r>
          </a:p>
          <a:p>
            <a:pPr lvl="0"/>
            <a:r>
              <a:rPr lang="en-US" b="1" dirty="0"/>
              <a:t>They invaded the rest of China in 1937</a:t>
            </a:r>
          </a:p>
          <a:p>
            <a:pPr lvl="0"/>
            <a:r>
              <a:rPr lang="en-US" b="1" dirty="0"/>
              <a:t>June 1941- Hitler abandons pact with Stalin and invades the Soviet Union</a:t>
            </a:r>
          </a:p>
          <a:p>
            <a:pPr lvl="0"/>
            <a:r>
              <a:rPr lang="en-US" dirty="0"/>
              <a:t>Japan sends forces into Indochina</a:t>
            </a:r>
          </a:p>
          <a:p>
            <a:pPr lvl="0"/>
            <a:r>
              <a:rPr lang="en-US" b="1" dirty="0"/>
              <a:t>Roosevelt freezes Japanese assets in the United States</a:t>
            </a:r>
            <a:r>
              <a:rPr lang="en-US" dirty="0"/>
              <a:t>, he offered to restore normal trade relations if Japan withdrew from Indochina and China- Japan refuses; He also put massive trade restrictions on Japan, including an oil embargo</a:t>
            </a:r>
          </a:p>
          <a:p>
            <a:pPr lvl="0"/>
            <a:r>
              <a:rPr lang="en-US" b="1" dirty="0"/>
              <a:t>December 7, 1941- </a:t>
            </a:r>
            <a:r>
              <a:rPr lang="en-US" dirty="0"/>
              <a:t>Japan bombs Pearl Harbor</a:t>
            </a:r>
          </a:p>
          <a:p>
            <a:pPr lvl="0"/>
            <a:r>
              <a:rPr lang="en-US" dirty="0"/>
              <a:t>Destroyed 6 ships and 180 aircrafts</a:t>
            </a:r>
          </a:p>
          <a:p>
            <a:pPr lvl="0"/>
            <a:r>
              <a:rPr lang="en-US" dirty="0"/>
              <a:t>Killed 2403 and wounded another 1178</a:t>
            </a:r>
          </a:p>
          <a:p>
            <a:pPr lvl="0"/>
            <a:r>
              <a:rPr lang="en-US" dirty="0"/>
              <a:t>Half of those killed were aboard the USS Arizona </a:t>
            </a:r>
          </a:p>
          <a:p>
            <a:pPr lvl="0"/>
            <a:r>
              <a:rPr lang="en-US" b="1" dirty="0"/>
              <a:t>Four days later Germany and Italy declared war on the U.S</a:t>
            </a:r>
            <a:r>
              <a:rPr lang="en-US" dirty="0"/>
              <a:t>.</a:t>
            </a:r>
          </a:p>
          <a:p>
            <a:endParaRPr lang="en-US" dirty="0"/>
          </a:p>
        </p:txBody>
      </p:sp>
    </p:spTree>
    <p:extLst>
      <p:ext uri="{BB962C8B-B14F-4D97-AF65-F5344CB8AC3E}">
        <p14:creationId xmlns:p14="http://schemas.microsoft.com/office/powerpoint/2010/main" val="117402229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6D1F7-1FAD-4631-BB5E-84F12F91D790}"/>
              </a:ext>
            </a:extLst>
          </p:cNvPr>
          <p:cNvSpPr>
            <a:spLocks noGrp="1"/>
          </p:cNvSpPr>
          <p:nvPr>
            <p:ph type="title"/>
          </p:nvPr>
        </p:nvSpPr>
        <p:spPr>
          <a:xfrm>
            <a:off x="572866" y="76872"/>
            <a:ext cx="9720072" cy="752687"/>
          </a:xfrm>
        </p:spPr>
        <p:txBody>
          <a:bodyPr>
            <a:normAutofit fontScale="90000"/>
          </a:bodyPr>
          <a:lstStyle/>
          <a:p>
            <a:r>
              <a:rPr lang="en-US" b="1" dirty="0"/>
              <a:t>	</a:t>
            </a:r>
            <a:r>
              <a:rPr lang="en-US" sz="4000" b="1" dirty="0"/>
              <a:t>The United States at war: The Home Front</a:t>
            </a:r>
            <a:br>
              <a:rPr lang="en-US" sz="4000" dirty="0"/>
            </a:br>
            <a:endParaRPr lang="en-US" sz="4000" dirty="0"/>
          </a:p>
        </p:txBody>
      </p:sp>
      <p:sp>
        <p:nvSpPr>
          <p:cNvPr id="3" name="Content Placeholder 2">
            <a:extLst>
              <a:ext uri="{FF2B5EF4-FFF2-40B4-BE49-F238E27FC236}">
                <a16:creationId xmlns:a16="http://schemas.microsoft.com/office/drawing/2014/main" id="{970E2240-F601-4CFA-91CF-AA5A2C5789A8}"/>
              </a:ext>
            </a:extLst>
          </p:cNvPr>
          <p:cNvSpPr>
            <a:spLocks noGrp="1"/>
          </p:cNvSpPr>
          <p:nvPr>
            <p:ph idx="1"/>
          </p:nvPr>
        </p:nvSpPr>
        <p:spPr>
          <a:xfrm>
            <a:off x="0" y="605573"/>
            <a:ext cx="12192000" cy="6175555"/>
          </a:xfrm>
        </p:spPr>
        <p:txBody>
          <a:bodyPr>
            <a:normAutofit lnSpcReduction="10000"/>
          </a:bodyPr>
          <a:lstStyle/>
          <a:p>
            <a:pPr lvl="0"/>
            <a:r>
              <a:rPr lang="en-US" b="1" dirty="0"/>
              <a:t>The Draft; first peacetime draft introduced in 1940</a:t>
            </a:r>
          </a:p>
          <a:p>
            <a:pPr lvl="0"/>
            <a:r>
              <a:rPr lang="en-US" b="1" dirty="0"/>
              <a:t>Tuskegee Airmen- </a:t>
            </a:r>
            <a:r>
              <a:rPr lang="en-US" dirty="0"/>
              <a:t>Unit of </a:t>
            </a:r>
            <a:r>
              <a:rPr lang="en-US" b="1" dirty="0"/>
              <a:t>African American fighter pilots- </a:t>
            </a:r>
            <a:r>
              <a:rPr lang="en-US" dirty="0"/>
              <a:t>flew more than 1500 missions in Europe</a:t>
            </a:r>
          </a:p>
          <a:p>
            <a:pPr lvl="0"/>
            <a:r>
              <a:rPr lang="en-US" dirty="0"/>
              <a:t>Indians; Navajo “Code talkers” Navajo language used to form secret codes in Pacific Campaign </a:t>
            </a:r>
          </a:p>
          <a:p>
            <a:pPr lvl="0"/>
            <a:r>
              <a:rPr lang="en-US" dirty="0"/>
              <a:t>War production Board; helped conversion from peacetime to wartime</a:t>
            </a:r>
          </a:p>
          <a:p>
            <a:pPr lvl="0"/>
            <a:r>
              <a:rPr lang="en-US" b="1" dirty="0"/>
              <a:t>Rationing</a:t>
            </a:r>
            <a:r>
              <a:rPr lang="en-US" dirty="0"/>
              <a:t>- Using less of something to conserve so it will last longer; heating fuel, gasoline rubber</a:t>
            </a:r>
          </a:p>
          <a:p>
            <a:pPr lvl="0"/>
            <a:r>
              <a:rPr lang="en-US" dirty="0"/>
              <a:t>People were given ration booklets with coupons </a:t>
            </a:r>
          </a:p>
          <a:p>
            <a:pPr lvl="0"/>
            <a:r>
              <a:rPr lang="en-US" b="1" dirty="0"/>
              <a:t>National Labor War Board- </a:t>
            </a:r>
            <a:r>
              <a:rPr lang="en-US" dirty="0"/>
              <a:t>oversaw the needs of workers</a:t>
            </a:r>
          </a:p>
          <a:p>
            <a:pPr lvl="0"/>
            <a:r>
              <a:rPr lang="en-US" b="1" dirty="0"/>
              <a:t>War cost over $300 billion- </a:t>
            </a:r>
            <a:r>
              <a:rPr lang="en-US" dirty="0"/>
              <a:t>almost half was paid for by revenues from tax receipts. Practice of withholding taxes from workers payrolls was introduced during WWII</a:t>
            </a:r>
          </a:p>
          <a:p>
            <a:pPr lvl="0"/>
            <a:r>
              <a:rPr lang="en-US" b="1" dirty="0"/>
              <a:t>Executive order 9066 Feb 19, 1942- </a:t>
            </a:r>
            <a:r>
              <a:rPr lang="en-US" dirty="0"/>
              <a:t>placed all people of Japanese Ancestry (living in a 100 mile wide zone along the west coast) to Internment Camps</a:t>
            </a:r>
          </a:p>
          <a:p>
            <a:pPr lvl="0"/>
            <a:r>
              <a:rPr lang="en-US" b="1" dirty="0"/>
              <a:t>Korematsu V. United States</a:t>
            </a:r>
            <a:r>
              <a:rPr lang="en-US" dirty="0"/>
              <a:t>; Fred Korematsu (Japanese American) refused to relocate- he was arrested and convicted- Supreme Court upheld the decision- 1944</a:t>
            </a:r>
          </a:p>
          <a:p>
            <a:pPr lvl="0"/>
            <a:r>
              <a:rPr lang="en-US" b="1" dirty="0"/>
              <a:t>Executive Order 8802- June 25, 1941- </a:t>
            </a:r>
            <a:r>
              <a:rPr lang="en-US" dirty="0"/>
              <a:t>reaffirmed that no federal agency would discriminate hiring practices on the grounds of race, creed (religion), color of national origin. Also established committee on Fair Employment Practices</a:t>
            </a:r>
          </a:p>
        </p:txBody>
      </p:sp>
    </p:spTree>
    <p:extLst>
      <p:ext uri="{BB962C8B-B14F-4D97-AF65-F5344CB8AC3E}">
        <p14:creationId xmlns:p14="http://schemas.microsoft.com/office/powerpoint/2010/main" val="37121359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21FBE60-D1ED-4497-B688-F75D4E0B23D5}"/>
              </a:ext>
            </a:extLst>
          </p:cNvPr>
          <p:cNvSpPr/>
          <p:nvPr/>
        </p:nvSpPr>
        <p:spPr>
          <a:xfrm>
            <a:off x="0" y="0"/>
            <a:ext cx="12085163" cy="6894195"/>
          </a:xfrm>
          <a:prstGeom prst="rect">
            <a:avLst/>
          </a:prstGeom>
        </p:spPr>
        <p:txBody>
          <a:bodyPr wrap="square">
            <a:spAutoFit/>
          </a:bodyPr>
          <a:lstStyle/>
          <a:p>
            <a:pPr lvl="0"/>
            <a:r>
              <a:rPr lang="en-US" b="1" dirty="0"/>
              <a:t>								</a:t>
            </a:r>
            <a:r>
              <a:rPr lang="en-US" sz="2800" b="1" dirty="0"/>
              <a:t>THE HOLOCAUST</a:t>
            </a:r>
          </a:p>
          <a:p>
            <a:pPr lvl="0"/>
            <a:endParaRPr lang="en-US" b="1" dirty="0"/>
          </a:p>
          <a:p>
            <a:pPr lvl="0"/>
            <a:r>
              <a:rPr lang="en-US" b="1" dirty="0"/>
              <a:t>Hitler planned to reorganize Europe along racial lines</a:t>
            </a:r>
            <a:r>
              <a:rPr lang="en-US" dirty="0"/>
              <a:t>; Germans would be the new ruling class- other people would be turned into slaves. Jews, Gypsies, Poles and Several other groups were to be exterminated</a:t>
            </a:r>
          </a:p>
          <a:p>
            <a:pPr lvl="0"/>
            <a:r>
              <a:rPr lang="en-US" b="1" dirty="0"/>
              <a:t>Holocaust</a:t>
            </a:r>
            <a:r>
              <a:rPr lang="en-US" dirty="0"/>
              <a:t>- systematic slaughter of millions of Jews and other people</a:t>
            </a:r>
          </a:p>
          <a:p>
            <a:pPr lvl="0"/>
            <a:r>
              <a:rPr lang="en-US" b="1" dirty="0"/>
              <a:t>1935- Germany past Nuremberg Laws- </a:t>
            </a:r>
            <a:r>
              <a:rPr lang="en-US" dirty="0"/>
              <a:t>deprived German Jews of citizenship, prevented them from holding jobs, and prohibited them from marrying non-Jews (</a:t>
            </a:r>
            <a:r>
              <a:rPr lang="en-US" b="1" dirty="0"/>
              <a:t>black codes for Jews</a:t>
            </a:r>
            <a:r>
              <a:rPr lang="en-US" dirty="0"/>
              <a:t>)</a:t>
            </a:r>
          </a:p>
          <a:p>
            <a:pPr lvl="0"/>
            <a:r>
              <a:rPr lang="en-US" b="1" dirty="0"/>
              <a:t>Kristallnacht;</a:t>
            </a:r>
            <a:endParaRPr lang="en-US" dirty="0"/>
          </a:p>
          <a:p>
            <a:pPr lvl="0"/>
            <a:r>
              <a:rPr lang="en-US" b="1" dirty="0"/>
              <a:t>1938 Jewish refugee assassinates German diplomat in Paris</a:t>
            </a:r>
          </a:p>
          <a:p>
            <a:pPr lvl="0"/>
            <a:r>
              <a:rPr lang="en-US" b="1" dirty="0"/>
              <a:t>German Gov’t uses this as an excuse to attack Jews, Synagogues, and stores in Germany</a:t>
            </a:r>
          </a:p>
          <a:p>
            <a:pPr lvl="0"/>
            <a:r>
              <a:rPr lang="en-US" b="1" dirty="0"/>
              <a:t>Thousands of Jews arrested and sent to concentration camps</a:t>
            </a:r>
          </a:p>
          <a:p>
            <a:pPr lvl="0"/>
            <a:r>
              <a:rPr lang="en-US" b="1" dirty="0"/>
              <a:t>So much broken glass fell on the street that it became known as Kristallnacht (night of broken glass</a:t>
            </a:r>
            <a:r>
              <a:rPr lang="en-US" dirty="0"/>
              <a:t>)</a:t>
            </a:r>
          </a:p>
          <a:p>
            <a:pPr lvl="0"/>
            <a:r>
              <a:rPr lang="en-US" dirty="0"/>
              <a:t> </a:t>
            </a:r>
            <a:r>
              <a:rPr lang="en-US" b="1" dirty="0"/>
              <a:t>1939 following fall of Poland</a:t>
            </a:r>
            <a:r>
              <a:rPr lang="en-US" dirty="0"/>
              <a:t>- millions of Jews were rounded into Ghettos (restricted areas of Polish cities that were sealed off from the outside)</a:t>
            </a:r>
          </a:p>
          <a:p>
            <a:pPr lvl="0"/>
            <a:r>
              <a:rPr lang="en-US" b="1" dirty="0"/>
              <a:t>1941 </a:t>
            </a:r>
            <a:r>
              <a:rPr lang="en-US" dirty="0"/>
              <a:t>when Germans advanced into Russia-special firing squads were set up to kill Jews in mass shootings</a:t>
            </a:r>
          </a:p>
          <a:p>
            <a:pPr lvl="0"/>
            <a:r>
              <a:rPr lang="en-US" b="1" dirty="0"/>
              <a:t>Beginning of 1942- Wannsee Conference- </a:t>
            </a:r>
            <a:r>
              <a:rPr lang="en-US" dirty="0"/>
              <a:t>Nazi leaders decided on a “</a:t>
            </a:r>
            <a:r>
              <a:rPr lang="en-US" b="1" dirty="0"/>
              <a:t>Final Solution”- </a:t>
            </a:r>
            <a:r>
              <a:rPr lang="en-US" dirty="0"/>
              <a:t>complete extermination of all Jews in Europe- special camps were set up (</a:t>
            </a:r>
            <a:r>
              <a:rPr lang="en-US" b="1" dirty="0"/>
              <a:t>concentration camps</a:t>
            </a:r>
            <a:r>
              <a:rPr lang="en-US" dirty="0"/>
              <a:t>) such as Auschwitz in Southern Poland- Jews were lead to showers where they were gassed with </a:t>
            </a:r>
            <a:r>
              <a:rPr lang="en-US" b="1" dirty="0"/>
              <a:t>Zyklon B</a:t>
            </a:r>
            <a:r>
              <a:rPr lang="en-US" dirty="0"/>
              <a:t> (form of cyanide)- Their bodies were then burned in large ovens. </a:t>
            </a:r>
          </a:p>
          <a:p>
            <a:pPr lvl="0"/>
            <a:r>
              <a:rPr lang="en-US" dirty="0"/>
              <a:t>State dept. turned down an offer to ransom 70,000 Romanian Jews</a:t>
            </a:r>
          </a:p>
          <a:p>
            <a:pPr lvl="0"/>
            <a:r>
              <a:rPr lang="en-US" dirty="0"/>
              <a:t>A bill to admit 20,000 German Jewish children was defeated in congress</a:t>
            </a:r>
          </a:p>
          <a:p>
            <a:pPr lvl="0"/>
            <a:r>
              <a:rPr lang="en-US" b="1" dirty="0"/>
              <a:t>May 1939- </a:t>
            </a:r>
            <a:r>
              <a:rPr lang="en-US" dirty="0"/>
              <a:t>group of German Jews sailed an ocean liner (SS St. Louis) to Cuba- they were refused, boat then sailed to Florida, but were refused by U.S. (and Canada)- They had to sail back to Europe- half of the passengers died in Germen Concentration Camps</a:t>
            </a:r>
          </a:p>
          <a:p>
            <a:pPr lvl="0"/>
            <a:r>
              <a:rPr lang="en-US" dirty="0"/>
              <a:t> </a:t>
            </a:r>
          </a:p>
        </p:txBody>
      </p:sp>
    </p:spTree>
    <p:extLst>
      <p:ext uri="{BB962C8B-B14F-4D97-AF65-F5344CB8AC3E}">
        <p14:creationId xmlns:p14="http://schemas.microsoft.com/office/powerpoint/2010/main" val="24817736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B04470-C7B6-4F45-B5D4-1ED9579E0D4D}"/>
              </a:ext>
            </a:extLst>
          </p:cNvPr>
          <p:cNvSpPr/>
          <p:nvPr/>
        </p:nvSpPr>
        <p:spPr>
          <a:xfrm>
            <a:off x="0" y="92867"/>
            <a:ext cx="12126012" cy="6340197"/>
          </a:xfrm>
          <a:prstGeom prst="rect">
            <a:avLst/>
          </a:prstGeom>
        </p:spPr>
        <p:txBody>
          <a:bodyPr wrap="square">
            <a:spAutoFit/>
          </a:bodyPr>
          <a:lstStyle/>
          <a:p>
            <a:pPr lvl="0"/>
            <a:r>
              <a:rPr lang="en-US" sz="2800" b="1" dirty="0"/>
              <a:t>							</a:t>
            </a:r>
            <a:r>
              <a:rPr lang="en-US" sz="3600" b="1" dirty="0"/>
              <a:t>The War In Europe</a:t>
            </a:r>
            <a:endParaRPr lang="en-US" sz="2800" b="1" dirty="0"/>
          </a:p>
          <a:p>
            <a:pPr lvl="0"/>
            <a:r>
              <a:rPr lang="en-US" sz="2000" b="1" dirty="0"/>
              <a:t>Two great blunders by Hitler</a:t>
            </a:r>
            <a:r>
              <a:rPr lang="en-US" sz="2800" dirty="0"/>
              <a:t>:</a:t>
            </a:r>
          </a:p>
          <a:p>
            <a:pPr lvl="0"/>
            <a:r>
              <a:rPr lang="en-US" b="1" dirty="0"/>
              <a:t>1-1941</a:t>
            </a:r>
            <a:r>
              <a:rPr lang="en-US" dirty="0"/>
              <a:t>- invaded the Soviet Union</a:t>
            </a:r>
          </a:p>
          <a:p>
            <a:pPr lvl="0"/>
            <a:r>
              <a:rPr lang="en-US" b="1" dirty="0"/>
              <a:t>2-December 1941- </a:t>
            </a:r>
            <a:r>
              <a:rPr lang="en-US" dirty="0"/>
              <a:t>declared war on the U.S.</a:t>
            </a:r>
          </a:p>
          <a:p>
            <a:pPr lvl="0"/>
            <a:r>
              <a:rPr lang="en-US" dirty="0"/>
              <a:t>Roosevelt maintained a “Germany first strategy”</a:t>
            </a:r>
          </a:p>
          <a:p>
            <a:pPr lvl="0"/>
            <a:r>
              <a:rPr lang="en-US" b="1" dirty="0"/>
              <a:t>November 1942- U.S. and British troops landed on coast of Morocco and Algeria- </a:t>
            </a:r>
            <a:r>
              <a:rPr lang="en-US" dirty="0"/>
              <a:t>275,000 German troops surrendered May 1943 in Tunisia</a:t>
            </a:r>
          </a:p>
          <a:p>
            <a:pPr lvl="0"/>
            <a:r>
              <a:rPr lang="en-US" b="1" dirty="0"/>
              <a:t>July 1943- </a:t>
            </a:r>
            <a:r>
              <a:rPr lang="en-US" dirty="0"/>
              <a:t>U.S. and British forces cross the Mediterranean Sea and land in Sicily.</a:t>
            </a:r>
          </a:p>
          <a:p>
            <a:pPr lvl="0"/>
            <a:r>
              <a:rPr lang="en-US" b="1" dirty="0"/>
              <a:t>Allied success in Sicily July 1943 led to the overthrow of Mussolini by his Opponents. September 1943- New anti-fascist Italian government surrenders to allies </a:t>
            </a:r>
          </a:p>
          <a:p>
            <a:pPr lvl="0"/>
            <a:r>
              <a:rPr lang="en-US" b="1" dirty="0"/>
              <a:t>September 9, 1943- </a:t>
            </a:r>
            <a:r>
              <a:rPr lang="en-US" dirty="0"/>
              <a:t>allies launch amphibious attack on </a:t>
            </a:r>
            <a:r>
              <a:rPr lang="en-US" b="1" dirty="0"/>
              <a:t>Salerno</a:t>
            </a:r>
            <a:r>
              <a:rPr lang="en-US" dirty="0"/>
              <a:t> and fight with the German troops</a:t>
            </a:r>
          </a:p>
          <a:p>
            <a:pPr lvl="0"/>
            <a:r>
              <a:rPr lang="en-US" b="1" dirty="0"/>
              <a:t>Tehran Conference</a:t>
            </a:r>
            <a:r>
              <a:rPr lang="en-US" dirty="0"/>
              <a:t>-Roosevelt, Churchill, and Stalin met at Tehran on </a:t>
            </a:r>
            <a:r>
              <a:rPr lang="en-US" b="1" dirty="0"/>
              <a:t>Nov 1943</a:t>
            </a:r>
            <a:r>
              <a:rPr lang="en-US" dirty="0"/>
              <a:t>; Roosevelt promised Stalin that western allies would invade France -Stalin promised to declare war on Japan once Germany surrendered</a:t>
            </a:r>
          </a:p>
          <a:p>
            <a:pPr lvl="0"/>
            <a:r>
              <a:rPr lang="en-US" b="1" dirty="0"/>
              <a:t>D Day; known as “operation overlord</a:t>
            </a:r>
            <a:r>
              <a:rPr lang="en-US" dirty="0"/>
              <a:t>” – </a:t>
            </a:r>
            <a:r>
              <a:rPr lang="en-US" b="1" dirty="0"/>
              <a:t>General Dwight D. Eisenhower placed in supreme command of allied invasion</a:t>
            </a:r>
          </a:p>
          <a:p>
            <a:pPr lvl="0"/>
            <a:r>
              <a:rPr lang="en-US" b="1" dirty="0"/>
              <a:t>June 6, 1944- </a:t>
            </a:r>
            <a:r>
              <a:rPr lang="en-US" dirty="0"/>
              <a:t>actual D Day- massive number of allied troops land on beaches at Normandy </a:t>
            </a:r>
          </a:p>
          <a:p>
            <a:pPr lvl="0"/>
            <a:r>
              <a:rPr lang="en-US" b="1" dirty="0"/>
              <a:t>August 25 1944- </a:t>
            </a:r>
            <a:r>
              <a:rPr lang="en-US" dirty="0"/>
              <a:t>Paris liberated </a:t>
            </a:r>
          </a:p>
          <a:p>
            <a:pPr lvl="0"/>
            <a:r>
              <a:rPr lang="en-US" b="1" dirty="0"/>
              <a:t>Battle of the Bulge- (The Ardennes; Belgium, Luxembourg, Germany)December 16, 1944 – end of Jan 1945 </a:t>
            </a:r>
            <a:r>
              <a:rPr lang="en-US" dirty="0"/>
              <a:t>bloodiest action by U.S. Forces – allies prevailed </a:t>
            </a:r>
          </a:p>
          <a:p>
            <a:pPr lvl="0"/>
            <a:r>
              <a:rPr lang="en-US" b="1" dirty="0"/>
              <a:t>Hitler committed suicide April 30, 1945</a:t>
            </a:r>
          </a:p>
          <a:p>
            <a:pPr lvl="0"/>
            <a:r>
              <a:rPr lang="en-US" b="1" dirty="0"/>
              <a:t>German military leaders surrendered May 7-8 </a:t>
            </a:r>
            <a:r>
              <a:rPr lang="en-US" dirty="0"/>
              <a:t>– known as </a:t>
            </a:r>
            <a:r>
              <a:rPr lang="en-US" b="1" dirty="0"/>
              <a:t>V-E Day </a:t>
            </a:r>
            <a:r>
              <a:rPr lang="en-US" dirty="0"/>
              <a:t>– “victory in Europe”</a:t>
            </a:r>
          </a:p>
          <a:p>
            <a:pPr lvl="0"/>
            <a:r>
              <a:rPr lang="en-US" b="1" dirty="0"/>
              <a:t>President Roosevelt died of a heart attack on April 12, 1945</a:t>
            </a:r>
          </a:p>
        </p:txBody>
      </p:sp>
    </p:spTree>
    <p:extLst>
      <p:ext uri="{BB962C8B-B14F-4D97-AF65-F5344CB8AC3E}">
        <p14:creationId xmlns:p14="http://schemas.microsoft.com/office/powerpoint/2010/main" val="9355849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F2077-4934-4EB8-BB5D-246804D2535D}"/>
              </a:ext>
            </a:extLst>
          </p:cNvPr>
          <p:cNvSpPr>
            <a:spLocks noGrp="1"/>
          </p:cNvSpPr>
          <p:nvPr>
            <p:ph type="title"/>
          </p:nvPr>
        </p:nvSpPr>
        <p:spPr>
          <a:xfrm>
            <a:off x="986421" y="0"/>
            <a:ext cx="9720072" cy="1093509"/>
          </a:xfrm>
        </p:spPr>
        <p:txBody>
          <a:bodyPr>
            <a:normAutofit fontScale="90000"/>
          </a:bodyPr>
          <a:lstStyle/>
          <a:p>
            <a:r>
              <a:rPr lang="en-US" b="1" dirty="0"/>
              <a:t>			The Pacific Theater</a:t>
            </a:r>
            <a:br>
              <a:rPr lang="en-US" dirty="0"/>
            </a:br>
            <a:endParaRPr lang="en-US" dirty="0"/>
          </a:p>
        </p:txBody>
      </p:sp>
      <p:sp>
        <p:nvSpPr>
          <p:cNvPr id="3" name="Content Placeholder 2">
            <a:extLst>
              <a:ext uri="{FF2B5EF4-FFF2-40B4-BE49-F238E27FC236}">
                <a16:creationId xmlns:a16="http://schemas.microsoft.com/office/drawing/2014/main" id="{E665B437-68DB-415E-A22A-CC4F3FC0CCCC}"/>
              </a:ext>
            </a:extLst>
          </p:cNvPr>
          <p:cNvSpPr>
            <a:spLocks noGrp="1"/>
          </p:cNvSpPr>
          <p:nvPr>
            <p:ph idx="1"/>
          </p:nvPr>
        </p:nvSpPr>
        <p:spPr>
          <a:xfrm>
            <a:off x="0" y="608421"/>
            <a:ext cx="12192000" cy="6249579"/>
          </a:xfrm>
        </p:spPr>
        <p:txBody>
          <a:bodyPr>
            <a:normAutofit/>
          </a:bodyPr>
          <a:lstStyle/>
          <a:p>
            <a:pPr lvl="0"/>
            <a:r>
              <a:rPr lang="en-US" dirty="0"/>
              <a:t>Fall of the Philippines</a:t>
            </a:r>
          </a:p>
          <a:p>
            <a:pPr lvl="0"/>
            <a:r>
              <a:rPr lang="en-US" dirty="0"/>
              <a:t>Japanese forces attacked the Philippines and General Douglas MacArthur retreated to Bataan (Peninsula near capital of Manila) – surrendered April 1942 – Japanese made the prisoners walk 80 miles “</a:t>
            </a:r>
            <a:r>
              <a:rPr lang="en-US" b="1" dirty="0"/>
              <a:t>Bataan Death March</a:t>
            </a:r>
            <a:r>
              <a:rPr lang="en-US" dirty="0"/>
              <a:t>” where thousands died  </a:t>
            </a:r>
          </a:p>
          <a:p>
            <a:pPr lvl="0"/>
            <a:r>
              <a:rPr lang="en-US" b="1" dirty="0"/>
              <a:t>Coral sea and midway</a:t>
            </a:r>
            <a:r>
              <a:rPr lang="en-US" dirty="0"/>
              <a:t>;</a:t>
            </a:r>
          </a:p>
          <a:p>
            <a:pPr lvl="0"/>
            <a:r>
              <a:rPr lang="en-US" b="1" dirty="0"/>
              <a:t>May 1942 Battle of coral sea </a:t>
            </a:r>
            <a:r>
              <a:rPr lang="en-US" dirty="0"/>
              <a:t>– first time in history that aircraft carriers fought while separated by more than 100 miles of ocean</a:t>
            </a:r>
          </a:p>
          <a:p>
            <a:pPr lvl="0"/>
            <a:r>
              <a:rPr lang="en-US" b="1" dirty="0"/>
              <a:t>June 1942 Battle of Midway </a:t>
            </a:r>
            <a:r>
              <a:rPr lang="en-US" dirty="0"/>
              <a:t>– Japanese tried to lure US Pacific fleet into trap near midway island – U.S. knew what Japan was up to because they were able to decipher part of a Japanese secret naval code and were ready for the Japanese.  U.S. Admiral Chester Nimitz positioned several U.S. carriers just northeast of Midway island without detection; the Japanese began their attack on the island, and when their ships were most vulnerable American dive bombers attacked. </a:t>
            </a:r>
          </a:p>
          <a:p>
            <a:pPr lvl="0"/>
            <a:r>
              <a:rPr lang="en-US" dirty="0"/>
              <a:t>Japanese lost four large aircraft carriers- this </a:t>
            </a:r>
            <a:r>
              <a:rPr lang="en-US" b="1" dirty="0"/>
              <a:t>battle was the turning point of the war in the Pacific</a:t>
            </a:r>
            <a:r>
              <a:rPr lang="en-US" dirty="0"/>
              <a:t>.</a:t>
            </a:r>
          </a:p>
          <a:p>
            <a:pPr lvl="0"/>
            <a:r>
              <a:rPr lang="en-US" b="1" dirty="0"/>
              <a:t>Guadalcanal </a:t>
            </a:r>
            <a:r>
              <a:rPr lang="en-US" dirty="0"/>
              <a:t>– Japanese began building an airfield there – two months after Battle of Midway, marines landed on Guadalcanal and took the island by surprise</a:t>
            </a:r>
          </a:p>
          <a:p>
            <a:endParaRPr lang="en-US" dirty="0"/>
          </a:p>
        </p:txBody>
      </p:sp>
    </p:spTree>
    <p:extLst>
      <p:ext uri="{BB962C8B-B14F-4D97-AF65-F5344CB8AC3E}">
        <p14:creationId xmlns:p14="http://schemas.microsoft.com/office/powerpoint/2010/main" val="228749715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942BA-2116-4B70-B90B-319FED9981F8}"/>
              </a:ext>
            </a:extLst>
          </p:cNvPr>
          <p:cNvSpPr>
            <a:spLocks noGrp="1"/>
          </p:cNvSpPr>
          <p:nvPr>
            <p:ph type="title"/>
          </p:nvPr>
        </p:nvSpPr>
        <p:spPr>
          <a:xfrm>
            <a:off x="838200" y="1"/>
            <a:ext cx="10515600" cy="1143000"/>
          </a:xfrm>
        </p:spPr>
        <p:txBody>
          <a:bodyPr/>
          <a:lstStyle/>
          <a:p>
            <a:r>
              <a:rPr lang="en-US" b="1" dirty="0"/>
              <a:t>			The Pacific Theater</a:t>
            </a:r>
            <a:endParaRPr lang="en-US" dirty="0"/>
          </a:p>
        </p:txBody>
      </p:sp>
      <p:sp>
        <p:nvSpPr>
          <p:cNvPr id="3" name="Content Placeholder 2">
            <a:extLst>
              <a:ext uri="{FF2B5EF4-FFF2-40B4-BE49-F238E27FC236}">
                <a16:creationId xmlns:a16="http://schemas.microsoft.com/office/drawing/2014/main" id="{FC2C60B3-2911-4EF7-ABEF-E25948FE7BC6}"/>
              </a:ext>
            </a:extLst>
          </p:cNvPr>
          <p:cNvSpPr>
            <a:spLocks noGrp="1"/>
          </p:cNvSpPr>
          <p:nvPr>
            <p:ph idx="1"/>
          </p:nvPr>
        </p:nvSpPr>
        <p:spPr>
          <a:xfrm>
            <a:off x="0" y="866775"/>
            <a:ext cx="12192000" cy="6181725"/>
          </a:xfrm>
        </p:spPr>
        <p:txBody>
          <a:bodyPr>
            <a:normAutofit fontScale="92500" lnSpcReduction="10000"/>
          </a:bodyPr>
          <a:lstStyle/>
          <a:p>
            <a:pPr lvl="0"/>
            <a:r>
              <a:rPr lang="en-US" dirty="0"/>
              <a:t>By </a:t>
            </a:r>
            <a:r>
              <a:rPr lang="en-US" b="1" dirty="0"/>
              <a:t>1943</a:t>
            </a:r>
            <a:r>
              <a:rPr lang="en-US" dirty="0"/>
              <a:t> the U.S. troops began </a:t>
            </a:r>
            <a:r>
              <a:rPr lang="en-US" b="1" dirty="0"/>
              <a:t>island hopping </a:t>
            </a:r>
            <a:r>
              <a:rPr lang="en-US" dirty="0"/>
              <a:t>– liberating some Pacific islands from the Japanese; April 1944, they landed in New Guinea, then in </a:t>
            </a:r>
            <a:r>
              <a:rPr lang="en-US" b="1" dirty="0"/>
              <a:t>1945, regained control of the Philippines</a:t>
            </a:r>
          </a:p>
          <a:p>
            <a:pPr lvl="0"/>
            <a:r>
              <a:rPr lang="en-US" dirty="0"/>
              <a:t>U.S. was preparing for a massive invasion of Japans home islands. </a:t>
            </a:r>
            <a:r>
              <a:rPr lang="en-US" b="1" dirty="0"/>
              <a:t>April 1945 </a:t>
            </a:r>
            <a:r>
              <a:rPr lang="en-US" dirty="0"/>
              <a:t>American forces landed in Okinawa (large island 340 miles from Japanese home islands)- Bloodiest battle of Pacific war</a:t>
            </a:r>
          </a:p>
          <a:p>
            <a:pPr lvl="0"/>
            <a:r>
              <a:rPr lang="en-US" b="1" dirty="0"/>
              <a:t>After German surrender in May 1945 </a:t>
            </a:r>
            <a:r>
              <a:rPr lang="en-US" dirty="0"/>
              <a:t>– Soviet Union declared war on Japan and invaded Manchuria </a:t>
            </a:r>
          </a:p>
          <a:p>
            <a:pPr lvl="0"/>
            <a:r>
              <a:rPr lang="en-US" b="1" dirty="0"/>
              <a:t>Dawn of the Atomic Age </a:t>
            </a:r>
          </a:p>
          <a:p>
            <a:pPr lvl="0"/>
            <a:r>
              <a:rPr lang="en-US" dirty="0"/>
              <a:t>Albert Einstein (German, Jewish refugee) wrote a letter to Roosevelt recommending the U.S. development of the atomic bomb</a:t>
            </a:r>
          </a:p>
          <a:p>
            <a:pPr lvl="0"/>
            <a:r>
              <a:rPr lang="en-US" dirty="0"/>
              <a:t>Shortly after Pearl Harbor – U.S. government launched </a:t>
            </a:r>
            <a:r>
              <a:rPr lang="en-US" b="1" dirty="0"/>
              <a:t>“Manhattan project” </a:t>
            </a:r>
            <a:r>
              <a:rPr lang="en-US" dirty="0"/>
              <a:t>– goal was to develop an atomic bomb; physicist </a:t>
            </a:r>
            <a:r>
              <a:rPr lang="en-US" b="1" dirty="0"/>
              <a:t>Robert Oppenheimer </a:t>
            </a:r>
            <a:r>
              <a:rPr lang="en-US" dirty="0"/>
              <a:t>was in charge – </a:t>
            </a:r>
            <a:r>
              <a:rPr lang="en-US" b="1" dirty="0"/>
              <a:t>first atomic bomb was tested in New Mexico desert July 1945</a:t>
            </a:r>
          </a:p>
          <a:p>
            <a:pPr lvl="0"/>
            <a:r>
              <a:rPr lang="en-US" b="1" dirty="0"/>
              <a:t>Harry Truman – became President (33</a:t>
            </a:r>
            <a:r>
              <a:rPr lang="en-US" b="1" baseline="30000" dirty="0"/>
              <a:t>rd</a:t>
            </a:r>
            <a:r>
              <a:rPr lang="en-US" b="1" dirty="0"/>
              <a:t>) after FDR died April 12 1945 </a:t>
            </a:r>
            <a:r>
              <a:rPr lang="en-US" dirty="0"/>
              <a:t>– He had no knowledge of the </a:t>
            </a:r>
            <a:r>
              <a:rPr lang="en-US" b="1" dirty="0"/>
              <a:t>“Manhattan Project” </a:t>
            </a:r>
          </a:p>
          <a:p>
            <a:pPr lvl="0"/>
            <a:r>
              <a:rPr lang="en-US" dirty="0"/>
              <a:t>He selected two cities that were centers of military production as targets for the Atomic Bomb;</a:t>
            </a:r>
          </a:p>
          <a:p>
            <a:pPr lvl="0"/>
            <a:r>
              <a:rPr lang="en-US" b="1" dirty="0"/>
              <a:t>August 6, 1945 </a:t>
            </a:r>
            <a:r>
              <a:rPr lang="en-US" dirty="0"/>
              <a:t>the first atomic bomb explodes over </a:t>
            </a:r>
            <a:r>
              <a:rPr lang="en-US" b="1" dirty="0"/>
              <a:t>Hiroshima</a:t>
            </a:r>
            <a:r>
              <a:rPr lang="en-US" dirty="0"/>
              <a:t>, </a:t>
            </a:r>
            <a:r>
              <a:rPr lang="en-US" b="1" dirty="0"/>
              <a:t>August 9</a:t>
            </a:r>
            <a:r>
              <a:rPr lang="en-US" dirty="0"/>
              <a:t> second bomb explodes over </a:t>
            </a:r>
            <a:r>
              <a:rPr lang="en-US" b="1" dirty="0"/>
              <a:t>Nagasaki</a:t>
            </a:r>
            <a:r>
              <a:rPr lang="en-US" dirty="0"/>
              <a:t>; more than 100,000 people died at each location</a:t>
            </a:r>
          </a:p>
          <a:p>
            <a:pPr lvl="0"/>
            <a:r>
              <a:rPr lang="en-US" b="1" dirty="0"/>
              <a:t>August 15, 1945</a:t>
            </a:r>
            <a:r>
              <a:rPr lang="en-US" dirty="0"/>
              <a:t>; VJ day- Japan surrenders</a:t>
            </a:r>
          </a:p>
          <a:p>
            <a:pPr lvl="0"/>
            <a:r>
              <a:rPr lang="en-US" b="1" dirty="0"/>
              <a:t>September 2, 1945 </a:t>
            </a:r>
            <a:r>
              <a:rPr lang="en-US" dirty="0"/>
              <a:t>Japan signs surrender papers aboard the USS Missouri</a:t>
            </a:r>
          </a:p>
          <a:p>
            <a:endParaRPr lang="en-US" dirty="0"/>
          </a:p>
        </p:txBody>
      </p:sp>
    </p:spTree>
    <p:extLst>
      <p:ext uri="{BB962C8B-B14F-4D97-AF65-F5344CB8AC3E}">
        <p14:creationId xmlns:p14="http://schemas.microsoft.com/office/powerpoint/2010/main" val="4271272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3A8EC506-B1DA-46A1-B44D-774E68468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5">
            <a:extLst>
              <a:ext uri="{FF2B5EF4-FFF2-40B4-BE49-F238E27FC236}">
                <a16:creationId xmlns:a16="http://schemas.microsoft.com/office/drawing/2014/main" id="{BFF30785-305E-45D7-984F-5AA93D3CA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15E01FA5-D766-43CA-A83D-E7CF3F04E96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C411DB08-1669-426B-BBEB-FAD285EF80F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029E4219-121F-4CD1-AA58-24746CD2923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1" name="Straight Connector 80">
            <a:extLst>
              <a:ext uri="{FF2B5EF4-FFF2-40B4-BE49-F238E27FC236}">
                <a16:creationId xmlns:a16="http://schemas.microsoft.com/office/drawing/2014/main" id="{52F50912-06FD-4216-BAD3-21050F59564A}"/>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6679"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pic>
        <p:nvPicPr>
          <p:cNvPr id="3074" name="Picture 2" descr="Image result for reconstruction era military districts">
            <a:extLst>
              <a:ext uri="{FF2B5EF4-FFF2-40B4-BE49-F238E27FC236}">
                <a16:creationId xmlns:a16="http://schemas.microsoft.com/office/drawing/2014/main" id="{460B58A1-07AE-4A2E-AF6E-3C171E8C35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341" y="688921"/>
            <a:ext cx="6240525" cy="5410221"/>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DBF97EC7-DEE7-4636-A394-03DE4B407950}"/>
              </a:ext>
            </a:extLst>
          </p:cNvPr>
          <p:cNvSpPr>
            <a:spLocks noGrp="1"/>
          </p:cNvSpPr>
          <p:nvPr>
            <p:ph type="title" idx="4294967295"/>
          </p:nvPr>
        </p:nvSpPr>
        <p:spPr>
          <a:xfrm>
            <a:off x="634276" y="640080"/>
            <a:ext cx="4208656" cy="3034857"/>
          </a:xfrm>
        </p:spPr>
        <p:txBody>
          <a:bodyPr vert="horz" lIns="91440" tIns="45720" rIns="91440" bIns="45720" rtlCol="0" anchor="b">
            <a:normAutofit/>
          </a:bodyPr>
          <a:lstStyle/>
          <a:p>
            <a:pPr algn="r"/>
            <a:r>
              <a:rPr lang="en-US" sz="4400" b="1" spc="200" dirty="0">
                <a:solidFill>
                  <a:srgbClr val="FFFFFF"/>
                </a:solidFill>
              </a:rPr>
              <a:t>Reconstruction</a:t>
            </a:r>
            <a:br>
              <a:rPr lang="en-US" sz="4400" b="1" spc="200" dirty="0">
                <a:solidFill>
                  <a:srgbClr val="FFFFFF"/>
                </a:solidFill>
              </a:rPr>
            </a:br>
            <a:r>
              <a:rPr lang="en-US" sz="4400" spc="200" dirty="0">
                <a:solidFill>
                  <a:srgbClr val="FFFFFF"/>
                </a:solidFill>
              </a:rPr>
              <a:t>1865-1877 </a:t>
            </a:r>
          </a:p>
        </p:txBody>
      </p:sp>
      <p:sp>
        <p:nvSpPr>
          <p:cNvPr id="2" name="SMARTInkShape-51">
            <a:extLst>
              <a:ext uri="{FF2B5EF4-FFF2-40B4-BE49-F238E27FC236}">
                <a16:creationId xmlns:a16="http://schemas.microsoft.com/office/drawing/2014/main" id="{EE7800EF-1FBB-4872-BAD0-5F935E3CD937}"/>
              </a:ext>
            </a:extLst>
          </p:cNvPr>
          <p:cNvSpPr/>
          <p:nvPr/>
        </p:nvSpPr>
        <p:spPr>
          <a:xfrm>
            <a:off x="6084323" y="809700"/>
            <a:ext cx="3105793" cy="630949"/>
          </a:xfrm>
          <a:custGeom>
            <a:avLst/>
            <a:gdLst/>
            <a:ahLst/>
            <a:cxnLst/>
            <a:rect l="0" t="0" r="0" b="0"/>
            <a:pathLst>
              <a:path w="3105793" h="630949">
                <a:moveTo>
                  <a:pt x="1988115" y="83269"/>
                </a:moveTo>
                <a:lnTo>
                  <a:pt x="2011769" y="83269"/>
                </a:lnTo>
                <a:lnTo>
                  <a:pt x="1959729" y="83269"/>
                </a:lnTo>
                <a:lnTo>
                  <a:pt x="1907925" y="89589"/>
                </a:lnTo>
                <a:lnTo>
                  <a:pt x="1849182" y="103863"/>
                </a:lnTo>
                <a:lnTo>
                  <a:pt x="1793920" y="114840"/>
                </a:lnTo>
                <a:lnTo>
                  <a:pt x="1745220" y="119081"/>
                </a:lnTo>
                <a:lnTo>
                  <a:pt x="1691869" y="128169"/>
                </a:lnTo>
                <a:lnTo>
                  <a:pt x="1644574" y="133614"/>
                </a:lnTo>
                <a:lnTo>
                  <a:pt x="1590873" y="140078"/>
                </a:lnTo>
                <a:lnTo>
                  <a:pt x="1539243" y="141993"/>
                </a:lnTo>
                <a:lnTo>
                  <a:pt x="1480730" y="142561"/>
                </a:lnTo>
                <a:lnTo>
                  <a:pt x="1433407" y="142729"/>
                </a:lnTo>
                <a:lnTo>
                  <a:pt x="1375540" y="142786"/>
                </a:lnTo>
                <a:lnTo>
                  <a:pt x="1333978" y="142794"/>
                </a:lnTo>
                <a:lnTo>
                  <a:pt x="1288605" y="141474"/>
                </a:lnTo>
                <a:lnTo>
                  <a:pt x="1233313" y="134617"/>
                </a:lnTo>
                <a:lnTo>
                  <a:pt x="1183415" y="130674"/>
                </a:lnTo>
                <a:lnTo>
                  <a:pt x="1135117" y="123038"/>
                </a:lnTo>
                <a:lnTo>
                  <a:pt x="1087292" y="118865"/>
                </a:lnTo>
                <a:lnTo>
                  <a:pt x="1039608" y="109838"/>
                </a:lnTo>
                <a:lnTo>
                  <a:pt x="990643" y="98784"/>
                </a:lnTo>
                <a:lnTo>
                  <a:pt x="936153" y="88454"/>
                </a:lnTo>
                <a:lnTo>
                  <a:pt x="885906" y="83482"/>
                </a:lnTo>
                <a:lnTo>
                  <a:pt x="837504" y="75542"/>
                </a:lnTo>
                <a:lnTo>
                  <a:pt x="789649" y="72601"/>
                </a:lnTo>
                <a:lnTo>
                  <a:pt x="741956" y="71729"/>
                </a:lnTo>
                <a:lnTo>
                  <a:pt x="694311" y="72794"/>
                </a:lnTo>
                <a:lnTo>
                  <a:pt x="646679" y="80900"/>
                </a:lnTo>
                <a:lnTo>
                  <a:pt x="599053" y="91680"/>
                </a:lnTo>
                <a:lnTo>
                  <a:pt x="552750" y="101930"/>
                </a:lnTo>
                <a:lnTo>
                  <a:pt x="497351" y="109592"/>
                </a:lnTo>
                <a:lnTo>
                  <a:pt x="442164" y="123452"/>
                </a:lnTo>
                <a:lnTo>
                  <a:pt x="389076" y="138929"/>
                </a:lnTo>
                <a:lnTo>
                  <a:pt x="333843" y="150766"/>
                </a:lnTo>
                <a:lnTo>
                  <a:pt x="285266" y="166618"/>
                </a:lnTo>
                <a:lnTo>
                  <a:pt x="237845" y="182489"/>
                </a:lnTo>
                <a:lnTo>
                  <a:pt x="189521" y="200715"/>
                </a:lnTo>
                <a:lnTo>
                  <a:pt x="139631" y="222872"/>
                </a:lnTo>
                <a:lnTo>
                  <a:pt x="93053" y="247203"/>
                </a:lnTo>
                <a:lnTo>
                  <a:pt x="34239" y="300786"/>
                </a:lnTo>
                <a:lnTo>
                  <a:pt x="12998" y="336677"/>
                </a:lnTo>
                <a:lnTo>
                  <a:pt x="3690" y="370019"/>
                </a:lnTo>
                <a:lnTo>
                  <a:pt x="0" y="429529"/>
                </a:lnTo>
                <a:lnTo>
                  <a:pt x="6160" y="449860"/>
                </a:lnTo>
                <a:lnTo>
                  <a:pt x="50648" y="502719"/>
                </a:lnTo>
                <a:lnTo>
                  <a:pt x="69820" y="519612"/>
                </a:lnTo>
                <a:lnTo>
                  <a:pt x="111112" y="541297"/>
                </a:lnTo>
                <a:lnTo>
                  <a:pt x="164343" y="556482"/>
                </a:lnTo>
                <a:lnTo>
                  <a:pt x="216752" y="565240"/>
                </a:lnTo>
                <a:lnTo>
                  <a:pt x="271612" y="575913"/>
                </a:lnTo>
                <a:lnTo>
                  <a:pt x="313735" y="580034"/>
                </a:lnTo>
                <a:lnTo>
                  <a:pt x="371491" y="582354"/>
                </a:lnTo>
                <a:lnTo>
                  <a:pt x="424324" y="586570"/>
                </a:lnTo>
                <a:lnTo>
                  <a:pt x="467596" y="591385"/>
                </a:lnTo>
                <a:lnTo>
                  <a:pt x="513287" y="593525"/>
                </a:lnTo>
                <a:lnTo>
                  <a:pt x="564674" y="594730"/>
                </a:lnTo>
                <a:lnTo>
                  <a:pt x="623996" y="595087"/>
                </a:lnTo>
                <a:lnTo>
                  <a:pt x="668788" y="591643"/>
                </a:lnTo>
                <a:lnTo>
                  <a:pt x="712507" y="587025"/>
                </a:lnTo>
                <a:lnTo>
                  <a:pt x="765548" y="584426"/>
                </a:lnTo>
                <a:lnTo>
                  <a:pt x="819696" y="580020"/>
                </a:lnTo>
                <a:lnTo>
                  <a:pt x="867129" y="573972"/>
                </a:lnTo>
                <a:lnTo>
                  <a:pt x="924397" y="572179"/>
                </a:lnTo>
                <a:lnTo>
                  <a:pt x="971352" y="571649"/>
                </a:lnTo>
                <a:lnTo>
                  <a:pt x="1010401" y="575019"/>
                </a:lnTo>
                <a:lnTo>
                  <a:pt x="1061216" y="580868"/>
                </a:lnTo>
                <a:lnTo>
                  <a:pt x="1109170" y="582237"/>
                </a:lnTo>
                <a:lnTo>
                  <a:pt x="1161351" y="582845"/>
                </a:lnTo>
                <a:lnTo>
                  <a:pt x="1217509" y="589508"/>
                </a:lnTo>
                <a:lnTo>
                  <a:pt x="1273363" y="594106"/>
                </a:lnTo>
                <a:lnTo>
                  <a:pt x="1321106" y="594902"/>
                </a:lnTo>
                <a:lnTo>
                  <a:pt x="1380378" y="596461"/>
                </a:lnTo>
                <a:lnTo>
                  <a:pt x="1426163" y="603390"/>
                </a:lnTo>
                <a:lnTo>
                  <a:pt x="1476623" y="606032"/>
                </a:lnTo>
                <a:lnTo>
                  <a:pt x="1523101" y="606649"/>
                </a:lnTo>
                <a:lnTo>
                  <a:pt x="1576048" y="606997"/>
                </a:lnTo>
                <a:lnTo>
                  <a:pt x="1623192" y="613421"/>
                </a:lnTo>
                <a:lnTo>
                  <a:pt x="1678347" y="617938"/>
                </a:lnTo>
                <a:lnTo>
                  <a:pt x="1723323" y="618721"/>
                </a:lnTo>
                <a:lnTo>
                  <a:pt x="1782401" y="618985"/>
                </a:lnTo>
                <a:lnTo>
                  <a:pt x="1839000" y="625358"/>
                </a:lnTo>
                <a:lnTo>
                  <a:pt x="1892955" y="629850"/>
                </a:lnTo>
                <a:lnTo>
                  <a:pt x="1949670" y="630738"/>
                </a:lnTo>
                <a:lnTo>
                  <a:pt x="2005803" y="630913"/>
                </a:lnTo>
                <a:lnTo>
                  <a:pt x="2059665" y="630948"/>
                </a:lnTo>
                <a:lnTo>
                  <a:pt x="2108387" y="629631"/>
                </a:lnTo>
                <a:lnTo>
                  <a:pt x="2154458" y="624635"/>
                </a:lnTo>
                <a:lnTo>
                  <a:pt x="2205802" y="621532"/>
                </a:lnTo>
                <a:lnTo>
                  <a:pt x="2258166" y="620153"/>
                </a:lnTo>
                <a:lnTo>
                  <a:pt x="2307898" y="619540"/>
                </a:lnTo>
                <a:lnTo>
                  <a:pt x="2361560" y="612875"/>
                </a:lnTo>
                <a:lnTo>
                  <a:pt x="2408915" y="608842"/>
                </a:lnTo>
                <a:lnTo>
                  <a:pt x="2466788" y="606156"/>
                </a:lnTo>
                <a:lnTo>
                  <a:pt x="2525496" y="599061"/>
                </a:lnTo>
                <a:lnTo>
                  <a:pt x="2580226" y="596370"/>
                </a:lnTo>
                <a:lnTo>
                  <a:pt x="2623015" y="595741"/>
                </a:lnTo>
                <a:lnTo>
                  <a:pt x="2668490" y="595461"/>
                </a:lnTo>
                <a:lnTo>
                  <a:pt x="2711191" y="595337"/>
                </a:lnTo>
                <a:lnTo>
                  <a:pt x="2761512" y="595267"/>
                </a:lnTo>
                <a:lnTo>
                  <a:pt x="2802805" y="595251"/>
                </a:lnTo>
                <a:lnTo>
                  <a:pt x="2847616" y="591716"/>
                </a:lnTo>
                <a:lnTo>
                  <a:pt x="2892667" y="585735"/>
                </a:lnTo>
                <a:lnTo>
                  <a:pt x="2934739" y="578667"/>
                </a:lnTo>
                <a:lnTo>
                  <a:pt x="2982971" y="560930"/>
                </a:lnTo>
                <a:lnTo>
                  <a:pt x="3041684" y="521727"/>
                </a:lnTo>
                <a:lnTo>
                  <a:pt x="3081503" y="472238"/>
                </a:lnTo>
                <a:lnTo>
                  <a:pt x="3099658" y="434439"/>
                </a:lnTo>
                <a:lnTo>
                  <a:pt x="3105792" y="379001"/>
                </a:lnTo>
                <a:lnTo>
                  <a:pt x="3096048" y="346115"/>
                </a:lnTo>
                <a:lnTo>
                  <a:pt x="3070095" y="294527"/>
                </a:lnTo>
                <a:lnTo>
                  <a:pt x="3050123" y="260958"/>
                </a:lnTo>
                <a:lnTo>
                  <a:pt x="3031618" y="244703"/>
                </a:lnTo>
                <a:lnTo>
                  <a:pt x="2975774" y="209577"/>
                </a:lnTo>
                <a:lnTo>
                  <a:pt x="2925070" y="181910"/>
                </a:lnTo>
                <a:lnTo>
                  <a:pt x="2880006" y="167617"/>
                </a:lnTo>
                <a:lnTo>
                  <a:pt x="2829610" y="151476"/>
                </a:lnTo>
                <a:lnTo>
                  <a:pt x="2772787" y="129937"/>
                </a:lnTo>
                <a:lnTo>
                  <a:pt x="2714058" y="106798"/>
                </a:lnTo>
                <a:lnTo>
                  <a:pt x="2658292" y="86713"/>
                </a:lnTo>
                <a:lnTo>
                  <a:pt x="2601200" y="68855"/>
                </a:lnTo>
                <a:lnTo>
                  <a:pt x="2558253" y="54373"/>
                </a:lnTo>
                <a:lnTo>
                  <a:pt x="2517117" y="39117"/>
                </a:lnTo>
                <a:lnTo>
                  <a:pt x="2476785" y="27045"/>
                </a:lnTo>
                <a:lnTo>
                  <a:pt x="2436812" y="18593"/>
                </a:lnTo>
                <a:lnTo>
                  <a:pt x="2396998" y="14836"/>
                </a:lnTo>
                <a:lnTo>
                  <a:pt x="2353726" y="9639"/>
                </a:lnTo>
                <a:lnTo>
                  <a:pt x="2309358" y="4242"/>
                </a:lnTo>
                <a:lnTo>
                  <a:pt x="2267591" y="1844"/>
                </a:lnTo>
                <a:lnTo>
                  <a:pt x="2223452" y="778"/>
                </a:lnTo>
                <a:lnTo>
                  <a:pt x="2177376" y="304"/>
                </a:lnTo>
                <a:lnTo>
                  <a:pt x="2130439" y="93"/>
                </a:lnTo>
                <a:lnTo>
                  <a:pt x="2079592" y="0"/>
                </a:lnTo>
                <a:lnTo>
                  <a:pt x="2028771" y="1281"/>
                </a:lnTo>
                <a:lnTo>
                  <a:pt x="1984136" y="6260"/>
                </a:lnTo>
                <a:lnTo>
                  <a:pt x="1934460" y="10181"/>
                </a:lnTo>
                <a:lnTo>
                  <a:pt x="1904771" y="118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Shape-52">
            <a:extLst>
              <a:ext uri="{FF2B5EF4-FFF2-40B4-BE49-F238E27FC236}">
                <a16:creationId xmlns:a16="http://schemas.microsoft.com/office/drawing/2014/main" id="{C21B1C43-CC57-471A-9EB6-9E5464A723AC}"/>
              </a:ext>
            </a:extLst>
          </p:cNvPr>
          <p:cNvSpPr/>
          <p:nvPr/>
        </p:nvSpPr>
        <p:spPr>
          <a:xfrm>
            <a:off x="8774906" y="3333750"/>
            <a:ext cx="35720" cy="71439"/>
          </a:xfrm>
          <a:custGeom>
            <a:avLst/>
            <a:gdLst/>
            <a:ahLst/>
            <a:cxnLst/>
            <a:rect l="0" t="0" r="0" b="0"/>
            <a:pathLst>
              <a:path w="35720" h="71439">
                <a:moveTo>
                  <a:pt x="35719" y="71438"/>
                </a:moveTo>
                <a:lnTo>
                  <a:pt x="10437" y="58796"/>
                </a:lnTo>
                <a:lnTo>
                  <a:pt x="4312" y="49781"/>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SMARTInkShape-66">
            <a:extLst>
              <a:ext uri="{FF2B5EF4-FFF2-40B4-BE49-F238E27FC236}">
                <a16:creationId xmlns:a16="http://schemas.microsoft.com/office/drawing/2014/main" id="{7CBB52D7-ECFA-4FD5-BB21-AC9F829A3F6F}"/>
              </a:ext>
            </a:extLst>
          </p:cNvPr>
          <p:cNvSpPr/>
          <p:nvPr/>
        </p:nvSpPr>
        <p:spPr>
          <a:xfrm>
            <a:off x="5619763" y="4953000"/>
            <a:ext cx="130405" cy="428414"/>
          </a:xfrm>
          <a:custGeom>
            <a:avLst/>
            <a:gdLst/>
            <a:ahLst/>
            <a:cxnLst/>
            <a:rect l="0" t="0" r="0" b="0"/>
            <a:pathLst>
              <a:path w="130405" h="428414">
                <a:moveTo>
                  <a:pt x="11893" y="0"/>
                </a:moveTo>
                <a:lnTo>
                  <a:pt x="18214" y="6321"/>
                </a:lnTo>
                <a:lnTo>
                  <a:pt x="24845" y="9424"/>
                </a:lnTo>
                <a:lnTo>
                  <a:pt x="33561" y="11416"/>
                </a:lnTo>
                <a:lnTo>
                  <a:pt x="44787" y="19992"/>
                </a:lnTo>
                <a:lnTo>
                  <a:pt x="55889" y="24003"/>
                </a:lnTo>
                <a:lnTo>
                  <a:pt x="63638" y="29630"/>
                </a:lnTo>
                <a:lnTo>
                  <a:pt x="91278" y="69120"/>
                </a:lnTo>
                <a:lnTo>
                  <a:pt x="113758" y="123628"/>
                </a:lnTo>
                <a:lnTo>
                  <a:pt x="124674" y="179195"/>
                </a:lnTo>
                <a:lnTo>
                  <a:pt x="130404" y="233512"/>
                </a:lnTo>
                <a:lnTo>
                  <a:pt x="121460" y="286710"/>
                </a:lnTo>
                <a:lnTo>
                  <a:pt x="116236" y="318226"/>
                </a:lnTo>
                <a:lnTo>
                  <a:pt x="101355" y="376841"/>
                </a:lnTo>
                <a:lnTo>
                  <a:pt x="86940" y="399238"/>
                </a:lnTo>
                <a:lnTo>
                  <a:pt x="76609" y="412274"/>
                </a:lnTo>
                <a:lnTo>
                  <a:pt x="73729" y="420476"/>
                </a:lnTo>
                <a:lnTo>
                  <a:pt x="71638" y="423192"/>
                </a:lnTo>
                <a:lnTo>
                  <a:pt x="65786" y="426210"/>
                </a:lnTo>
                <a:lnTo>
                  <a:pt x="49817" y="428413"/>
                </a:lnTo>
                <a:lnTo>
                  <a:pt x="41945" y="422242"/>
                </a:lnTo>
                <a:lnTo>
                  <a:pt x="38479" y="415646"/>
                </a:lnTo>
                <a:lnTo>
                  <a:pt x="21080" y="356850"/>
                </a:lnTo>
                <a:lnTo>
                  <a:pt x="15976" y="339840"/>
                </a:lnTo>
                <a:lnTo>
                  <a:pt x="12431" y="285033"/>
                </a:lnTo>
                <a:lnTo>
                  <a:pt x="8436" y="229652"/>
                </a:lnTo>
                <a:lnTo>
                  <a:pt x="2491" y="199896"/>
                </a:lnTo>
                <a:lnTo>
                  <a:pt x="134" y="145739"/>
                </a:lnTo>
                <a:lnTo>
                  <a:pt x="0" y="122014"/>
                </a:lnTo>
                <a:lnTo>
                  <a:pt x="1310" y="160506"/>
                </a:lnTo>
                <a:lnTo>
                  <a:pt x="18973" y="216034"/>
                </a:lnTo>
                <a:lnTo>
                  <a:pt x="29484" y="274070"/>
                </a:lnTo>
                <a:lnTo>
                  <a:pt x="38414" y="329877"/>
                </a:lnTo>
                <a:lnTo>
                  <a:pt x="46401" y="363096"/>
                </a:lnTo>
                <a:lnTo>
                  <a:pt x="47612" y="381000"/>
                </a:lnTo>
              </a:path>
            </a:pathLst>
          </a:custGeom>
          <a:ln w="1905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2" name="SMARTInkShape-Group43">
            <a:extLst>
              <a:ext uri="{FF2B5EF4-FFF2-40B4-BE49-F238E27FC236}">
                <a16:creationId xmlns:a16="http://schemas.microsoft.com/office/drawing/2014/main" id="{19ED9C96-71F2-4E0D-9F89-D0ACEDE6CEC6}"/>
              </a:ext>
            </a:extLst>
          </p:cNvPr>
          <p:cNvGrpSpPr/>
          <p:nvPr/>
        </p:nvGrpSpPr>
        <p:grpSpPr>
          <a:xfrm>
            <a:off x="5597801" y="5667375"/>
            <a:ext cx="200544" cy="690564"/>
            <a:chOff x="5597801" y="5667375"/>
            <a:chExt cx="200544" cy="690564"/>
          </a:xfrm>
        </p:grpSpPr>
        <p:sp>
          <p:nvSpPr>
            <p:cNvPr id="20" name="SMARTInkShape-67">
              <a:extLst>
                <a:ext uri="{FF2B5EF4-FFF2-40B4-BE49-F238E27FC236}">
                  <a16:creationId xmlns:a16="http://schemas.microsoft.com/office/drawing/2014/main" id="{40734E8C-383D-4AFB-834A-FD4A6E99D911}"/>
                </a:ext>
              </a:extLst>
            </p:cNvPr>
            <p:cNvSpPr/>
            <p:nvPr/>
          </p:nvSpPr>
          <p:spPr>
            <a:xfrm>
              <a:off x="5774531" y="5667375"/>
              <a:ext cx="23814" cy="23814"/>
            </a:xfrm>
            <a:custGeom>
              <a:avLst/>
              <a:gdLst/>
              <a:ahLst/>
              <a:cxnLst/>
              <a:rect l="0" t="0" r="0" b="0"/>
              <a:pathLst>
                <a:path w="23814" h="23814">
                  <a:moveTo>
                    <a:pt x="0" y="0"/>
                  </a:moveTo>
                  <a:lnTo>
                    <a:pt x="22114" y="0"/>
                  </a:lnTo>
                  <a:lnTo>
                    <a:pt x="22681" y="1323"/>
                  </a:lnTo>
                  <a:lnTo>
                    <a:pt x="23813" y="23813"/>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68">
              <a:extLst>
                <a:ext uri="{FF2B5EF4-FFF2-40B4-BE49-F238E27FC236}">
                  <a16:creationId xmlns:a16="http://schemas.microsoft.com/office/drawing/2014/main" id="{B89E4649-B684-4149-8049-0BB52F3FF47F}"/>
                </a:ext>
              </a:extLst>
            </p:cNvPr>
            <p:cNvSpPr/>
            <p:nvPr/>
          </p:nvSpPr>
          <p:spPr>
            <a:xfrm>
              <a:off x="5597801" y="5920841"/>
              <a:ext cx="141013" cy="437098"/>
            </a:xfrm>
            <a:custGeom>
              <a:avLst/>
              <a:gdLst/>
              <a:ahLst/>
              <a:cxnLst/>
              <a:rect l="0" t="0" r="0" b="0"/>
              <a:pathLst>
                <a:path w="141013" h="437098">
                  <a:moveTo>
                    <a:pt x="141012" y="115628"/>
                  </a:moveTo>
                  <a:lnTo>
                    <a:pt x="113024" y="143616"/>
                  </a:lnTo>
                  <a:lnTo>
                    <a:pt x="101674" y="147911"/>
                  </a:lnTo>
                  <a:lnTo>
                    <a:pt x="72828" y="150668"/>
                  </a:lnTo>
                  <a:lnTo>
                    <a:pt x="60878" y="147517"/>
                  </a:lnTo>
                  <a:lnTo>
                    <a:pt x="55839" y="144825"/>
                  </a:lnTo>
                  <a:lnTo>
                    <a:pt x="42427" y="128394"/>
                  </a:lnTo>
                  <a:lnTo>
                    <a:pt x="18036" y="77284"/>
                  </a:lnTo>
                  <a:lnTo>
                    <a:pt x="2328" y="20663"/>
                  </a:lnTo>
                  <a:lnTo>
                    <a:pt x="0" y="8158"/>
                  </a:lnTo>
                  <a:lnTo>
                    <a:pt x="701" y="4293"/>
                  </a:lnTo>
                  <a:lnTo>
                    <a:pt x="2492" y="1717"/>
                  </a:lnTo>
                  <a:lnTo>
                    <a:pt x="5009" y="0"/>
                  </a:lnTo>
                  <a:lnTo>
                    <a:pt x="6687" y="178"/>
                  </a:lnTo>
                  <a:lnTo>
                    <a:pt x="7806" y="1620"/>
                  </a:lnTo>
                  <a:lnTo>
                    <a:pt x="35749" y="59677"/>
                  </a:lnTo>
                  <a:lnTo>
                    <a:pt x="65980" y="113983"/>
                  </a:lnTo>
                  <a:lnTo>
                    <a:pt x="96692" y="170349"/>
                  </a:lnTo>
                  <a:lnTo>
                    <a:pt x="105070" y="186630"/>
                  </a:lnTo>
                  <a:lnTo>
                    <a:pt x="86295" y="146423"/>
                  </a:lnTo>
                  <a:lnTo>
                    <a:pt x="83620" y="131079"/>
                  </a:lnTo>
                  <a:lnTo>
                    <a:pt x="80261" y="124605"/>
                  </a:lnTo>
                  <a:lnTo>
                    <a:pt x="61165" y="106733"/>
                  </a:lnTo>
                  <a:lnTo>
                    <a:pt x="59999" y="107052"/>
                  </a:lnTo>
                  <a:lnTo>
                    <a:pt x="59223" y="108587"/>
                  </a:lnTo>
                  <a:lnTo>
                    <a:pt x="57975" y="126878"/>
                  </a:lnTo>
                  <a:lnTo>
                    <a:pt x="64080" y="173642"/>
                  </a:lnTo>
                  <a:lnTo>
                    <a:pt x="70660" y="219023"/>
                  </a:lnTo>
                  <a:lnTo>
                    <a:pt x="76671" y="268737"/>
                  </a:lnTo>
                  <a:lnTo>
                    <a:pt x="79343" y="317291"/>
                  </a:lnTo>
                  <a:lnTo>
                    <a:pt x="87167" y="370290"/>
                  </a:lnTo>
                  <a:lnTo>
                    <a:pt x="93387" y="437097"/>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6228371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001E1-4BB1-4A9D-A6FB-C620BE2D9645}"/>
              </a:ext>
            </a:extLst>
          </p:cNvPr>
          <p:cNvSpPr>
            <a:spLocks noGrp="1"/>
          </p:cNvSpPr>
          <p:nvPr>
            <p:ph type="title"/>
          </p:nvPr>
        </p:nvSpPr>
        <p:spPr>
          <a:xfrm>
            <a:off x="838200" y="-85725"/>
            <a:ext cx="10515600" cy="1390651"/>
          </a:xfrm>
        </p:spPr>
        <p:txBody>
          <a:bodyPr>
            <a:normAutofit/>
          </a:bodyPr>
          <a:lstStyle/>
          <a:p>
            <a:r>
              <a:rPr lang="en-US" b="1" dirty="0"/>
              <a:t>		Consequences of WWII </a:t>
            </a:r>
            <a:br>
              <a:rPr lang="en-US" dirty="0"/>
            </a:br>
            <a:endParaRPr lang="en-US" dirty="0"/>
          </a:p>
        </p:txBody>
      </p:sp>
      <p:sp>
        <p:nvSpPr>
          <p:cNvPr id="3" name="Content Placeholder 2">
            <a:extLst>
              <a:ext uri="{FF2B5EF4-FFF2-40B4-BE49-F238E27FC236}">
                <a16:creationId xmlns:a16="http://schemas.microsoft.com/office/drawing/2014/main" id="{E7614562-1F2E-4E62-8140-B6C26116FE10}"/>
              </a:ext>
            </a:extLst>
          </p:cNvPr>
          <p:cNvSpPr>
            <a:spLocks noGrp="1"/>
          </p:cNvSpPr>
          <p:nvPr>
            <p:ph idx="1"/>
          </p:nvPr>
        </p:nvSpPr>
        <p:spPr>
          <a:xfrm>
            <a:off x="838200" y="1123950"/>
            <a:ext cx="10515600" cy="5734049"/>
          </a:xfrm>
        </p:spPr>
        <p:txBody>
          <a:bodyPr>
            <a:normAutofit fontScale="85000" lnSpcReduction="20000"/>
          </a:bodyPr>
          <a:lstStyle/>
          <a:p>
            <a:pPr lvl="0"/>
            <a:r>
              <a:rPr lang="en-US" dirty="0"/>
              <a:t>U.S. and Soviet Union become two super powers in command of the world</a:t>
            </a:r>
          </a:p>
          <a:p>
            <a:pPr lvl="0"/>
            <a:r>
              <a:rPr lang="en-US" b="1" dirty="0"/>
              <a:t>U.S. grants Philippines independence in 1946</a:t>
            </a:r>
          </a:p>
          <a:p>
            <a:pPr lvl="0"/>
            <a:r>
              <a:rPr lang="en-US" b="1" dirty="0"/>
              <a:t>Nuremberg Trials- </a:t>
            </a:r>
            <a:r>
              <a:rPr lang="en-US" dirty="0"/>
              <a:t>Allied leaders put surviving Nazi leaders on trial for war crimes 1945-1946; Herman Goering head of the Luftwaffe (German Air force) commits suicide in his cell just before his scheduled execution</a:t>
            </a:r>
          </a:p>
          <a:p>
            <a:pPr lvl="0"/>
            <a:r>
              <a:rPr lang="en-US" dirty="0"/>
              <a:t>Germany was occupied by U.S., Britain, France, and Soviet Union</a:t>
            </a:r>
          </a:p>
          <a:p>
            <a:pPr lvl="0"/>
            <a:r>
              <a:rPr lang="en-US" dirty="0"/>
              <a:t>U.S. occupied Japan after the war</a:t>
            </a:r>
          </a:p>
          <a:p>
            <a:pPr lvl="0"/>
            <a:r>
              <a:rPr lang="en-US" b="1" dirty="0"/>
              <a:t>Tehran conference </a:t>
            </a:r>
            <a:r>
              <a:rPr lang="en-US" dirty="0"/>
              <a:t>(Nov 28- Dec 1 1943)- Roosevelt, Stalin and Churchill met to discuss how to deal with Germany</a:t>
            </a:r>
          </a:p>
          <a:p>
            <a:pPr lvl="0"/>
            <a:r>
              <a:rPr lang="en-US" b="1" dirty="0"/>
              <a:t>Yalta Conference </a:t>
            </a:r>
            <a:r>
              <a:rPr lang="en-US" dirty="0"/>
              <a:t>(February 1945)- Same three met again to discuss Europe’s post war reorganization- agreed to split Germany into four zones of occupation, and allow free elections in eastern Europe: Russia agreed to join war against Japan when Germany was defeated</a:t>
            </a:r>
          </a:p>
          <a:p>
            <a:pPr lvl="0"/>
            <a:r>
              <a:rPr lang="en-US" b="1" dirty="0"/>
              <a:t>Potsdam Conference </a:t>
            </a:r>
            <a:r>
              <a:rPr lang="en-US" dirty="0"/>
              <a:t>(July 17- August 2, 1945) – Truman, Churchill (Churchill was replaced on July 26 by Clement Attlee new Prime Minister), Stalin met </a:t>
            </a:r>
            <a:r>
              <a:rPr lang="en-US" b="1" dirty="0"/>
              <a:t>after Germany surrendered</a:t>
            </a:r>
            <a:r>
              <a:rPr lang="en-US" dirty="0"/>
              <a:t>, to negotiate terms for the end of the war and determine postwar boarders in Europe.</a:t>
            </a:r>
          </a:p>
          <a:p>
            <a:pPr lvl="0"/>
            <a:r>
              <a:rPr lang="en-US" dirty="0"/>
              <a:t>Germany would be run by the four occupying powers- U.S., Britain, France, and Soviet Union</a:t>
            </a:r>
          </a:p>
          <a:p>
            <a:pPr lvl="0"/>
            <a:r>
              <a:rPr lang="en-US" b="1" dirty="0"/>
              <a:t>Potsdam Declaration</a:t>
            </a:r>
            <a:r>
              <a:rPr lang="en-US" dirty="0"/>
              <a:t>- U.S., Britain, and China – threatened Japan with “prompt and utter destruction” if it did not immediately surrender</a:t>
            </a:r>
          </a:p>
          <a:p>
            <a:endParaRPr lang="en-US" dirty="0"/>
          </a:p>
        </p:txBody>
      </p:sp>
    </p:spTree>
    <p:extLst>
      <p:ext uri="{BB962C8B-B14F-4D97-AF65-F5344CB8AC3E}">
        <p14:creationId xmlns:p14="http://schemas.microsoft.com/office/powerpoint/2010/main" val="3630299692"/>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C8036-1D98-48A3-BBB1-A499981B3AB2}"/>
              </a:ext>
            </a:extLst>
          </p:cNvPr>
          <p:cNvSpPr>
            <a:spLocks noGrp="1"/>
          </p:cNvSpPr>
          <p:nvPr>
            <p:ph type="title"/>
          </p:nvPr>
        </p:nvSpPr>
        <p:spPr>
          <a:xfrm>
            <a:off x="838200" y="142876"/>
            <a:ext cx="10515600" cy="1066800"/>
          </a:xfrm>
        </p:spPr>
        <p:txBody>
          <a:bodyPr/>
          <a:lstStyle/>
          <a:p>
            <a:r>
              <a:rPr lang="en-US" b="1" dirty="0"/>
              <a:t>		Consequences of WWII</a:t>
            </a:r>
            <a:endParaRPr lang="en-US" dirty="0"/>
          </a:p>
        </p:txBody>
      </p:sp>
      <p:sp>
        <p:nvSpPr>
          <p:cNvPr id="3" name="Content Placeholder 2">
            <a:extLst>
              <a:ext uri="{FF2B5EF4-FFF2-40B4-BE49-F238E27FC236}">
                <a16:creationId xmlns:a16="http://schemas.microsoft.com/office/drawing/2014/main" id="{7D7F1254-CB95-4DB5-86AB-BD3679B548CB}"/>
              </a:ext>
            </a:extLst>
          </p:cNvPr>
          <p:cNvSpPr>
            <a:spLocks noGrp="1"/>
          </p:cNvSpPr>
          <p:nvPr>
            <p:ph idx="1"/>
          </p:nvPr>
        </p:nvSpPr>
        <p:spPr>
          <a:xfrm>
            <a:off x="838200" y="1323976"/>
            <a:ext cx="10515600" cy="5391148"/>
          </a:xfrm>
        </p:spPr>
        <p:txBody>
          <a:bodyPr>
            <a:normAutofit fontScale="85000" lnSpcReduction="20000"/>
          </a:bodyPr>
          <a:lstStyle/>
          <a:p>
            <a:pPr lvl="0"/>
            <a:r>
              <a:rPr lang="en-US" b="1" dirty="0"/>
              <a:t>Birth of the United Nations: </a:t>
            </a:r>
            <a:r>
              <a:rPr lang="en-US" dirty="0"/>
              <a:t>organization was officially established on 24 October 1945</a:t>
            </a:r>
          </a:p>
          <a:p>
            <a:pPr lvl="0"/>
            <a:r>
              <a:rPr lang="en-US" b="1" dirty="0"/>
              <a:t>Atlantic Charter- August 14, 1941- </a:t>
            </a:r>
            <a:r>
              <a:rPr lang="en-US" dirty="0"/>
              <a:t>policy statement drafted by U.S. and Great Britain- defined Allied goals for post world war</a:t>
            </a:r>
          </a:p>
          <a:p>
            <a:pPr lvl="0"/>
            <a:r>
              <a:rPr lang="en-US" dirty="0"/>
              <a:t>U.S. made sure that the Soviets joined U.N.- international peace keeping organization</a:t>
            </a:r>
          </a:p>
          <a:p>
            <a:pPr lvl="0"/>
            <a:r>
              <a:rPr lang="en-US" b="1" dirty="0"/>
              <a:t>Autumn 1944- Dumbarton Oaks </a:t>
            </a:r>
            <a:r>
              <a:rPr lang="en-US" dirty="0"/>
              <a:t>(outside of D.C.)- leading allied powers agreed on the general structure of the United Nations, including formation of a “</a:t>
            </a:r>
            <a:r>
              <a:rPr lang="en-US" b="1" dirty="0"/>
              <a:t>Security Council</a:t>
            </a:r>
            <a:r>
              <a:rPr lang="en-US" dirty="0"/>
              <a:t>”</a:t>
            </a:r>
          </a:p>
          <a:p>
            <a:pPr lvl="0"/>
            <a:r>
              <a:rPr lang="en-US" b="1" dirty="0"/>
              <a:t>San Francisco Conference </a:t>
            </a:r>
            <a:r>
              <a:rPr lang="en-US" dirty="0"/>
              <a:t>(</a:t>
            </a:r>
            <a:r>
              <a:rPr lang="en-US" b="1" dirty="0"/>
              <a:t>April to June 1945</a:t>
            </a:r>
            <a:r>
              <a:rPr lang="en-US" dirty="0"/>
              <a:t>)- U.S. became first nation to sign the UN charter-26 June 1945 </a:t>
            </a:r>
          </a:p>
          <a:p>
            <a:pPr lvl="0"/>
            <a:r>
              <a:rPr lang="en-US" dirty="0"/>
              <a:t>Main aim of the charter- maintenance of peace and encouragement of friendship and cooperation among nations</a:t>
            </a:r>
          </a:p>
          <a:p>
            <a:pPr lvl="0"/>
            <a:r>
              <a:rPr lang="en-US" dirty="0"/>
              <a:t>UN has its own peace keeping force</a:t>
            </a:r>
          </a:p>
          <a:p>
            <a:pPr lvl="0"/>
            <a:r>
              <a:rPr lang="en-US" dirty="0"/>
              <a:t>All member nations belong to the general assembly </a:t>
            </a:r>
          </a:p>
          <a:p>
            <a:pPr lvl="0"/>
            <a:r>
              <a:rPr lang="en-US" dirty="0"/>
              <a:t>Five nations serve as </a:t>
            </a:r>
            <a:r>
              <a:rPr lang="en-US" b="1" dirty="0"/>
              <a:t>permanent members of security council; U.S., Great Britain, France, Russia, and China</a:t>
            </a:r>
          </a:p>
          <a:p>
            <a:pPr lvl="0"/>
            <a:r>
              <a:rPr lang="en-US" b="1" dirty="0"/>
              <a:t>Mary McLeod Bethune</a:t>
            </a:r>
            <a:r>
              <a:rPr lang="en-US" dirty="0"/>
              <a:t>- black civil rights leader; appointed by Truman  as a delegate on interracial relations at the </a:t>
            </a:r>
            <a:r>
              <a:rPr lang="en-US" b="1" dirty="0"/>
              <a:t>San Francisco conference- </a:t>
            </a:r>
            <a:r>
              <a:rPr lang="en-US" dirty="0"/>
              <a:t>she was only black female from any country to attend  </a:t>
            </a:r>
          </a:p>
        </p:txBody>
      </p:sp>
    </p:spTree>
    <p:extLst>
      <p:ext uri="{BB962C8B-B14F-4D97-AF65-F5344CB8AC3E}">
        <p14:creationId xmlns:p14="http://schemas.microsoft.com/office/powerpoint/2010/main" val="134579749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2C401-BE4B-48FC-AAB2-F3C85CC64FD2}"/>
              </a:ext>
            </a:extLst>
          </p:cNvPr>
          <p:cNvSpPr>
            <a:spLocks noGrp="1"/>
          </p:cNvSpPr>
          <p:nvPr>
            <p:ph type="title"/>
          </p:nvPr>
        </p:nvSpPr>
        <p:spPr>
          <a:xfrm>
            <a:off x="921258" y="36576"/>
            <a:ext cx="9720072" cy="1037844"/>
          </a:xfrm>
        </p:spPr>
        <p:txBody>
          <a:bodyPr/>
          <a:lstStyle/>
          <a:p>
            <a:r>
              <a:rPr lang="en-US" dirty="0"/>
              <a:t>		Florida During WWII</a:t>
            </a:r>
          </a:p>
        </p:txBody>
      </p:sp>
      <p:sp>
        <p:nvSpPr>
          <p:cNvPr id="3" name="Content Placeholder 2">
            <a:extLst>
              <a:ext uri="{FF2B5EF4-FFF2-40B4-BE49-F238E27FC236}">
                <a16:creationId xmlns:a16="http://schemas.microsoft.com/office/drawing/2014/main" id="{33FF09C3-BFE9-43F9-86F5-D667E07DDF3B}"/>
              </a:ext>
            </a:extLst>
          </p:cNvPr>
          <p:cNvSpPr>
            <a:spLocks noGrp="1"/>
          </p:cNvSpPr>
          <p:nvPr>
            <p:ph idx="1"/>
          </p:nvPr>
        </p:nvSpPr>
        <p:spPr>
          <a:xfrm>
            <a:off x="921257" y="1248156"/>
            <a:ext cx="11137393" cy="5573268"/>
          </a:xfrm>
        </p:spPr>
        <p:txBody>
          <a:bodyPr>
            <a:normAutofit/>
          </a:bodyPr>
          <a:lstStyle/>
          <a:p>
            <a:r>
              <a:rPr lang="en-US" dirty="0"/>
              <a:t>Between </a:t>
            </a:r>
            <a:r>
              <a:rPr lang="en-US" b="1" dirty="0"/>
              <a:t>1940 and 1945 </a:t>
            </a:r>
            <a:r>
              <a:rPr lang="en-US" dirty="0"/>
              <a:t>federal government spent more than $98 billion in the Florida economy to further the war effort</a:t>
            </a:r>
          </a:p>
          <a:p>
            <a:r>
              <a:rPr lang="en-US" b="1" dirty="0"/>
              <a:t>1942</a:t>
            </a:r>
            <a:r>
              <a:rPr lang="en-US" dirty="0"/>
              <a:t>- four German agents were discovered on Ponte </a:t>
            </a:r>
            <a:r>
              <a:rPr lang="en-US" dirty="0" err="1"/>
              <a:t>Vedra</a:t>
            </a:r>
            <a:r>
              <a:rPr lang="en-US" dirty="0"/>
              <a:t> Beach- captured by FBI tried and executed</a:t>
            </a:r>
          </a:p>
          <a:p>
            <a:r>
              <a:rPr lang="en-US" dirty="0"/>
              <a:t>Dozens of military bases established or expanded, personnel flooded into Florida. Many soldiers, sailors, marines, and airmen who trained or served in Florida later returned as retirees and helped fuel the postwar economic boom.</a:t>
            </a:r>
          </a:p>
          <a:p>
            <a:r>
              <a:rPr lang="en-US" dirty="0"/>
              <a:t>Agriculture was Florida’s primary economic contribution to the war effort</a:t>
            </a:r>
          </a:p>
          <a:p>
            <a:r>
              <a:rPr lang="en-US" dirty="0"/>
              <a:t>During World War II, German submarines, attacked and sank 24 civilian tankers and freighters in Florida waters. At least eight were off the coast of South Florida </a:t>
            </a:r>
            <a:r>
              <a:rPr lang="en-US" b="1" dirty="0"/>
              <a:t>between February and May of 1942</a:t>
            </a:r>
            <a:r>
              <a:rPr lang="en-US" dirty="0"/>
              <a:t>.</a:t>
            </a:r>
          </a:p>
        </p:txBody>
      </p:sp>
    </p:spTree>
    <p:extLst>
      <p:ext uri="{BB962C8B-B14F-4D97-AF65-F5344CB8AC3E}">
        <p14:creationId xmlns:p14="http://schemas.microsoft.com/office/powerpoint/2010/main" val="3378363630"/>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C8D98B-4A5A-42E4-AC99-E89588B4A6E7}"/>
              </a:ext>
            </a:extLst>
          </p:cNvPr>
          <p:cNvSpPr>
            <a:spLocks noGrp="1"/>
          </p:cNvSpPr>
          <p:nvPr>
            <p:ph type="title"/>
          </p:nvPr>
        </p:nvSpPr>
        <p:spPr/>
        <p:txBody>
          <a:bodyPr vert="horz" lIns="91440" tIns="45720" rIns="91440" bIns="45720" rtlCol="0" anchor="b">
            <a:normAutofit/>
          </a:bodyPr>
          <a:lstStyle/>
          <a:p>
            <a:pPr algn="ctr"/>
            <a:endParaRPr lang="en-US" sz="5800" kern="1200" dirty="0">
              <a:solidFill>
                <a:schemeClr val="tx1"/>
              </a:solidFill>
              <a:latin typeface="+mj-lt"/>
              <a:ea typeface="+mj-ea"/>
              <a:cs typeface="+mj-cs"/>
            </a:endParaRPr>
          </a:p>
        </p:txBody>
      </p:sp>
      <p:pic>
        <p:nvPicPr>
          <p:cNvPr id="17" name="Picture Placeholder 16" descr="A close up of a bird&#10;&#10;Description generated with very high confidence">
            <a:extLst>
              <a:ext uri="{FF2B5EF4-FFF2-40B4-BE49-F238E27FC236}">
                <a16:creationId xmlns:a16="http://schemas.microsoft.com/office/drawing/2014/main" id="{177EBA39-C820-44F2-BB9B-2847E05EB147}"/>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9671" b="9671"/>
          <a:stretch>
            <a:fillRect/>
          </a:stretch>
        </p:blipFill>
        <p:spPr/>
      </p:pic>
      <p:sp>
        <p:nvSpPr>
          <p:cNvPr id="4" name="Text Placeholder 3">
            <a:extLst>
              <a:ext uri="{FF2B5EF4-FFF2-40B4-BE49-F238E27FC236}">
                <a16:creationId xmlns:a16="http://schemas.microsoft.com/office/drawing/2014/main" id="{7F562C0C-C5EB-4222-89E2-5904D48B08DA}"/>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4011349857"/>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cold war timeline">
            <a:extLst>
              <a:ext uri="{FF2B5EF4-FFF2-40B4-BE49-F238E27FC236}">
                <a16:creationId xmlns:a16="http://schemas.microsoft.com/office/drawing/2014/main" id="{BAB4E989-EBF0-4E17-BCC4-522F1E71C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82564" y="1"/>
            <a:ext cx="5213023"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427917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80DA6-19C5-4464-9E79-054ADBBDD3D7}"/>
              </a:ext>
            </a:extLst>
          </p:cNvPr>
          <p:cNvSpPr>
            <a:spLocks noGrp="1"/>
          </p:cNvSpPr>
          <p:nvPr>
            <p:ph type="title"/>
          </p:nvPr>
        </p:nvSpPr>
        <p:spPr>
          <a:xfrm>
            <a:off x="838200" y="113876"/>
            <a:ext cx="9720072" cy="1271864"/>
          </a:xfrm>
        </p:spPr>
        <p:txBody>
          <a:bodyPr>
            <a:normAutofit fontScale="90000"/>
          </a:bodyPr>
          <a:lstStyle/>
          <a:p>
            <a:r>
              <a:rPr lang="en-US" b="1" dirty="0"/>
              <a:t>Social Political and economic causes of the Cold War</a:t>
            </a:r>
            <a:endParaRPr lang="en-US" dirty="0"/>
          </a:p>
        </p:txBody>
      </p:sp>
      <p:sp>
        <p:nvSpPr>
          <p:cNvPr id="3" name="Content Placeholder 2">
            <a:extLst>
              <a:ext uri="{FF2B5EF4-FFF2-40B4-BE49-F238E27FC236}">
                <a16:creationId xmlns:a16="http://schemas.microsoft.com/office/drawing/2014/main" id="{5DA23128-08D6-475B-9A39-18E8A337BB53}"/>
              </a:ext>
            </a:extLst>
          </p:cNvPr>
          <p:cNvSpPr>
            <a:spLocks noGrp="1"/>
          </p:cNvSpPr>
          <p:nvPr>
            <p:ph idx="1"/>
          </p:nvPr>
        </p:nvSpPr>
        <p:spPr>
          <a:xfrm>
            <a:off x="0" y="1307150"/>
            <a:ext cx="12094590" cy="5367027"/>
          </a:xfrm>
        </p:spPr>
        <p:txBody>
          <a:bodyPr>
            <a:normAutofit fontScale="85000" lnSpcReduction="20000"/>
          </a:bodyPr>
          <a:lstStyle/>
          <a:p>
            <a:r>
              <a:rPr lang="en-US" b="1" dirty="0"/>
              <a:t>Cold War- </a:t>
            </a:r>
            <a:r>
              <a:rPr lang="en-US" dirty="0"/>
              <a:t>Because of nuclear weapons the two super powers never confronted each other directly in open war-fare</a:t>
            </a:r>
          </a:p>
          <a:p>
            <a:r>
              <a:rPr lang="en-US" dirty="0"/>
              <a:t>-U.S. wanted to spread democratic free market system (capitalism)</a:t>
            </a:r>
          </a:p>
          <a:p>
            <a:r>
              <a:rPr lang="en-US" dirty="0"/>
              <a:t>-Soviet Union wanted to spread communism </a:t>
            </a:r>
          </a:p>
          <a:p>
            <a:pPr lvl="0"/>
            <a:r>
              <a:rPr lang="en-US" b="1" dirty="0"/>
              <a:t>Main Ideas of Communism</a:t>
            </a:r>
          </a:p>
          <a:p>
            <a:r>
              <a:rPr lang="en-US" dirty="0"/>
              <a:t>-Based on ideas of Karl Marx, as interpreted by Russian revolutionary Vladimir Lenin- main ideas of communism:</a:t>
            </a:r>
          </a:p>
          <a:p>
            <a:r>
              <a:rPr lang="en-US" dirty="0"/>
              <a:t>-class struggle and revolution – communist believe capitalists use wealth and power to exploit workers; workers finally rise up and overthrow ruling class in a violent revolution</a:t>
            </a:r>
          </a:p>
          <a:p>
            <a:r>
              <a:rPr lang="en-US" dirty="0"/>
              <a:t>-After the revolution, communist leaders establish a dictatorship to educate the people in ideas of communism </a:t>
            </a:r>
          </a:p>
          <a:p>
            <a:r>
              <a:rPr lang="en-US" dirty="0"/>
              <a:t>-Production is taken over by the state</a:t>
            </a:r>
          </a:p>
          <a:p>
            <a:r>
              <a:rPr lang="en-US" dirty="0"/>
              <a:t>-Unscientific religious beliefs are condemned </a:t>
            </a:r>
          </a:p>
          <a:p>
            <a:r>
              <a:rPr lang="en-US" dirty="0"/>
              <a:t>-Private property is eliminated </a:t>
            </a:r>
          </a:p>
          <a:p>
            <a:pPr lvl="0"/>
            <a:r>
              <a:rPr lang="en-US" b="1" dirty="0"/>
              <a:t>Soviet Communism</a:t>
            </a:r>
          </a:p>
          <a:p>
            <a:r>
              <a:rPr lang="en-US" b="1" dirty="0"/>
              <a:t>-In practice was a ruthless dictatorship </a:t>
            </a:r>
          </a:p>
          <a:p>
            <a:r>
              <a:rPr lang="en-US" b="1" dirty="0"/>
              <a:t>-Joseph Stalin succeeded Lenin- he murdered political opponents or sent them to gulags- (concentration type camps in Siberia) </a:t>
            </a:r>
          </a:p>
          <a:p>
            <a:endParaRPr lang="en-US" dirty="0"/>
          </a:p>
        </p:txBody>
      </p:sp>
    </p:spTree>
    <p:extLst>
      <p:ext uri="{BB962C8B-B14F-4D97-AF65-F5344CB8AC3E}">
        <p14:creationId xmlns:p14="http://schemas.microsoft.com/office/powerpoint/2010/main" val="413369050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0A154-42DC-4278-8E40-15BD2C5C71B2}"/>
              </a:ext>
            </a:extLst>
          </p:cNvPr>
          <p:cNvSpPr>
            <a:spLocks noGrp="1"/>
          </p:cNvSpPr>
          <p:nvPr>
            <p:ph type="title"/>
          </p:nvPr>
        </p:nvSpPr>
        <p:spPr>
          <a:xfrm>
            <a:off x="838200" y="111125"/>
            <a:ext cx="10515600" cy="955675"/>
          </a:xfrm>
        </p:spPr>
        <p:txBody>
          <a:bodyPr/>
          <a:lstStyle/>
          <a:p>
            <a:r>
              <a:rPr lang="en-US" b="1" dirty="0"/>
              <a:t>	The Cold War begins in Europe</a:t>
            </a:r>
            <a:endParaRPr lang="en-US" dirty="0"/>
          </a:p>
        </p:txBody>
      </p:sp>
      <p:sp>
        <p:nvSpPr>
          <p:cNvPr id="3" name="Content Placeholder 2">
            <a:extLst>
              <a:ext uri="{FF2B5EF4-FFF2-40B4-BE49-F238E27FC236}">
                <a16:creationId xmlns:a16="http://schemas.microsoft.com/office/drawing/2014/main" id="{6E4E57C4-B7B5-4830-AA04-1FEA60068C8D}"/>
              </a:ext>
            </a:extLst>
          </p:cNvPr>
          <p:cNvSpPr>
            <a:spLocks noGrp="1"/>
          </p:cNvSpPr>
          <p:nvPr>
            <p:ph idx="1"/>
          </p:nvPr>
        </p:nvSpPr>
        <p:spPr>
          <a:xfrm>
            <a:off x="57150" y="1066800"/>
            <a:ext cx="12134850" cy="5791199"/>
          </a:xfrm>
        </p:spPr>
        <p:txBody>
          <a:bodyPr>
            <a:normAutofit fontScale="62500" lnSpcReduction="20000"/>
          </a:bodyPr>
          <a:lstStyle/>
          <a:p>
            <a:pPr marL="0" lvl="0" indent="0">
              <a:buNone/>
            </a:pPr>
            <a:endParaRPr lang="en-US" dirty="0"/>
          </a:p>
          <a:p>
            <a:pPr lvl="0"/>
            <a:r>
              <a:rPr lang="en-US" sz="2600" dirty="0"/>
              <a:t>U.S. war deaths- about 400,000; Soviets- exceeded 23 million</a:t>
            </a:r>
          </a:p>
          <a:p>
            <a:pPr lvl="0"/>
            <a:r>
              <a:rPr lang="en-US" sz="2600" dirty="0"/>
              <a:t>Post-war plans at </a:t>
            </a:r>
            <a:r>
              <a:rPr lang="en-US" sz="2600" b="1" dirty="0"/>
              <a:t>Yalta Conference (February 1945</a:t>
            </a:r>
            <a:r>
              <a:rPr lang="en-US" sz="2600" dirty="0"/>
              <a:t>):</a:t>
            </a:r>
          </a:p>
          <a:p>
            <a:pPr marL="0" lvl="0" indent="0">
              <a:buNone/>
            </a:pPr>
            <a:r>
              <a:rPr lang="en-US" sz="2600" dirty="0"/>
              <a:t>	Big Three (Roosevelt, Stalin, Churchill) laid plans for post war reconstruction of Europe </a:t>
            </a:r>
          </a:p>
          <a:p>
            <a:pPr marL="0" lvl="0" indent="0">
              <a:buNone/>
            </a:pPr>
            <a:r>
              <a:rPr lang="en-US" sz="2600" dirty="0"/>
              <a:t>	Germany should be divided into four separate zones</a:t>
            </a:r>
          </a:p>
          <a:p>
            <a:pPr lvl="0"/>
            <a:r>
              <a:rPr lang="en-US" sz="2600" dirty="0"/>
              <a:t>Confirmed structure of United Nations (which had been negotiated at Dumbarton Oaks Conference five months earlier)</a:t>
            </a:r>
          </a:p>
          <a:p>
            <a:pPr lvl="0"/>
            <a:r>
              <a:rPr lang="en-US" sz="2600" b="1" dirty="0"/>
              <a:t>Stalin gave plead to have free elections in Poland- he lied </a:t>
            </a:r>
          </a:p>
          <a:p>
            <a:pPr lvl="0"/>
            <a:r>
              <a:rPr lang="en-US" sz="2600" b="1" dirty="0"/>
              <a:t>The Potsdam Conference </a:t>
            </a:r>
            <a:r>
              <a:rPr lang="en-US" sz="2600" dirty="0"/>
              <a:t>(August 1945)</a:t>
            </a:r>
          </a:p>
          <a:p>
            <a:pPr marL="0" lvl="0" indent="0">
              <a:buNone/>
            </a:pPr>
            <a:r>
              <a:rPr lang="en-US" sz="2600" dirty="0"/>
              <a:t>	</a:t>
            </a:r>
            <a:r>
              <a:rPr lang="en-US" sz="2600" b="1" dirty="0"/>
              <a:t>Roosevelt died April 1945- </a:t>
            </a:r>
            <a:r>
              <a:rPr lang="en-US" sz="2600" dirty="0"/>
              <a:t>just before Germany surrendered </a:t>
            </a:r>
          </a:p>
          <a:p>
            <a:pPr marL="0" lvl="0" indent="0">
              <a:buNone/>
            </a:pPr>
            <a:r>
              <a:rPr lang="en-US" sz="2600" dirty="0"/>
              <a:t>	</a:t>
            </a:r>
            <a:r>
              <a:rPr lang="en-US" sz="2600" b="1" dirty="0"/>
              <a:t>Truman replaced Roosevelt at </a:t>
            </a:r>
            <a:r>
              <a:rPr lang="en-US" sz="2600" b="1" dirty="0" err="1"/>
              <a:t>Postdam</a:t>
            </a:r>
            <a:r>
              <a:rPr lang="en-US" sz="2600" dirty="0"/>
              <a:t>; They all met to decide treatment of Germany and Final campaign against Japan and future of 	Europe</a:t>
            </a:r>
          </a:p>
          <a:p>
            <a:pPr lvl="0"/>
            <a:r>
              <a:rPr lang="en-US" sz="2600" dirty="0"/>
              <a:t>Soviets point of view</a:t>
            </a:r>
            <a:r>
              <a:rPr lang="en-US" sz="2600" b="1" dirty="0"/>
              <a:t>: </a:t>
            </a:r>
            <a:r>
              <a:rPr lang="en-US" sz="2600" dirty="0"/>
              <a:t>Stalin believed they should control Eastern Europe</a:t>
            </a:r>
          </a:p>
          <a:p>
            <a:pPr lvl="0"/>
            <a:r>
              <a:rPr lang="en-US" sz="2600" dirty="0"/>
              <a:t>Americans point of view</a:t>
            </a:r>
            <a:r>
              <a:rPr lang="en-US" sz="2600" b="1" dirty="0"/>
              <a:t>: </a:t>
            </a:r>
            <a:r>
              <a:rPr lang="en-US" sz="2600" dirty="0"/>
              <a:t>Stalin promised free elections in Poland and should keep his word</a:t>
            </a:r>
          </a:p>
          <a:p>
            <a:pPr lvl="0"/>
            <a:r>
              <a:rPr lang="en-US" sz="2600" dirty="0"/>
              <a:t>Truman believed other European Nations wanted Democracy </a:t>
            </a:r>
          </a:p>
          <a:p>
            <a:pPr lvl="0"/>
            <a:r>
              <a:rPr lang="en-US" sz="2600" b="1" dirty="0"/>
              <a:t>Iron Curtain falls on Eastern Europe</a:t>
            </a:r>
          </a:p>
          <a:p>
            <a:pPr lvl="0"/>
            <a:r>
              <a:rPr lang="en-US" sz="2600" b="1" dirty="0"/>
              <a:t>Eastern European Governments became Satellites </a:t>
            </a:r>
            <a:r>
              <a:rPr lang="en-US" sz="2600" dirty="0"/>
              <a:t>(dependent states) of the Soviet Union</a:t>
            </a:r>
          </a:p>
          <a:p>
            <a:r>
              <a:rPr lang="en-US" sz="2600" dirty="0"/>
              <a:t>Truman responds with Containment Policy </a:t>
            </a:r>
          </a:p>
          <a:p>
            <a:pPr lvl="0"/>
            <a:endParaRPr lang="en-US" dirty="0"/>
          </a:p>
          <a:p>
            <a:endParaRPr lang="en-US" dirty="0"/>
          </a:p>
        </p:txBody>
      </p:sp>
    </p:spTree>
    <p:extLst>
      <p:ext uri="{BB962C8B-B14F-4D97-AF65-F5344CB8AC3E}">
        <p14:creationId xmlns:p14="http://schemas.microsoft.com/office/powerpoint/2010/main" val="2209079055"/>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2933C-CB13-41A4-9BBB-422B708E17CA}"/>
              </a:ext>
            </a:extLst>
          </p:cNvPr>
          <p:cNvSpPr>
            <a:spLocks noGrp="1"/>
          </p:cNvSpPr>
          <p:nvPr>
            <p:ph type="title"/>
          </p:nvPr>
        </p:nvSpPr>
        <p:spPr>
          <a:xfrm>
            <a:off x="838200" y="1"/>
            <a:ext cx="10515600" cy="751839"/>
          </a:xfrm>
        </p:spPr>
        <p:txBody>
          <a:bodyPr/>
          <a:lstStyle/>
          <a:p>
            <a:r>
              <a:rPr lang="en-US" b="1" dirty="0"/>
              <a:t>	The Cold War begins in Europe</a:t>
            </a:r>
            <a:endParaRPr lang="en-US" dirty="0"/>
          </a:p>
        </p:txBody>
      </p:sp>
      <p:sp>
        <p:nvSpPr>
          <p:cNvPr id="3" name="Content Placeholder 2">
            <a:extLst>
              <a:ext uri="{FF2B5EF4-FFF2-40B4-BE49-F238E27FC236}">
                <a16:creationId xmlns:a16="http://schemas.microsoft.com/office/drawing/2014/main" id="{88F180A1-BBA5-4F05-AD65-51CB55619A83}"/>
              </a:ext>
            </a:extLst>
          </p:cNvPr>
          <p:cNvSpPr>
            <a:spLocks noGrp="1"/>
          </p:cNvSpPr>
          <p:nvPr>
            <p:ph idx="1"/>
          </p:nvPr>
        </p:nvSpPr>
        <p:spPr>
          <a:xfrm>
            <a:off x="65314" y="751841"/>
            <a:ext cx="12126686" cy="6106160"/>
          </a:xfrm>
        </p:spPr>
        <p:txBody>
          <a:bodyPr>
            <a:normAutofit fontScale="47500" lnSpcReduction="20000"/>
          </a:bodyPr>
          <a:lstStyle/>
          <a:p>
            <a:pPr lvl="0"/>
            <a:r>
              <a:rPr lang="en-US" sz="4000" b="1" dirty="0"/>
              <a:t>Truman Doctrine (1947</a:t>
            </a:r>
            <a:r>
              <a:rPr lang="en-US" sz="4000" dirty="0"/>
              <a:t>)</a:t>
            </a:r>
          </a:p>
          <a:p>
            <a:pPr marL="0" lvl="0" indent="0">
              <a:buNone/>
            </a:pPr>
            <a:r>
              <a:rPr lang="en-US" sz="4000" dirty="0"/>
              <a:t>	Resulted from Greek and Turkish Government being threatened by Communist rebels</a:t>
            </a:r>
          </a:p>
          <a:p>
            <a:pPr marL="0" lvl="0" indent="0">
              <a:buNone/>
            </a:pPr>
            <a:r>
              <a:rPr lang="en-US" sz="4000" dirty="0"/>
              <a:t>	Truman proposed to congress that U.S. should provide financial assistance and military advice; he promised 	American support to any free people fighting communism; This was known as the Truman Doctrine</a:t>
            </a:r>
          </a:p>
          <a:p>
            <a:pPr lvl="0"/>
            <a:r>
              <a:rPr lang="en-US" sz="4000" b="1" dirty="0"/>
              <a:t>The Marshall Plan (1948)</a:t>
            </a:r>
          </a:p>
          <a:p>
            <a:pPr marL="128016" lvl="1" indent="0">
              <a:buNone/>
            </a:pPr>
            <a:r>
              <a:rPr lang="en-US" sz="3600" dirty="0"/>
              <a:t>	Secretary of state General George E Marshall proposed the economic aid ($12 billion) be given to the countries of War-torn Europe </a:t>
            </a:r>
          </a:p>
          <a:p>
            <a:pPr lvl="0"/>
            <a:r>
              <a:rPr lang="en-US" sz="4000" b="1" dirty="0"/>
              <a:t>Division of Germany Berlin Blockade and Berlin Airlift:</a:t>
            </a:r>
          </a:p>
          <a:p>
            <a:pPr lvl="0"/>
            <a:r>
              <a:rPr lang="en-US" sz="4000" b="1" dirty="0"/>
              <a:t>May 1948 -</a:t>
            </a:r>
            <a:r>
              <a:rPr lang="en-US" sz="4000" dirty="0"/>
              <a:t>French, British, and U.S. merged their zones of occupation in Germany into a single State- Federal Republic of 	Germany </a:t>
            </a:r>
            <a:r>
              <a:rPr lang="en-US" sz="4000" b="1" dirty="0"/>
              <a:t>(AKA West Germany</a:t>
            </a:r>
            <a:r>
              <a:rPr lang="en-US" sz="4000" dirty="0"/>
              <a:t>)</a:t>
            </a:r>
          </a:p>
          <a:p>
            <a:pPr marL="128016" lvl="1" indent="0">
              <a:buNone/>
            </a:pPr>
            <a:r>
              <a:rPr lang="en-US" sz="3600" dirty="0"/>
              <a:t>	Soviets reacted to this by announcing a </a:t>
            </a:r>
            <a:r>
              <a:rPr lang="en-US" sz="3600" b="1" dirty="0"/>
              <a:t>Blockade of West Berlin</a:t>
            </a:r>
            <a:r>
              <a:rPr lang="en-US" sz="3600" dirty="0"/>
              <a:t>; closed all highways and railroad links to the city from the west</a:t>
            </a:r>
          </a:p>
          <a:p>
            <a:pPr marL="0" lvl="0" indent="0">
              <a:buNone/>
            </a:pPr>
            <a:r>
              <a:rPr lang="en-US" sz="4000" dirty="0"/>
              <a:t>	Allies began a massive airlift to feed and supply the city- </a:t>
            </a:r>
            <a:r>
              <a:rPr lang="en-US" sz="4000" b="1" dirty="0"/>
              <a:t>Berlin Airlift</a:t>
            </a:r>
          </a:p>
          <a:p>
            <a:pPr marL="0" lvl="0" indent="0">
              <a:buNone/>
            </a:pPr>
            <a:r>
              <a:rPr lang="en-US" sz="4000" dirty="0"/>
              <a:t>	Within a year the Berlin Blockade was lifted </a:t>
            </a:r>
          </a:p>
          <a:p>
            <a:pPr marL="128016" lvl="1" indent="0">
              <a:buNone/>
            </a:pPr>
            <a:r>
              <a:rPr lang="en-US" sz="3600" dirty="0"/>
              <a:t>	Soviets turned their occupation zone into independent Nation- German Democratic Republic (</a:t>
            </a:r>
            <a:r>
              <a:rPr lang="en-US" sz="3600" b="1" dirty="0"/>
              <a:t>AKA East Germany</a:t>
            </a:r>
            <a:r>
              <a:rPr lang="en-US" sz="3600" dirty="0"/>
              <a:t>)</a:t>
            </a:r>
          </a:p>
          <a:p>
            <a:pPr lvl="0"/>
            <a:r>
              <a:rPr lang="en-US" sz="4000" b="1" dirty="0"/>
              <a:t>NATO and the Warsaw Pact</a:t>
            </a:r>
          </a:p>
          <a:p>
            <a:pPr marL="0" lvl="0" indent="0">
              <a:buNone/>
            </a:pPr>
            <a:r>
              <a:rPr lang="en-US" sz="4000" dirty="0"/>
              <a:t>	U.S., Canada and Ten Western Europe nations formed the </a:t>
            </a:r>
            <a:r>
              <a:rPr lang="en-US" sz="4000" b="1" dirty="0"/>
              <a:t>North Atlantic Treaty Organization </a:t>
            </a:r>
            <a:r>
              <a:rPr lang="en-US" sz="4000" dirty="0"/>
              <a:t>in 1949; each 	member pledged to defend every other member if attacked. 1955 West Germany joined</a:t>
            </a:r>
          </a:p>
          <a:p>
            <a:pPr marL="0" lvl="0" indent="0">
              <a:buNone/>
            </a:pPr>
            <a:r>
              <a:rPr lang="en-US" sz="4000" dirty="0"/>
              <a:t>	Soviets responded with the </a:t>
            </a:r>
            <a:r>
              <a:rPr lang="en-US" sz="4000" b="1" dirty="0"/>
              <a:t>Warsaw Pact- </a:t>
            </a:r>
            <a:r>
              <a:rPr lang="en-US" sz="4000" dirty="0"/>
              <a:t>an alliance with its Eastern European satellites; used by Soviet Union to 	justify intervening in Eastern European affairs.</a:t>
            </a:r>
          </a:p>
          <a:p>
            <a:endParaRPr lang="en-US" dirty="0"/>
          </a:p>
        </p:txBody>
      </p:sp>
    </p:spTree>
    <p:extLst>
      <p:ext uri="{BB962C8B-B14F-4D97-AF65-F5344CB8AC3E}">
        <p14:creationId xmlns:p14="http://schemas.microsoft.com/office/powerpoint/2010/main" val="177801322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D53EB-5C8E-497D-A7FA-0131114692AC}"/>
              </a:ext>
            </a:extLst>
          </p:cNvPr>
          <p:cNvSpPr>
            <a:spLocks noGrp="1"/>
          </p:cNvSpPr>
          <p:nvPr>
            <p:ph type="title"/>
          </p:nvPr>
        </p:nvSpPr>
        <p:spPr>
          <a:xfrm>
            <a:off x="838200" y="18255"/>
            <a:ext cx="10515600" cy="865665"/>
          </a:xfrm>
        </p:spPr>
        <p:txBody>
          <a:bodyPr/>
          <a:lstStyle/>
          <a:p>
            <a:r>
              <a:rPr lang="en-US" b="1" dirty="0"/>
              <a:t>		Containment in Asia</a:t>
            </a:r>
            <a:endParaRPr lang="en-US" dirty="0"/>
          </a:p>
        </p:txBody>
      </p:sp>
      <p:sp>
        <p:nvSpPr>
          <p:cNvPr id="3" name="Content Placeholder 2">
            <a:extLst>
              <a:ext uri="{FF2B5EF4-FFF2-40B4-BE49-F238E27FC236}">
                <a16:creationId xmlns:a16="http://schemas.microsoft.com/office/drawing/2014/main" id="{4D6967EA-8367-4E4C-94CA-2676DE3DB0C9}"/>
              </a:ext>
            </a:extLst>
          </p:cNvPr>
          <p:cNvSpPr>
            <a:spLocks noGrp="1"/>
          </p:cNvSpPr>
          <p:nvPr>
            <p:ph idx="1"/>
          </p:nvPr>
        </p:nvSpPr>
        <p:spPr>
          <a:xfrm>
            <a:off x="73479" y="1022985"/>
            <a:ext cx="12118521" cy="5816760"/>
          </a:xfrm>
        </p:spPr>
        <p:txBody>
          <a:bodyPr>
            <a:normAutofit fontScale="92500" lnSpcReduction="10000"/>
          </a:bodyPr>
          <a:lstStyle/>
          <a:p>
            <a:pPr lvl="0"/>
            <a:r>
              <a:rPr lang="en-US" dirty="0"/>
              <a:t>In </a:t>
            </a:r>
            <a:r>
              <a:rPr lang="en-US" b="1" dirty="0"/>
              <a:t>China 1949 Mao Zedong </a:t>
            </a:r>
            <a:r>
              <a:rPr lang="en-US" dirty="0"/>
              <a:t>(communist) overthrew Chiang Kai-shek(Nationalists)</a:t>
            </a:r>
          </a:p>
          <a:p>
            <a:pPr lvl="0"/>
            <a:r>
              <a:rPr lang="en-US" b="1" dirty="0"/>
              <a:t>Mainland China became worlds most populated communist state</a:t>
            </a:r>
          </a:p>
          <a:p>
            <a:r>
              <a:rPr lang="en-US" b="1" dirty="0"/>
              <a:t>The Korean War (1950-1953)</a:t>
            </a:r>
            <a:endParaRPr lang="en-US" dirty="0"/>
          </a:p>
          <a:p>
            <a:pPr lvl="0"/>
            <a:r>
              <a:rPr lang="en-US" dirty="0"/>
              <a:t>Korea was divided at the </a:t>
            </a:r>
            <a:r>
              <a:rPr lang="en-US" b="1" dirty="0"/>
              <a:t>38</a:t>
            </a:r>
            <a:r>
              <a:rPr lang="en-US" b="1" baseline="30000" dirty="0"/>
              <a:t>th</a:t>
            </a:r>
            <a:r>
              <a:rPr lang="en-US" b="1" dirty="0"/>
              <a:t> parallel </a:t>
            </a:r>
            <a:r>
              <a:rPr lang="en-US" dirty="0"/>
              <a:t>at end of WWII- North Korea and South Korea; Soviet forces occupied the North and U.S. forces occupied the South </a:t>
            </a:r>
          </a:p>
          <a:p>
            <a:pPr lvl="0"/>
            <a:r>
              <a:rPr lang="en-US" b="1" dirty="0"/>
              <a:t>1950 North Korea invaded South Korea</a:t>
            </a:r>
          </a:p>
          <a:p>
            <a:pPr lvl="0"/>
            <a:r>
              <a:rPr lang="en-US" dirty="0"/>
              <a:t>Truman sent troops, with authorization from United Nations Security Council: U.N. had invited member nations to assist South Korea </a:t>
            </a:r>
          </a:p>
          <a:p>
            <a:pPr lvl="0"/>
            <a:r>
              <a:rPr lang="en-US" b="1" dirty="0"/>
              <a:t>Course of War</a:t>
            </a:r>
            <a:r>
              <a:rPr lang="en-US" dirty="0"/>
              <a:t>: </a:t>
            </a:r>
            <a:r>
              <a:rPr lang="en-US" b="1" dirty="0"/>
              <a:t>Truman sent General Douglass MacArthur </a:t>
            </a:r>
            <a:r>
              <a:rPr lang="en-US" dirty="0"/>
              <a:t>to command American forces</a:t>
            </a:r>
          </a:p>
          <a:p>
            <a:pPr lvl="0"/>
            <a:r>
              <a:rPr lang="en-US" dirty="0"/>
              <a:t>Forces landed at Inchon Beach, north of North Korean Army</a:t>
            </a:r>
          </a:p>
          <a:p>
            <a:pPr lvl="0"/>
            <a:r>
              <a:rPr lang="en-US" dirty="0"/>
              <a:t>North Koreans retreated; </a:t>
            </a:r>
            <a:r>
              <a:rPr lang="en-US" b="1" dirty="0"/>
              <a:t>MacArthur</a:t>
            </a:r>
            <a:r>
              <a:rPr lang="en-US" dirty="0"/>
              <a:t> marched into N. Korea near China border- large Chinese group entered war and forced MacArthur force to retreat South towards 38</a:t>
            </a:r>
            <a:r>
              <a:rPr lang="en-US" baseline="30000" dirty="0"/>
              <a:t>th</a:t>
            </a:r>
            <a:r>
              <a:rPr lang="en-US" dirty="0"/>
              <a:t> parallel</a:t>
            </a:r>
          </a:p>
          <a:p>
            <a:pPr lvl="0"/>
            <a:r>
              <a:rPr lang="en-US" b="1" dirty="0"/>
              <a:t>MacArthur wanted to pursue war vigorously; Truman didn’t totally agree and MacArthur criticized President publicly; Truman removed MacArthur from his command </a:t>
            </a:r>
          </a:p>
          <a:p>
            <a:r>
              <a:rPr lang="en-US" b="1" dirty="0"/>
              <a:t>Armistice </a:t>
            </a:r>
            <a:r>
              <a:rPr lang="en-US" dirty="0"/>
              <a:t>was signed in 1953 at </a:t>
            </a:r>
            <a:r>
              <a:rPr lang="en-US" b="1" dirty="0"/>
              <a:t>Panmunjom</a:t>
            </a:r>
            <a:r>
              <a:rPr lang="en-US" dirty="0"/>
              <a:t>- Village on the demilitarized zone</a:t>
            </a:r>
          </a:p>
          <a:p>
            <a:endParaRPr lang="en-US" dirty="0"/>
          </a:p>
        </p:txBody>
      </p:sp>
    </p:spTree>
    <p:extLst>
      <p:ext uri="{BB962C8B-B14F-4D97-AF65-F5344CB8AC3E}">
        <p14:creationId xmlns:p14="http://schemas.microsoft.com/office/powerpoint/2010/main" val="2723177300"/>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BB6F9-2B71-4DDD-9629-972927AE6900}"/>
              </a:ext>
            </a:extLst>
          </p:cNvPr>
          <p:cNvSpPr>
            <a:spLocks noGrp="1"/>
          </p:cNvSpPr>
          <p:nvPr>
            <p:ph type="title"/>
          </p:nvPr>
        </p:nvSpPr>
        <p:spPr>
          <a:xfrm>
            <a:off x="903514" y="176894"/>
            <a:ext cx="10515600" cy="800100"/>
          </a:xfrm>
        </p:spPr>
        <p:txBody>
          <a:bodyPr>
            <a:normAutofit fontScale="90000"/>
          </a:bodyPr>
          <a:lstStyle/>
          <a:p>
            <a:r>
              <a:rPr lang="en-US" b="1" dirty="0"/>
              <a:t>		Cold War: Home Front</a:t>
            </a:r>
            <a:br>
              <a:rPr lang="en-US" dirty="0"/>
            </a:br>
            <a:endParaRPr lang="en-US" dirty="0"/>
          </a:p>
        </p:txBody>
      </p:sp>
      <p:sp>
        <p:nvSpPr>
          <p:cNvPr id="3" name="Content Placeholder 2">
            <a:extLst>
              <a:ext uri="{FF2B5EF4-FFF2-40B4-BE49-F238E27FC236}">
                <a16:creationId xmlns:a16="http://schemas.microsoft.com/office/drawing/2014/main" id="{B77C9C38-B2B6-4E47-AB2E-C2CC03840438}"/>
              </a:ext>
            </a:extLst>
          </p:cNvPr>
          <p:cNvSpPr>
            <a:spLocks noGrp="1"/>
          </p:cNvSpPr>
          <p:nvPr>
            <p:ph idx="1"/>
          </p:nvPr>
        </p:nvSpPr>
        <p:spPr>
          <a:xfrm>
            <a:off x="0" y="682624"/>
            <a:ext cx="12192000" cy="5481412"/>
          </a:xfrm>
        </p:spPr>
        <p:txBody>
          <a:bodyPr>
            <a:normAutofit/>
          </a:bodyPr>
          <a:lstStyle/>
          <a:p>
            <a:pPr lvl="0"/>
            <a:r>
              <a:rPr lang="en-US" b="1" dirty="0"/>
              <a:t>Loyalty Review Boards- </a:t>
            </a:r>
            <a:r>
              <a:rPr lang="en-US" dirty="0"/>
              <a:t>created by Truman to conduct investigation of government employees suspected of “Un American Activities” such as membership in the American Communist Party.</a:t>
            </a:r>
          </a:p>
          <a:p>
            <a:pPr lvl="0"/>
            <a:r>
              <a:rPr lang="en-US" b="1" dirty="0"/>
              <a:t>Alger Hiss- </a:t>
            </a:r>
            <a:r>
              <a:rPr lang="en-US" dirty="0"/>
              <a:t>was an official in the State Department and a Spy for the Soviet Union</a:t>
            </a:r>
          </a:p>
          <a:p>
            <a:pPr lvl="0"/>
            <a:r>
              <a:rPr lang="en-US" dirty="0"/>
              <a:t>1950- </a:t>
            </a:r>
            <a:r>
              <a:rPr lang="en-US" b="1" dirty="0"/>
              <a:t>Julius and Ethel Rosenberg </a:t>
            </a:r>
            <a:r>
              <a:rPr lang="en-US" dirty="0"/>
              <a:t>were charged with furnishing atomic secrets to the Soviets- They were tried and executed </a:t>
            </a:r>
          </a:p>
          <a:p>
            <a:pPr lvl="0"/>
            <a:r>
              <a:rPr lang="en-US" b="1" dirty="0"/>
              <a:t>McCarthyism</a:t>
            </a:r>
            <a:r>
              <a:rPr lang="en-US" dirty="0"/>
              <a:t>-  anti-communist hysteria, continued throughout the early 1950s; Feb 1950 </a:t>
            </a:r>
            <a:r>
              <a:rPr lang="en-US" b="1" dirty="0"/>
              <a:t>Joseph McCarthy</a:t>
            </a:r>
            <a:r>
              <a:rPr lang="en-US" dirty="0"/>
              <a:t> (Senator from Wisconsin) announced that he had a list of communist spies who had infiltrated the U.S. State Department; Democrats investigated and determined he was a fraud and a hoax; Republicans backed him</a:t>
            </a:r>
          </a:p>
          <a:p>
            <a:pPr lvl="0"/>
            <a:r>
              <a:rPr lang="en-US" dirty="0"/>
              <a:t>In 1953 McCarthy accused the U.S. Army of sheltering Communists. U.S. Army accused him of using improper influence to have a friend promoted. Hearing were held on TV; when McCarthy could not provide any evidence for his accusations, he was condemned </a:t>
            </a:r>
          </a:p>
          <a:p>
            <a:endParaRPr lang="en-US" dirty="0"/>
          </a:p>
        </p:txBody>
      </p:sp>
    </p:spTree>
    <p:extLst>
      <p:ext uri="{BB962C8B-B14F-4D97-AF65-F5344CB8AC3E}">
        <p14:creationId xmlns:p14="http://schemas.microsoft.com/office/powerpoint/2010/main" val="2517318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945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98" name="Picture 2" descr="Image result for reconstruction timeline">
            <a:extLst>
              <a:ext uri="{FF2B5EF4-FFF2-40B4-BE49-F238E27FC236}">
                <a16:creationId xmlns:a16="http://schemas.microsoft.com/office/drawing/2014/main" id="{7C153BDE-2D16-4014-9F47-4028DC143A5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1757"/>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274578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9E673-23A8-4DA9-B55D-27063F4100A3}"/>
              </a:ext>
            </a:extLst>
          </p:cNvPr>
          <p:cNvSpPr>
            <a:spLocks noGrp="1"/>
          </p:cNvSpPr>
          <p:nvPr>
            <p:ph type="title"/>
          </p:nvPr>
        </p:nvSpPr>
        <p:spPr>
          <a:xfrm>
            <a:off x="756920" y="219075"/>
            <a:ext cx="10515600" cy="360045"/>
          </a:xfrm>
        </p:spPr>
        <p:txBody>
          <a:bodyPr>
            <a:normAutofit fontScale="90000"/>
          </a:bodyPr>
          <a:lstStyle/>
          <a:p>
            <a:r>
              <a:rPr lang="en-US" sz="3600" b="1" dirty="0"/>
              <a:t>Cold War continues under Eisenhower and Kennedy </a:t>
            </a:r>
            <a:br>
              <a:rPr lang="en-US" sz="3600" dirty="0"/>
            </a:br>
            <a:endParaRPr lang="en-US" sz="3600" dirty="0"/>
          </a:p>
        </p:txBody>
      </p:sp>
      <p:sp>
        <p:nvSpPr>
          <p:cNvPr id="3" name="Content Placeholder 2">
            <a:extLst>
              <a:ext uri="{FF2B5EF4-FFF2-40B4-BE49-F238E27FC236}">
                <a16:creationId xmlns:a16="http://schemas.microsoft.com/office/drawing/2014/main" id="{DF60842D-BE6B-4B13-B67C-15106FF290ED}"/>
              </a:ext>
            </a:extLst>
          </p:cNvPr>
          <p:cNvSpPr>
            <a:spLocks noGrp="1"/>
          </p:cNvSpPr>
          <p:nvPr>
            <p:ph idx="1"/>
          </p:nvPr>
        </p:nvSpPr>
        <p:spPr>
          <a:xfrm>
            <a:off x="0" y="579120"/>
            <a:ext cx="12192000" cy="6441439"/>
          </a:xfrm>
        </p:spPr>
        <p:txBody>
          <a:bodyPr>
            <a:noAutofit/>
          </a:bodyPr>
          <a:lstStyle/>
          <a:p>
            <a:pPr lvl="0"/>
            <a:r>
              <a:rPr lang="en-US" sz="1800" dirty="0"/>
              <a:t>Eisenhower gave aid to the French who were fighting communism leaning Vietnamese in Indochina</a:t>
            </a:r>
          </a:p>
          <a:p>
            <a:pPr lvl="0"/>
            <a:r>
              <a:rPr lang="en-US" sz="1800" b="1" dirty="0"/>
              <a:t>Eisenhower Doctrine</a:t>
            </a:r>
            <a:r>
              <a:rPr lang="en-US" sz="1800" dirty="0"/>
              <a:t>- 1956 he prevented Britain, Israel, and France from defeating Egypt and taking over the Suez Canal</a:t>
            </a:r>
          </a:p>
          <a:p>
            <a:pPr lvl="0"/>
            <a:r>
              <a:rPr lang="en-US" sz="1800" dirty="0"/>
              <a:t>1957 he announced the U.S. could be “prepared to use force to counter any aggression from any country controlled by International Communism. This containment policy to the Middle East became known as the Eisenhower Doctrine</a:t>
            </a:r>
          </a:p>
          <a:p>
            <a:pPr lvl="0"/>
            <a:r>
              <a:rPr lang="en-US" sz="1800" b="1" dirty="0"/>
              <a:t>Sputnik</a:t>
            </a:r>
            <a:r>
              <a:rPr lang="en-US" sz="1800" dirty="0"/>
              <a:t>- 1957 Soviets launched first man made satellite into space</a:t>
            </a:r>
          </a:p>
          <a:p>
            <a:pPr lvl="0"/>
            <a:r>
              <a:rPr lang="en-US" sz="1800" b="1" dirty="0"/>
              <a:t>Nikita </a:t>
            </a:r>
            <a:r>
              <a:rPr lang="en-US" sz="1800" b="1" dirty="0" err="1"/>
              <a:t>Krushchev</a:t>
            </a:r>
            <a:r>
              <a:rPr lang="en-US" sz="1800" b="1" dirty="0"/>
              <a:t> </a:t>
            </a:r>
            <a:r>
              <a:rPr lang="en-US" sz="1800" dirty="0"/>
              <a:t>became leader of Soviet Union after Stalin’s death in 1953</a:t>
            </a:r>
          </a:p>
          <a:p>
            <a:pPr lvl="0"/>
            <a:r>
              <a:rPr lang="en-US" sz="1800" b="1" dirty="0"/>
              <a:t>Cuba; </a:t>
            </a:r>
            <a:r>
              <a:rPr lang="en-US" sz="1800" dirty="0"/>
              <a:t>1959-</a:t>
            </a:r>
            <a:r>
              <a:rPr lang="en-US" sz="1800" b="1" dirty="0"/>
              <a:t> </a:t>
            </a:r>
            <a:r>
              <a:rPr lang="en-US" sz="1800" dirty="0"/>
              <a:t>Fidel Castro overthrew Cuban dictator Batista; Castro promised to establish a democracy, but he set up a Communist dictatorship.</a:t>
            </a:r>
          </a:p>
          <a:p>
            <a:pPr lvl="0"/>
            <a:r>
              <a:rPr lang="en-US" sz="1800" b="1" dirty="0"/>
              <a:t>Kennedy and containment in Latin America; </a:t>
            </a:r>
            <a:endParaRPr lang="en-US" sz="1800" dirty="0"/>
          </a:p>
          <a:p>
            <a:pPr lvl="0"/>
            <a:r>
              <a:rPr lang="en-US" sz="1800" b="1" dirty="0"/>
              <a:t>Bay of Pigs invasion </a:t>
            </a:r>
            <a:r>
              <a:rPr lang="en-US" sz="1800" dirty="0"/>
              <a:t>in April 1961; 1400 CIA trained Cuban exiles invaded Cuba landing at the Bay of Pigs- They were defeated.</a:t>
            </a:r>
          </a:p>
          <a:p>
            <a:pPr lvl="0"/>
            <a:r>
              <a:rPr lang="en-US" sz="1800" b="1" dirty="0"/>
              <a:t>Cuban Missile Crisis</a:t>
            </a:r>
            <a:r>
              <a:rPr lang="en-US" sz="1800" dirty="0"/>
              <a:t>- October 1962; U.S. discovered that the Cubans were secretly trying to build bases for Soviet Nuclear Missiles. Kennedy imposed a Naval blockade and threatened to invade if the missiles were not withdrawn. Khrushchev agreed to withdraw missiles if the U.S. would not invade Cuba and withdraw its own missiles from Turkey</a:t>
            </a:r>
          </a:p>
          <a:p>
            <a:pPr lvl="0"/>
            <a:r>
              <a:rPr lang="en-US" sz="1800" b="1" dirty="0"/>
              <a:t>The Berlin Wall</a:t>
            </a:r>
            <a:r>
              <a:rPr lang="en-US" sz="1800" dirty="0"/>
              <a:t>- 1961 Khrushchev ordered construction of the Berlin Wall- separating East and West Germany. Purpose was the prevent East Germans from escaping through to Berlin and the West.. </a:t>
            </a:r>
          </a:p>
        </p:txBody>
      </p:sp>
    </p:spTree>
    <p:extLst>
      <p:ext uri="{BB962C8B-B14F-4D97-AF65-F5344CB8AC3E}">
        <p14:creationId xmlns:p14="http://schemas.microsoft.com/office/powerpoint/2010/main" val="404749372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B6436-9C9A-432D-899B-CFACF776DD85}"/>
              </a:ext>
            </a:extLst>
          </p:cNvPr>
          <p:cNvSpPr>
            <a:spLocks noGrp="1"/>
          </p:cNvSpPr>
          <p:nvPr>
            <p:ph type="title"/>
          </p:nvPr>
        </p:nvSpPr>
        <p:spPr/>
        <p:txBody>
          <a:bodyPr/>
          <a:lstStyle/>
          <a:p>
            <a:r>
              <a:rPr lang="en-US" b="1" dirty="0"/>
              <a:t>Cold War continues under Eisenhower and Kennedy</a:t>
            </a:r>
            <a:endParaRPr lang="en-US" dirty="0"/>
          </a:p>
        </p:txBody>
      </p:sp>
      <p:sp>
        <p:nvSpPr>
          <p:cNvPr id="3" name="Content Placeholder 2">
            <a:extLst>
              <a:ext uri="{FF2B5EF4-FFF2-40B4-BE49-F238E27FC236}">
                <a16:creationId xmlns:a16="http://schemas.microsoft.com/office/drawing/2014/main" id="{AAA11F48-A107-4F2B-A46F-BA6C48F5D99E}"/>
              </a:ext>
            </a:extLst>
          </p:cNvPr>
          <p:cNvSpPr>
            <a:spLocks noGrp="1"/>
          </p:cNvSpPr>
          <p:nvPr>
            <p:ph idx="1"/>
          </p:nvPr>
        </p:nvSpPr>
        <p:spPr>
          <a:xfrm>
            <a:off x="114300" y="2286000"/>
            <a:ext cx="11968843" cy="4023360"/>
          </a:xfrm>
        </p:spPr>
        <p:txBody>
          <a:bodyPr/>
          <a:lstStyle/>
          <a:p>
            <a:pPr lvl="0"/>
            <a:r>
              <a:rPr lang="en-US" b="1" dirty="0"/>
              <a:t>Florida; </a:t>
            </a:r>
          </a:p>
          <a:p>
            <a:pPr lvl="0"/>
            <a:r>
              <a:rPr lang="en-US" b="1" dirty="0"/>
              <a:t>1947- Everglades National park created</a:t>
            </a:r>
          </a:p>
          <a:p>
            <a:pPr lvl="0"/>
            <a:r>
              <a:rPr lang="en-US" dirty="0"/>
              <a:t>1949 U.S. Air Force acquired Cape Canaveral</a:t>
            </a:r>
          </a:p>
          <a:p>
            <a:pPr lvl="0"/>
            <a:r>
              <a:rPr lang="en-US" dirty="0"/>
              <a:t>President </a:t>
            </a:r>
            <a:r>
              <a:rPr lang="en-US" dirty="0">
                <a:hlinkClick r:id="rId2" tooltip="Dwight D. Eisenhower"/>
              </a:rPr>
              <a:t>Dwight D. Eisenhower</a:t>
            </a:r>
            <a:r>
              <a:rPr lang="en-US" dirty="0"/>
              <a:t> established NASA in 1958</a:t>
            </a:r>
          </a:p>
          <a:p>
            <a:pPr lvl="0"/>
            <a:r>
              <a:rPr lang="en-US" b="1" dirty="0"/>
              <a:t>NASA</a:t>
            </a:r>
            <a:r>
              <a:rPr lang="en-US" dirty="0"/>
              <a:t>-National Aeronautics and Space Administration</a:t>
            </a:r>
          </a:p>
          <a:p>
            <a:pPr lvl="0"/>
            <a:r>
              <a:rPr lang="en-US" dirty="0"/>
              <a:t>1958 </a:t>
            </a:r>
            <a:r>
              <a:rPr lang="en-US" b="1" dirty="0"/>
              <a:t>NASA</a:t>
            </a:r>
            <a:r>
              <a:rPr lang="en-US" dirty="0"/>
              <a:t> was formed and U.S. entered the Space Race</a:t>
            </a:r>
          </a:p>
          <a:p>
            <a:r>
              <a:rPr lang="en-US" dirty="0"/>
              <a:t>1963 NASA acquired 90,000 acres on merit and Island which became the Kennedy Space Center</a:t>
            </a:r>
          </a:p>
        </p:txBody>
      </p:sp>
    </p:spTree>
    <p:extLst>
      <p:ext uri="{BB962C8B-B14F-4D97-AF65-F5344CB8AC3E}">
        <p14:creationId xmlns:p14="http://schemas.microsoft.com/office/powerpoint/2010/main" val="372444899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122B9D8-EDAD-4D75-AE4A-59F68106297C}"/>
              </a:ext>
            </a:extLst>
          </p:cNvPr>
          <p:cNvSpPr>
            <a:spLocks noGrp="1"/>
          </p:cNvSpPr>
          <p:nvPr>
            <p:ph type="title"/>
          </p:nvPr>
        </p:nvSpPr>
        <p:spPr>
          <a:xfrm>
            <a:off x="301838" y="292230"/>
            <a:ext cx="9720072" cy="1244338"/>
          </a:xfrm>
        </p:spPr>
        <p:txBody>
          <a:bodyPr vert="horz" lIns="91440" tIns="45720" rIns="91440" bIns="45720" rtlCol="0" anchor="b">
            <a:normAutofit/>
          </a:bodyPr>
          <a:lstStyle/>
          <a:p>
            <a:pPr algn="r"/>
            <a:r>
              <a:rPr lang="en-US" sz="4400" b="1" spc="200" dirty="0">
                <a:solidFill>
                  <a:srgbClr val="FFFFFF"/>
                </a:solidFill>
                <a:highlight>
                  <a:srgbClr val="008000"/>
                </a:highlight>
              </a:rPr>
              <a:t>Postwar  Prosperity and civil rights</a:t>
            </a:r>
            <a:br>
              <a:rPr lang="en-US" sz="4400" spc="200" dirty="0">
                <a:solidFill>
                  <a:srgbClr val="FFFFFF"/>
                </a:solidFill>
                <a:highlight>
                  <a:srgbClr val="00FFFF"/>
                </a:highlight>
              </a:rPr>
            </a:br>
            <a:endParaRPr lang="en-US" sz="4400" spc="200" dirty="0">
              <a:solidFill>
                <a:srgbClr val="FFFFFF"/>
              </a:solidFill>
              <a:highlight>
                <a:srgbClr val="00FFFF"/>
              </a:highlight>
            </a:endParaRPr>
          </a:p>
        </p:txBody>
      </p:sp>
      <p:sp>
        <p:nvSpPr>
          <p:cNvPr id="3" name="AutoShape 6" descr="Image result for postwar prosperity and civil rights">
            <a:extLst>
              <a:ext uri="{FF2B5EF4-FFF2-40B4-BE49-F238E27FC236}">
                <a16:creationId xmlns:a16="http://schemas.microsoft.com/office/drawing/2014/main" id="{B6FA3619-2BF6-4DA2-80D8-1FE85671E0D4}"/>
              </a:ext>
            </a:extLst>
          </p:cNvPr>
          <p:cNvSpPr>
            <a:spLocks noChangeAspect="1" noChangeArrowheads="1"/>
          </p:cNvSpPr>
          <p:nvPr/>
        </p:nvSpPr>
        <p:spPr bwMode="auto">
          <a:xfrm>
            <a:off x="5943599" y="3276599"/>
            <a:ext cx="1899501" cy="18995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6" name="Picture 12" descr="Image result for postwar prosperity and civil rights">
            <a:extLst>
              <a:ext uri="{FF2B5EF4-FFF2-40B4-BE49-F238E27FC236}">
                <a16:creationId xmlns:a16="http://schemas.microsoft.com/office/drawing/2014/main" id="{D80AE103-B3B5-4A19-899B-6A2667E5F5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9205" y="2101391"/>
            <a:ext cx="5599520" cy="4536336"/>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4" descr="Image result for postwar prosperity and civil rights">
            <a:extLst>
              <a:ext uri="{FF2B5EF4-FFF2-40B4-BE49-F238E27FC236}">
                <a16:creationId xmlns:a16="http://schemas.microsoft.com/office/drawing/2014/main" id="{2CEC723F-C39F-4415-B004-1F36FE6483B4}"/>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8" descr="Image result for postwar prosperity and civil rights">
            <a:extLst>
              <a:ext uri="{FF2B5EF4-FFF2-40B4-BE49-F238E27FC236}">
                <a16:creationId xmlns:a16="http://schemas.microsoft.com/office/drawing/2014/main" id="{59417160-416F-4D79-8F57-F146DA743FC7}"/>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64" name="Picture 20" descr="Image result for postwar prosperity and civil rights">
            <a:extLst>
              <a:ext uri="{FF2B5EF4-FFF2-40B4-BE49-F238E27FC236}">
                <a16:creationId xmlns:a16="http://schemas.microsoft.com/office/drawing/2014/main" id="{6141CA3F-032C-42CC-87B4-253776587F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7" y="1989367"/>
            <a:ext cx="4741682" cy="4648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234666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A2C69-68F2-4854-86E7-D386717758BD}"/>
              </a:ext>
            </a:extLst>
          </p:cNvPr>
          <p:cNvSpPr>
            <a:spLocks noGrp="1"/>
          </p:cNvSpPr>
          <p:nvPr>
            <p:ph type="title"/>
          </p:nvPr>
        </p:nvSpPr>
        <p:spPr>
          <a:xfrm>
            <a:off x="1121003" y="207390"/>
            <a:ext cx="10515600" cy="622170"/>
          </a:xfrm>
        </p:spPr>
        <p:txBody>
          <a:bodyPr>
            <a:normAutofit fontScale="90000"/>
          </a:bodyPr>
          <a:lstStyle/>
          <a:p>
            <a:r>
              <a:rPr lang="en-US" dirty="0"/>
              <a:t>	Postwar prosperity &amp; Civil Rights</a:t>
            </a:r>
            <a:br>
              <a:rPr lang="en-US" dirty="0"/>
            </a:br>
            <a:endParaRPr lang="en-US" dirty="0"/>
          </a:p>
        </p:txBody>
      </p:sp>
      <p:sp>
        <p:nvSpPr>
          <p:cNvPr id="3" name="Content Placeholder 2">
            <a:extLst>
              <a:ext uri="{FF2B5EF4-FFF2-40B4-BE49-F238E27FC236}">
                <a16:creationId xmlns:a16="http://schemas.microsoft.com/office/drawing/2014/main" id="{092D2792-3E66-4E8D-A1FE-51E873868757}"/>
              </a:ext>
            </a:extLst>
          </p:cNvPr>
          <p:cNvSpPr>
            <a:spLocks noGrp="1"/>
          </p:cNvSpPr>
          <p:nvPr>
            <p:ph idx="1"/>
          </p:nvPr>
        </p:nvSpPr>
        <p:spPr>
          <a:xfrm>
            <a:off x="0" y="450619"/>
            <a:ext cx="12000321" cy="6407381"/>
          </a:xfrm>
        </p:spPr>
        <p:txBody>
          <a:bodyPr>
            <a:normAutofit/>
          </a:bodyPr>
          <a:lstStyle/>
          <a:p>
            <a:pPr marL="0" lvl="0" indent="0">
              <a:buNone/>
            </a:pPr>
            <a:r>
              <a:rPr lang="en-US" b="1" dirty="0"/>
              <a:t>Demobilization</a:t>
            </a:r>
            <a:r>
              <a:rPr lang="en-US" dirty="0"/>
              <a:t>; ending military operations, halting wartime production and retiring troops from active service</a:t>
            </a:r>
          </a:p>
          <a:p>
            <a:pPr lvl="0"/>
            <a:r>
              <a:rPr lang="en-US" b="1" dirty="0"/>
              <a:t>GI Bill of Rights</a:t>
            </a:r>
            <a:r>
              <a:rPr lang="en-US" dirty="0"/>
              <a:t>; 1944 A/K/A Servicemen’s readjustment Act</a:t>
            </a:r>
          </a:p>
          <a:p>
            <a:pPr lvl="0"/>
            <a:r>
              <a:rPr lang="en-US" b="1" dirty="0"/>
              <a:t>GI- government issued</a:t>
            </a:r>
          </a:p>
          <a:p>
            <a:pPr lvl="0"/>
            <a:r>
              <a:rPr lang="en-US" dirty="0"/>
              <a:t>Bill gave special benefits to veterans; unemployment payments, low rate mortgages, low interest business loans, and money to pursue further education</a:t>
            </a:r>
          </a:p>
          <a:p>
            <a:pPr lvl="0"/>
            <a:r>
              <a:rPr lang="en-US" b="1" dirty="0"/>
              <a:t>Baby Boom</a:t>
            </a:r>
            <a:r>
              <a:rPr lang="en-US" dirty="0"/>
              <a:t>; many war veterans quickly married and had children leading to a surge in the birth rate- this was known as the Baby Boom(decade and a half following WWII (the big one) </a:t>
            </a:r>
          </a:p>
          <a:p>
            <a:pPr lvl="0"/>
            <a:r>
              <a:rPr lang="en-US" b="1" dirty="0"/>
              <a:t>Gross National Product (GNP); </a:t>
            </a:r>
            <a:r>
              <a:rPr lang="en-US" dirty="0"/>
              <a:t>the goods and services produced in one year by all Americans. This number doubled from 1945-1960. Income rose 59%  from 1950-1962. Unemployment remained low (about 4%)</a:t>
            </a:r>
          </a:p>
          <a:p>
            <a:pPr lvl="0"/>
            <a:r>
              <a:rPr lang="en-US" b="1" dirty="0"/>
              <a:t>22</a:t>
            </a:r>
            <a:r>
              <a:rPr lang="en-US" b="1" baseline="30000" dirty="0"/>
              <a:t>nd</a:t>
            </a:r>
            <a:r>
              <a:rPr lang="en-US" b="1" dirty="0"/>
              <a:t> Amendment- </a:t>
            </a:r>
            <a:r>
              <a:rPr lang="en-US" dirty="0"/>
              <a:t>Limits the presidents term to </a:t>
            </a:r>
            <a:r>
              <a:rPr lang="en-US"/>
              <a:t>two terms- </a:t>
            </a:r>
            <a:r>
              <a:rPr lang="en-US" dirty="0"/>
              <a:t>proposed 1947, ratified 1951</a:t>
            </a:r>
          </a:p>
          <a:p>
            <a:r>
              <a:rPr lang="en-US" b="1" dirty="0"/>
              <a:t>Bretton Woods Conference (</a:t>
            </a:r>
            <a:r>
              <a:rPr lang="en-US" dirty="0"/>
              <a:t>July 1–22, 1944)</a:t>
            </a:r>
            <a:r>
              <a:rPr lang="en-US" b="1" dirty="0"/>
              <a:t> - </a:t>
            </a:r>
            <a:r>
              <a:rPr lang="en-US" dirty="0"/>
              <a:t>gathering of 730 </a:t>
            </a:r>
            <a:r>
              <a:rPr lang="en-US" dirty="0">
                <a:hlinkClick r:id="rId2" tooltip="Delegates"/>
              </a:rPr>
              <a:t>delegates</a:t>
            </a:r>
            <a:r>
              <a:rPr lang="en-US" dirty="0"/>
              <a:t> from all 44 </a:t>
            </a:r>
            <a:r>
              <a:rPr lang="en-US" dirty="0">
                <a:hlinkClick r:id="rId3" tooltip="Allies of World War II"/>
              </a:rPr>
              <a:t>Allied nations</a:t>
            </a:r>
            <a:r>
              <a:rPr lang="en-US" dirty="0"/>
              <a:t> to regulate the </a:t>
            </a:r>
            <a:r>
              <a:rPr lang="en-US" dirty="0">
                <a:hlinkClick r:id="rId4" tooltip="International monetary systems"/>
              </a:rPr>
              <a:t>international monetary</a:t>
            </a:r>
            <a:r>
              <a:rPr lang="en-US" dirty="0"/>
              <a:t> systems</a:t>
            </a:r>
          </a:p>
        </p:txBody>
      </p:sp>
    </p:spTree>
    <p:extLst>
      <p:ext uri="{BB962C8B-B14F-4D97-AF65-F5344CB8AC3E}">
        <p14:creationId xmlns:p14="http://schemas.microsoft.com/office/powerpoint/2010/main" val="3870918191"/>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6AF12-0EE0-40FA-BC52-CEB2DC1A9CB6}"/>
              </a:ext>
            </a:extLst>
          </p:cNvPr>
          <p:cNvSpPr>
            <a:spLocks noGrp="1"/>
          </p:cNvSpPr>
          <p:nvPr>
            <p:ph type="title"/>
          </p:nvPr>
        </p:nvSpPr>
        <p:spPr>
          <a:xfrm>
            <a:off x="838200" y="148308"/>
            <a:ext cx="10515600" cy="930275"/>
          </a:xfrm>
        </p:spPr>
        <p:txBody>
          <a:bodyPr>
            <a:noAutofit/>
          </a:bodyPr>
          <a:lstStyle/>
          <a:p>
            <a:r>
              <a:rPr lang="en-US" sz="3600" b="1" dirty="0"/>
              <a:t>Dwight Eisenhower (34th President 1953-1961)</a:t>
            </a:r>
            <a:br>
              <a:rPr lang="en-US" sz="3600" dirty="0"/>
            </a:br>
            <a:endParaRPr lang="en-US" sz="3600" dirty="0"/>
          </a:p>
        </p:txBody>
      </p:sp>
      <p:sp>
        <p:nvSpPr>
          <p:cNvPr id="3" name="Content Placeholder 2">
            <a:extLst>
              <a:ext uri="{FF2B5EF4-FFF2-40B4-BE49-F238E27FC236}">
                <a16:creationId xmlns:a16="http://schemas.microsoft.com/office/drawing/2014/main" id="{7D07C135-BFC1-447B-879A-8BB876FC552C}"/>
              </a:ext>
            </a:extLst>
          </p:cNvPr>
          <p:cNvSpPr>
            <a:spLocks noGrp="1"/>
          </p:cNvSpPr>
          <p:nvPr>
            <p:ph idx="1"/>
          </p:nvPr>
        </p:nvSpPr>
        <p:spPr>
          <a:xfrm>
            <a:off x="677944" y="613445"/>
            <a:ext cx="11378937" cy="6164427"/>
          </a:xfrm>
        </p:spPr>
        <p:txBody>
          <a:bodyPr/>
          <a:lstStyle/>
          <a:p>
            <a:pPr lvl="0"/>
            <a:r>
              <a:rPr lang="en-US" dirty="0"/>
              <a:t> </a:t>
            </a:r>
            <a:r>
              <a:rPr lang="en-US" dirty="0">
                <a:hlinkClick r:id="rId2" tooltip="World War II"/>
              </a:rPr>
              <a:t>World War II</a:t>
            </a:r>
            <a:r>
              <a:rPr lang="en-US" dirty="0"/>
              <a:t>, served as </a:t>
            </a:r>
            <a:r>
              <a:rPr lang="en-US" dirty="0">
                <a:hlinkClick r:id="rId3" tooltip="Supreme Commander of the Allied Expeditionary Force"/>
              </a:rPr>
              <a:t>Supreme Commander</a:t>
            </a:r>
            <a:r>
              <a:rPr lang="en-US" dirty="0"/>
              <a:t> of the </a:t>
            </a:r>
            <a:r>
              <a:rPr lang="en-US" dirty="0">
                <a:hlinkClick r:id="rId4" tooltip="Supreme Headquarters Allied Expeditionary Force"/>
              </a:rPr>
              <a:t>Allied Expeditionary Forces</a:t>
            </a:r>
            <a:r>
              <a:rPr lang="en-US" dirty="0"/>
              <a:t> in Europe. Was responsible for planning and supervising the invasion of </a:t>
            </a:r>
            <a:r>
              <a:rPr lang="en-US" dirty="0">
                <a:hlinkClick r:id="rId5" tooltip="North Africa"/>
              </a:rPr>
              <a:t>North Africa</a:t>
            </a:r>
            <a:r>
              <a:rPr lang="en-US" dirty="0"/>
              <a:t> in </a:t>
            </a:r>
            <a:r>
              <a:rPr lang="en-US" dirty="0">
                <a:hlinkClick r:id="rId6" tooltip="Operation Torch"/>
              </a:rPr>
              <a:t>Operation Torch</a:t>
            </a:r>
            <a:r>
              <a:rPr lang="en-US" dirty="0"/>
              <a:t> in 1942–43 and the successful </a:t>
            </a:r>
            <a:r>
              <a:rPr lang="en-US" dirty="0">
                <a:hlinkClick r:id="rId7" tooltip="Invasion of Normandy"/>
              </a:rPr>
              <a:t>invasion of France</a:t>
            </a:r>
            <a:r>
              <a:rPr lang="en-US" dirty="0"/>
              <a:t> and </a:t>
            </a:r>
            <a:r>
              <a:rPr lang="en-US" dirty="0">
                <a:hlinkClick r:id="rId8" tooltip="Allied advance from Paris to the Rhine"/>
              </a:rPr>
              <a:t>Germany</a:t>
            </a:r>
            <a:r>
              <a:rPr lang="en-US" dirty="0"/>
              <a:t> in 1944–45 from the </a:t>
            </a:r>
            <a:r>
              <a:rPr lang="en-US" dirty="0">
                <a:hlinkClick r:id="rId9" tooltip="Western Front (World War II)"/>
              </a:rPr>
              <a:t>Western Front</a:t>
            </a:r>
            <a:r>
              <a:rPr lang="en-US" dirty="0"/>
              <a:t>.</a:t>
            </a:r>
          </a:p>
          <a:p>
            <a:pPr lvl="0"/>
            <a:r>
              <a:rPr lang="en-US" dirty="0"/>
              <a:t>After the Soviet Union launched </a:t>
            </a:r>
            <a:r>
              <a:rPr lang="en-US" dirty="0">
                <a:hlinkClick r:id="rId10" tooltip="Sputnik I"/>
              </a:rPr>
              <a:t>Sputnik</a:t>
            </a:r>
            <a:r>
              <a:rPr lang="en-US" dirty="0"/>
              <a:t> in 1957, Eisenhower </a:t>
            </a:r>
            <a:r>
              <a:rPr lang="en-US" dirty="0">
                <a:hlinkClick r:id="rId11" tooltip="National Aeronautics and Space Act"/>
              </a:rPr>
              <a:t>authorized</a:t>
            </a:r>
            <a:r>
              <a:rPr lang="en-US" dirty="0"/>
              <a:t> the establishment of </a:t>
            </a:r>
            <a:r>
              <a:rPr lang="en-US" dirty="0">
                <a:hlinkClick r:id="rId12" tooltip="NASA"/>
              </a:rPr>
              <a:t>NASA</a:t>
            </a:r>
            <a:r>
              <a:rPr lang="en-US" dirty="0"/>
              <a:t> (1958), which led to the </a:t>
            </a:r>
            <a:r>
              <a:rPr lang="en-US" dirty="0">
                <a:hlinkClick r:id="rId13" tooltip="Space Race"/>
              </a:rPr>
              <a:t>Space Race</a:t>
            </a:r>
            <a:endParaRPr lang="en-US" b="1" dirty="0"/>
          </a:p>
          <a:p>
            <a:pPr lvl="0"/>
            <a:r>
              <a:rPr lang="en-US" b="1" dirty="0"/>
              <a:t>-Suburbs-</a:t>
            </a:r>
            <a:r>
              <a:rPr lang="en-US" dirty="0"/>
              <a:t> residential communities on the outskirts of cities </a:t>
            </a:r>
          </a:p>
          <a:p>
            <a:pPr lvl="0"/>
            <a:r>
              <a:rPr lang="en-US" dirty="0"/>
              <a:t>-1956 congress passed the </a:t>
            </a:r>
            <a:r>
              <a:rPr lang="en-US" b="1" dirty="0"/>
              <a:t>Federal Highway Act, </a:t>
            </a:r>
            <a:r>
              <a:rPr lang="en-US" dirty="0"/>
              <a:t>which led to construction of the </a:t>
            </a:r>
            <a:r>
              <a:rPr lang="en-US" b="1" dirty="0"/>
              <a:t>Interstate Highway System</a:t>
            </a:r>
            <a:r>
              <a:rPr lang="en-US" dirty="0"/>
              <a:t>- this contributed to the migration of the middle class of the Suburbs </a:t>
            </a:r>
          </a:p>
          <a:p>
            <a:r>
              <a:rPr lang="en-US" b="1" dirty="0"/>
              <a:t>Levittown (NY)- </a:t>
            </a:r>
            <a:r>
              <a:rPr lang="en-US" dirty="0"/>
              <a:t>first truly mass-produced </a:t>
            </a:r>
            <a:r>
              <a:rPr lang="en-US" dirty="0">
                <a:hlinkClick r:id="rId14" tooltip="Suburb"/>
              </a:rPr>
              <a:t>suburb</a:t>
            </a:r>
            <a:r>
              <a:rPr lang="en-US" dirty="0"/>
              <a:t> and is widely regarded as the archetype for postwar suburbs throughout the country</a:t>
            </a:r>
          </a:p>
        </p:txBody>
      </p:sp>
    </p:spTree>
    <p:extLst>
      <p:ext uri="{BB962C8B-B14F-4D97-AF65-F5344CB8AC3E}">
        <p14:creationId xmlns:p14="http://schemas.microsoft.com/office/powerpoint/2010/main" val="103084895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65988-5F96-4CB4-AE78-E372749057F8}"/>
              </a:ext>
            </a:extLst>
          </p:cNvPr>
          <p:cNvSpPr>
            <a:spLocks noGrp="1"/>
          </p:cNvSpPr>
          <p:nvPr>
            <p:ph type="title"/>
          </p:nvPr>
        </p:nvSpPr>
        <p:spPr>
          <a:xfrm>
            <a:off x="1024129" y="0"/>
            <a:ext cx="9720072" cy="548640"/>
          </a:xfrm>
        </p:spPr>
        <p:txBody>
          <a:bodyPr>
            <a:normAutofit fontScale="90000"/>
          </a:bodyPr>
          <a:lstStyle/>
          <a:p>
            <a:r>
              <a:rPr lang="en-US" dirty="0"/>
              <a:t>		Martin Luther King, Jr.</a:t>
            </a:r>
          </a:p>
        </p:txBody>
      </p:sp>
      <p:sp>
        <p:nvSpPr>
          <p:cNvPr id="3" name="Content Placeholder 2">
            <a:extLst>
              <a:ext uri="{FF2B5EF4-FFF2-40B4-BE49-F238E27FC236}">
                <a16:creationId xmlns:a16="http://schemas.microsoft.com/office/drawing/2014/main" id="{92D91CEA-410D-49E6-A74B-D4CEB87580EE}"/>
              </a:ext>
            </a:extLst>
          </p:cNvPr>
          <p:cNvSpPr>
            <a:spLocks noGrp="1"/>
          </p:cNvSpPr>
          <p:nvPr>
            <p:ph idx="1"/>
          </p:nvPr>
        </p:nvSpPr>
        <p:spPr>
          <a:xfrm>
            <a:off x="94268" y="711724"/>
            <a:ext cx="12097731" cy="6146276"/>
          </a:xfrm>
        </p:spPr>
        <p:txBody>
          <a:bodyPr>
            <a:normAutofit fontScale="92500" lnSpcReduction="10000"/>
          </a:bodyPr>
          <a:lstStyle/>
          <a:p>
            <a:pPr lvl="0"/>
            <a:r>
              <a:rPr lang="en-US" b="1" dirty="0"/>
              <a:t>Dr. Martin Luther King Jr.- </a:t>
            </a:r>
            <a:r>
              <a:rPr lang="en-US" dirty="0"/>
              <a:t>Baptist Minister- believed in passive resistance</a:t>
            </a:r>
          </a:p>
          <a:p>
            <a:pPr lvl="0"/>
            <a:r>
              <a:rPr lang="en-US" dirty="0"/>
              <a:t>1955, originally elected to lead the Montgomery Improvement Organization</a:t>
            </a:r>
          </a:p>
          <a:p>
            <a:pPr lvl="0"/>
            <a:r>
              <a:rPr lang="en-US" dirty="0"/>
              <a:t>December 1964, Dr. King won Nobel Peace Prize</a:t>
            </a:r>
          </a:p>
          <a:p>
            <a:r>
              <a:rPr lang="en-US" dirty="0"/>
              <a:t>-Led the 1955 </a:t>
            </a:r>
            <a:r>
              <a:rPr lang="en-US" dirty="0">
                <a:hlinkClick r:id="rId2" tooltip="Montgomery bus boycott"/>
              </a:rPr>
              <a:t>Montgomery bus boycott</a:t>
            </a:r>
            <a:r>
              <a:rPr lang="en-US" dirty="0"/>
              <a:t> and in 1957 became the first president of the </a:t>
            </a:r>
            <a:r>
              <a:rPr lang="en-US" dirty="0">
                <a:hlinkClick r:id="rId3" tooltip="Southern Christian Leadership Conference"/>
              </a:rPr>
              <a:t>Southern Christian Leadership Conference</a:t>
            </a:r>
            <a:r>
              <a:rPr lang="en-US" dirty="0"/>
              <a:t> (SCLC</a:t>
            </a:r>
          </a:p>
          <a:p>
            <a:r>
              <a:rPr lang="en-US" dirty="0"/>
              <a:t>-King, representing the SCLC, was among the leaders of the "Big Six" civil rights organizations who were instrumental in the organization of the </a:t>
            </a:r>
            <a:r>
              <a:rPr lang="en-US" b="1" dirty="0">
                <a:hlinkClick r:id="rId4" tooltip="March on Washington for Jobs and Freedom"/>
              </a:rPr>
              <a:t>March on Washington for Jobs and Freedom</a:t>
            </a:r>
            <a:r>
              <a:rPr lang="en-US" dirty="0"/>
              <a:t>, which took place on August 28, 1963.</a:t>
            </a:r>
          </a:p>
          <a:p>
            <a:r>
              <a:rPr lang="en-US" sz="3000" b="1" dirty="0"/>
              <a:t>He Gave His Famous “I Have A Dream” Speech</a:t>
            </a:r>
          </a:p>
          <a:p>
            <a:endParaRPr lang="en-US" dirty="0"/>
          </a:p>
          <a:p>
            <a:r>
              <a:rPr lang="en-US" dirty="0"/>
              <a:t>- </a:t>
            </a:r>
            <a:r>
              <a:rPr lang="en-US" sz="2000" dirty="0">
                <a:hlinkClick r:id="rId5" tooltip="Letter from Birmingham Jail"/>
              </a:rPr>
              <a:t>Letter from Birmingham Jail</a:t>
            </a:r>
            <a:r>
              <a:rPr lang="en-US" sz="2000" dirty="0"/>
              <a:t> - </a:t>
            </a:r>
            <a:r>
              <a:rPr lang="en-US" sz="2000" dirty="0">
                <a:hlinkClick r:id="rId6" tooltip="A Call for Unity"/>
              </a:rPr>
              <a:t>calls on the movement</a:t>
            </a:r>
            <a:r>
              <a:rPr lang="en-US" sz="2000" dirty="0"/>
              <a:t> to pursue legal channels for social change. King argues that the crisis of racism is too urgent, and the current system too entrenched: "We know through painful experience that freedom is never voluntarily given by the oppressor; it must be demanded by the oppressed." He points out that the </a:t>
            </a:r>
            <a:r>
              <a:rPr lang="en-US" sz="2000" dirty="0">
                <a:hlinkClick r:id="rId7" tooltip="Boston Tea Party"/>
              </a:rPr>
              <a:t>Boston Tea Party</a:t>
            </a:r>
            <a:r>
              <a:rPr lang="en-US" sz="2000" dirty="0"/>
              <a:t>, a celebrated act of rebellion in the American colonies, was illegal civil disobedience, and that, conversely, "everything </a:t>
            </a:r>
            <a:r>
              <a:rPr lang="en-US" sz="2000" dirty="0">
                <a:hlinkClick r:id="rId8" tooltip="Adolf Hitler"/>
              </a:rPr>
              <a:t>Adolf Hitler</a:t>
            </a:r>
            <a:r>
              <a:rPr lang="en-US" sz="2000" dirty="0"/>
              <a:t> did in Germany was 'legal'." King also expresses his frustration with white moderates and clergymen too timid to oppose an unjust system:</a:t>
            </a:r>
          </a:p>
          <a:p>
            <a:endParaRPr lang="en-US" dirty="0"/>
          </a:p>
          <a:p>
            <a:r>
              <a:rPr lang="en-US" dirty="0"/>
              <a:t>King was fatally shot by </a:t>
            </a:r>
            <a:r>
              <a:rPr lang="en-US" dirty="0">
                <a:hlinkClick r:id="rId9" tooltip="James Earl Ray"/>
              </a:rPr>
              <a:t>James Earl Ray</a:t>
            </a:r>
            <a:r>
              <a:rPr lang="en-US" dirty="0"/>
              <a:t> at 6:01 p.m., April 4, 1968</a:t>
            </a:r>
          </a:p>
        </p:txBody>
      </p:sp>
    </p:spTree>
    <p:extLst>
      <p:ext uri="{BB962C8B-B14F-4D97-AF65-F5344CB8AC3E}">
        <p14:creationId xmlns:p14="http://schemas.microsoft.com/office/powerpoint/2010/main" val="130966435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35504CC-117D-4874-AFD4-2F21BD718354}"/>
              </a:ext>
            </a:extLst>
          </p:cNvPr>
          <p:cNvSpPr>
            <a:spLocks noGrp="1"/>
          </p:cNvSpPr>
          <p:nvPr>
            <p:ph type="title"/>
          </p:nvPr>
        </p:nvSpPr>
        <p:spPr>
          <a:xfrm>
            <a:off x="838200" y="-28280"/>
            <a:ext cx="10515600" cy="386714"/>
          </a:xfrm>
        </p:spPr>
        <p:txBody>
          <a:bodyPr>
            <a:normAutofit fontScale="90000"/>
          </a:bodyPr>
          <a:lstStyle/>
          <a:p>
            <a:r>
              <a:rPr lang="en-US" b="1" dirty="0"/>
              <a:t>				</a:t>
            </a:r>
            <a:br>
              <a:rPr lang="en-US" dirty="0"/>
            </a:br>
            <a:r>
              <a:rPr lang="en-US" dirty="0"/>
              <a:t>				</a:t>
            </a:r>
            <a:r>
              <a:rPr lang="en-US" b="1" dirty="0"/>
              <a:t>Civil Rights </a:t>
            </a:r>
            <a:endParaRPr lang="en-US" dirty="0"/>
          </a:p>
        </p:txBody>
      </p:sp>
      <p:sp>
        <p:nvSpPr>
          <p:cNvPr id="5" name="Content Placeholder 4">
            <a:extLst>
              <a:ext uri="{FF2B5EF4-FFF2-40B4-BE49-F238E27FC236}">
                <a16:creationId xmlns:a16="http://schemas.microsoft.com/office/drawing/2014/main" id="{9847BAEB-C464-45BE-8879-530664954078}"/>
              </a:ext>
            </a:extLst>
          </p:cNvPr>
          <p:cNvSpPr>
            <a:spLocks noGrp="1"/>
          </p:cNvSpPr>
          <p:nvPr>
            <p:ph idx="1"/>
          </p:nvPr>
        </p:nvSpPr>
        <p:spPr>
          <a:xfrm>
            <a:off x="172720" y="622169"/>
            <a:ext cx="11938000" cy="6235831"/>
          </a:xfrm>
        </p:spPr>
        <p:txBody>
          <a:bodyPr>
            <a:normAutofit fontScale="92500" lnSpcReduction="20000"/>
          </a:bodyPr>
          <a:lstStyle/>
          <a:p>
            <a:pPr lvl="0"/>
            <a:r>
              <a:rPr lang="en-US" b="1" dirty="0"/>
              <a:t>NAACP</a:t>
            </a:r>
            <a:r>
              <a:rPr lang="en-US" dirty="0"/>
              <a:t> and the </a:t>
            </a:r>
            <a:r>
              <a:rPr lang="en-US" b="1" dirty="0"/>
              <a:t>National Urban League</a:t>
            </a:r>
            <a:r>
              <a:rPr lang="en-US" dirty="0"/>
              <a:t>- both founded in New York City in first decade of 20</a:t>
            </a:r>
            <a:r>
              <a:rPr lang="en-US" baseline="30000" dirty="0"/>
              <a:t>th</a:t>
            </a:r>
            <a:r>
              <a:rPr lang="en-US" dirty="0"/>
              <a:t> century </a:t>
            </a:r>
          </a:p>
          <a:p>
            <a:pPr lvl="0"/>
            <a:r>
              <a:rPr lang="en-US" b="1" dirty="0"/>
              <a:t>NAACP</a:t>
            </a:r>
            <a:r>
              <a:rPr lang="en-US" dirty="0"/>
              <a:t>-formed in 1909-  mission "to ensure the political, educational, social, and economic equality of rights of all persons and to eliminate race-based discrimination.</a:t>
            </a:r>
          </a:p>
          <a:p>
            <a:pPr lvl="0"/>
            <a:r>
              <a:rPr lang="en-US" b="1" dirty="0"/>
              <a:t>Social Activism</a:t>
            </a:r>
            <a:r>
              <a:rPr lang="en-US" dirty="0"/>
              <a:t>- efforts to promote Political and Social change through direct action</a:t>
            </a:r>
          </a:p>
          <a:p>
            <a:pPr lvl="0"/>
            <a:r>
              <a:rPr lang="en-US" b="1" dirty="0"/>
              <a:t>Congress of Racial Equality (CORE</a:t>
            </a:r>
            <a:r>
              <a:rPr lang="en-US" dirty="0"/>
              <a:t>)- founded in 1940 by James Farmers and other- Influenced by Gandhi’s campaign against British in India; CORE members used non-violent means to fight racism </a:t>
            </a:r>
          </a:p>
          <a:p>
            <a:pPr lvl="0"/>
            <a:r>
              <a:rPr lang="en-US" b="1" dirty="0"/>
              <a:t>Brown v. Board of Education</a:t>
            </a:r>
            <a:r>
              <a:rPr lang="en-US" dirty="0"/>
              <a:t> of Topeka, Kansas 1954</a:t>
            </a:r>
          </a:p>
          <a:p>
            <a:pPr lvl="0"/>
            <a:r>
              <a:rPr lang="en-US" dirty="0"/>
              <a:t>Beginning in the 1930s, Black lawyers at the NAACP began challenging the “Separate but Equal” doctrine in public education </a:t>
            </a:r>
          </a:p>
          <a:p>
            <a:pPr lvl="0"/>
            <a:r>
              <a:rPr lang="en-US" dirty="0"/>
              <a:t>1950s NAACP challenged “Separate but Equal” policy itself, Linda Brown ( a school girl in Topeka)- father sued the school board because she was forced to attend an all-black school, when an all-white school was closer to her home.</a:t>
            </a:r>
          </a:p>
          <a:p>
            <a:pPr lvl="0"/>
            <a:r>
              <a:rPr lang="en-US" dirty="0"/>
              <a:t>1953 NAACP appealed her case to the U.S. Supreme Court; </a:t>
            </a:r>
            <a:r>
              <a:rPr lang="en-US" b="1" dirty="0"/>
              <a:t>Thurgood Marshall </a:t>
            </a:r>
            <a:r>
              <a:rPr lang="en-US" dirty="0"/>
              <a:t>(NAACP Lawyer) argued that every system of segregated education sends black children a psychological message that they were not “good enough” to be taught with whites</a:t>
            </a:r>
          </a:p>
          <a:p>
            <a:pPr lvl="0"/>
            <a:r>
              <a:rPr lang="en-US" b="1" dirty="0"/>
              <a:t>Thurgood Marshall- </a:t>
            </a:r>
            <a:r>
              <a:rPr lang="en-US" dirty="0"/>
              <a:t>First black supreme court justice</a:t>
            </a:r>
          </a:p>
          <a:p>
            <a:pPr lvl="0"/>
            <a:r>
              <a:rPr lang="en-US" b="1" dirty="0"/>
              <a:t>Montgomery Bus Boycott-</a:t>
            </a:r>
            <a:r>
              <a:rPr lang="en-US" dirty="0"/>
              <a:t> 1955 to 1956 in response to </a:t>
            </a:r>
            <a:r>
              <a:rPr lang="en-US" b="1" dirty="0"/>
              <a:t>Rosa Parks </a:t>
            </a:r>
            <a:r>
              <a:rPr lang="en-US" dirty="0"/>
              <a:t>(Dec. 1955) not moving(</a:t>
            </a:r>
            <a:r>
              <a:rPr lang="en-US" b="1" dirty="0"/>
              <a:t>her Lazy ass</a:t>
            </a:r>
            <a:r>
              <a:rPr lang="en-US" dirty="0"/>
              <a:t>) to the back of a city bus for a white passenger; Parks and others sued in Federal Court claiming segregation of Public buses was unconstitutional; June 1956 court ruled in her favor, five months later U.S. Supreme Court refused to review the decision, upholding it</a:t>
            </a:r>
          </a:p>
          <a:p>
            <a:endParaRPr lang="en-US" dirty="0"/>
          </a:p>
        </p:txBody>
      </p:sp>
    </p:spTree>
    <p:extLst>
      <p:ext uri="{BB962C8B-B14F-4D97-AF65-F5344CB8AC3E}">
        <p14:creationId xmlns:p14="http://schemas.microsoft.com/office/powerpoint/2010/main" val="2957686253"/>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D087E3-A992-459C-8915-A0B40ED1FEDC}"/>
              </a:ext>
            </a:extLst>
          </p:cNvPr>
          <p:cNvSpPr>
            <a:spLocks noGrp="1"/>
          </p:cNvSpPr>
          <p:nvPr>
            <p:ph type="title"/>
          </p:nvPr>
        </p:nvSpPr>
        <p:spPr>
          <a:xfrm>
            <a:off x="1209675" y="0"/>
            <a:ext cx="10515600" cy="1054100"/>
          </a:xfrm>
        </p:spPr>
        <p:txBody>
          <a:bodyPr/>
          <a:lstStyle/>
          <a:p>
            <a:r>
              <a:rPr lang="en-US" b="1" dirty="0"/>
              <a:t>				Civil Rights</a:t>
            </a:r>
            <a:endParaRPr lang="en-US" dirty="0"/>
          </a:p>
        </p:txBody>
      </p:sp>
      <p:sp>
        <p:nvSpPr>
          <p:cNvPr id="3" name="Content Placeholder 2">
            <a:extLst>
              <a:ext uri="{FF2B5EF4-FFF2-40B4-BE49-F238E27FC236}">
                <a16:creationId xmlns:a16="http://schemas.microsoft.com/office/drawing/2014/main" id="{D8943DCE-1898-497D-958D-C12A92F34ADE}"/>
              </a:ext>
            </a:extLst>
          </p:cNvPr>
          <p:cNvSpPr>
            <a:spLocks noGrp="1"/>
          </p:cNvSpPr>
          <p:nvPr>
            <p:ph idx="1"/>
          </p:nvPr>
        </p:nvSpPr>
        <p:spPr>
          <a:xfrm>
            <a:off x="104775" y="952500"/>
            <a:ext cx="12087225" cy="5743575"/>
          </a:xfrm>
        </p:spPr>
        <p:txBody>
          <a:bodyPr>
            <a:normAutofit/>
          </a:bodyPr>
          <a:lstStyle/>
          <a:p>
            <a:pPr lvl="0"/>
            <a:r>
              <a:rPr lang="en-US" b="1" dirty="0"/>
              <a:t>Southern Christian Leadership Council (SCLC)-</a:t>
            </a:r>
            <a:r>
              <a:rPr lang="en-US" dirty="0"/>
              <a:t> formed by King, Ralph Abernathy, and other African American Ministers- goal was to fight for racial equality using nonviolent means</a:t>
            </a:r>
          </a:p>
          <a:p>
            <a:pPr lvl="0"/>
            <a:r>
              <a:rPr lang="en-US" dirty="0"/>
              <a:t>Social Activism- efforts to promote Political and Social change through direct action</a:t>
            </a:r>
          </a:p>
          <a:p>
            <a:pPr lvl="0"/>
            <a:r>
              <a:rPr lang="en-US" b="1" dirty="0"/>
              <a:t>Sit-ins</a:t>
            </a:r>
            <a:r>
              <a:rPr lang="en-US" dirty="0"/>
              <a:t>- Black students sat at “whites only” lunch counters and refused to get up- started in 1960 in Greensboro, NC</a:t>
            </a:r>
          </a:p>
          <a:p>
            <a:pPr lvl="0"/>
            <a:r>
              <a:rPr lang="en-US" b="1" dirty="0"/>
              <a:t>Student Nonviolent Coordinating Committee (SNCC)</a:t>
            </a:r>
            <a:r>
              <a:rPr lang="en-US" dirty="0"/>
              <a:t>- formed by students following many sit ins across the South</a:t>
            </a:r>
          </a:p>
          <a:p>
            <a:pPr lvl="0"/>
            <a:r>
              <a:rPr lang="en-US" b="1" dirty="0"/>
              <a:t>Freedom Riders- </a:t>
            </a:r>
            <a:r>
              <a:rPr lang="en-US" dirty="0"/>
              <a:t>First one in 1961 organized by CORE- small interracial group rode a bus through the South- they sat in interracial Pairs. </a:t>
            </a:r>
          </a:p>
          <a:p>
            <a:pPr lvl="0"/>
            <a:r>
              <a:rPr lang="en-US" b="1" dirty="0"/>
              <a:t>March on Washington- </a:t>
            </a:r>
            <a:r>
              <a:rPr lang="en-US" dirty="0"/>
              <a:t>Civil Rights Leaders – including Dr. King (August 1963) organized a march in support of President Kennedys Civil Rights Bill</a:t>
            </a:r>
          </a:p>
          <a:p>
            <a:pPr lvl="0"/>
            <a:r>
              <a:rPr lang="en-US" dirty="0"/>
              <a:t>More than 250,000 people gathered along the reflecting pool in front of the Lincoln memorial- Dr. King gave his “I have a dream” speech</a:t>
            </a:r>
          </a:p>
          <a:p>
            <a:endParaRPr lang="en-US" dirty="0"/>
          </a:p>
        </p:txBody>
      </p:sp>
    </p:spTree>
    <p:extLst>
      <p:ext uri="{BB962C8B-B14F-4D97-AF65-F5344CB8AC3E}">
        <p14:creationId xmlns:p14="http://schemas.microsoft.com/office/powerpoint/2010/main" val="1062494398"/>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5A364-6BFF-4F6C-8E3D-087CB42FE081}"/>
              </a:ext>
            </a:extLst>
          </p:cNvPr>
          <p:cNvSpPr>
            <a:spLocks noGrp="1"/>
          </p:cNvSpPr>
          <p:nvPr>
            <p:ph type="title"/>
          </p:nvPr>
        </p:nvSpPr>
        <p:spPr>
          <a:xfrm>
            <a:off x="1333500" y="18256"/>
            <a:ext cx="10515600" cy="490792"/>
          </a:xfrm>
        </p:spPr>
        <p:txBody>
          <a:bodyPr>
            <a:normAutofit fontScale="90000"/>
          </a:bodyPr>
          <a:lstStyle/>
          <a:p>
            <a:r>
              <a:rPr lang="en-US" b="1" dirty="0"/>
              <a:t>			Civil Rights			</a:t>
            </a:r>
            <a:endParaRPr lang="en-US" dirty="0"/>
          </a:p>
        </p:txBody>
      </p:sp>
      <p:sp>
        <p:nvSpPr>
          <p:cNvPr id="3" name="Content Placeholder 2">
            <a:extLst>
              <a:ext uri="{FF2B5EF4-FFF2-40B4-BE49-F238E27FC236}">
                <a16:creationId xmlns:a16="http://schemas.microsoft.com/office/drawing/2014/main" id="{11C95714-4440-4FF1-AE2D-CF7D0B8AB544}"/>
              </a:ext>
            </a:extLst>
          </p:cNvPr>
          <p:cNvSpPr>
            <a:spLocks noGrp="1"/>
          </p:cNvSpPr>
          <p:nvPr>
            <p:ph idx="1"/>
          </p:nvPr>
        </p:nvSpPr>
        <p:spPr>
          <a:xfrm>
            <a:off x="0" y="471232"/>
            <a:ext cx="12096750" cy="6386767"/>
          </a:xfrm>
        </p:spPr>
        <p:txBody>
          <a:bodyPr>
            <a:normAutofit/>
          </a:bodyPr>
          <a:lstStyle/>
          <a:p>
            <a:pPr lvl="0"/>
            <a:r>
              <a:rPr lang="en-US" b="1" dirty="0"/>
              <a:t>Civil Rights Act (1964)- </a:t>
            </a:r>
            <a:r>
              <a:rPr lang="en-US" dirty="0"/>
              <a:t> following the assassination of President Kennedy (Nov. 1963), New president Lyndon B. Johnson pushed Kennedys stalled Civil Rights Bill through congress.</a:t>
            </a:r>
          </a:p>
          <a:p>
            <a:pPr lvl="0"/>
            <a:r>
              <a:rPr lang="en-US" dirty="0"/>
              <a:t>Prohibited discrimination on basis of color, race, religion, ethnic origin of sex in hotels, motels, restaurants, theaters, trade unions, and any place of employment doing business with government or engaged in interstate commerce. </a:t>
            </a:r>
          </a:p>
          <a:p>
            <a:pPr lvl="0"/>
            <a:r>
              <a:rPr lang="en-US" dirty="0"/>
              <a:t>Increased power of government to register voters</a:t>
            </a:r>
          </a:p>
          <a:p>
            <a:pPr lvl="0"/>
            <a:r>
              <a:rPr lang="en-US" dirty="0"/>
              <a:t>Cut off federal aid to all districts with segregated schools</a:t>
            </a:r>
          </a:p>
          <a:p>
            <a:pPr lvl="0"/>
            <a:r>
              <a:rPr lang="en-US" dirty="0"/>
              <a:t>Established equal employment opportunity commission to enforce its provisions on employment and trade unions</a:t>
            </a:r>
          </a:p>
          <a:p>
            <a:pPr lvl="0"/>
            <a:r>
              <a:rPr lang="en-US" dirty="0"/>
              <a:t>Southern States were still using poll taxes and literacy tests to withhold voting rights </a:t>
            </a:r>
          </a:p>
          <a:p>
            <a:pPr lvl="0"/>
            <a:r>
              <a:rPr lang="en-US" b="1" dirty="0"/>
              <a:t>24</a:t>
            </a:r>
            <a:r>
              <a:rPr lang="en-US" b="1" baseline="30000" dirty="0"/>
              <a:t>th</a:t>
            </a:r>
            <a:r>
              <a:rPr lang="en-US" b="1" dirty="0"/>
              <a:t> Amendment ratified in 1964</a:t>
            </a:r>
            <a:r>
              <a:rPr lang="en-US" dirty="0"/>
              <a:t>; prohibited the use of Poll Taxes to deny voting rights </a:t>
            </a:r>
          </a:p>
          <a:p>
            <a:pPr lvl="0"/>
            <a:r>
              <a:rPr lang="en-US" b="1" dirty="0"/>
              <a:t>Voting Rights Act 1965</a:t>
            </a:r>
            <a:r>
              <a:rPr lang="en-US" dirty="0"/>
              <a:t>- echoed 15</a:t>
            </a:r>
            <a:r>
              <a:rPr lang="en-US" baseline="30000" dirty="0"/>
              <a:t>th</a:t>
            </a:r>
            <a:r>
              <a:rPr lang="en-US" dirty="0"/>
              <a:t> amendment (any citizen can vote- regardless of race or color)- outlawed literacy tests to vote</a:t>
            </a:r>
          </a:p>
        </p:txBody>
      </p:sp>
    </p:spTree>
    <p:extLst>
      <p:ext uri="{BB962C8B-B14F-4D97-AF65-F5344CB8AC3E}">
        <p14:creationId xmlns:p14="http://schemas.microsoft.com/office/powerpoint/2010/main" val="22003772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4200B6-A70D-4C82-80D7-A6F5B0F68BFB}"/>
              </a:ext>
            </a:extLst>
          </p:cNvPr>
          <p:cNvSpPr>
            <a:spLocks noGrp="1"/>
          </p:cNvSpPr>
          <p:nvPr>
            <p:ph type="title"/>
          </p:nvPr>
        </p:nvSpPr>
        <p:spPr>
          <a:xfrm>
            <a:off x="1024128" y="57315"/>
            <a:ext cx="9720072" cy="677976"/>
          </a:xfrm>
        </p:spPr>
        <p:txBody>
          <a:bodyPr>
            <a:normAutofit fontScale="90000"/>
          </a:bodyPr>
          <a:lstStyle/>
          <a:p>
            <a:r>
              <a:rPr lang="en-US" dirty="0"/>
              <a:t>			Affirmative action</a:t>
            </a:r>
          </a:p>
        </p:txBody>
      </p:sp>
      <p:sp>
        <p:nvSpPr>
          <p:cNvPr id="3" name="Content Placeholder 2">
            <a:extLst>
              <a:ext uri="{FF2B5EF4-FFF2-40B4-BE49-F238E27FC236}">
                <a16:creationId xmlns:a16="http://schemas.microsoft.com/office/drawing/2014/main" id="{E6DC9110-CEB8-4B4F-9730-70D46C942318}"/>
              </a:ext>
            </a:extLst>
          </p:cNvPr>
          <p:cNvSpPr>
            <a:spLocks noGrp="1"/>
          </p:cNvSpPr>
          <p:nvPr>
            <p:ph idx="1"/>
          </p:nvPr>
        </p:nvSpPr>
        <p:spPr>
          <a:xfrm>
            <a:off x="0" y="608029"/>
            <a:ext cx="12192000" cy="6192656"/>
          </a:xfrm>
        </p:spPr>
        <p:txBody>
          <a:bodyPr>
            <a:normAutofit/>
          </a:bodyPr>
          <a:lstStyle/>
          <a:p>
            <a:pPr lvl="0"/>
            <a:r>
              <a:rPr lang="en-US" b="1" dirty="0"/>
              <a:t>Affirmative Action(1961)- </a:t>
            </a:r>
            <a:r>
              <a:rPr lang="en-US" dirty="0"/>
              <a:t>required employers and institutions to increase the numbers of minorities hired; </a:t>
            </a:r>
          </a:p>
          <a:p>
            <a:pPr lvl="0"/>
            <a:r>
              <a:rPr lang="en-US" b="1" dirty="0"/>
              <a:t>President Johnson issued executive order 11246</a:t>
            </a:r>
            <a:r>
              <a:rPr lang="en-US" dirty="0"/>
              <a:t> (as a follow up to President Kennedy’s executive order 10925 in 1961), prohibiting employment discrimination based on race, color, religion, and national origin. Later amended to include sex. It also requires federal employers to hire minorities.</a:t>
            </a:r>
          </a:p>
          <a:p>
            <a:pPr lvl="0"/>
            <a:r>
              <a:rPr lang="en-US" b="1" dirty="0"/>
              <a:t>Johnson </a:t>
            </a:r>
            <a:r>
              <a:rPr lang="en-US" dirty="0"/>
              <a:t>appointed Robert Weaver as secretary of housing in 1966- he was first black cabinet member. He also </a:t>
            </a:r>
            <a:r>
              <a:rPr lang="en-US" b="1" dirty="0"/>
              <a:t>appointed Thurgood Marshall to be first black supreme court justice in 1967</a:t>
            </a:r>
            <a:endParaRPr lang="en-US" dirty="0"/>
          </a:p>
          <a:p>
            <a:pPr marL="0" lvl="0" indent="0">
              <a:buNone/>
            </a:pPr>
            <a:endParaRPr lang="en-US" dirty="0"/>
          </a:p>
          <a:p>
            <a:pPr lvl="0"/>
            <a:r>
              <a:rPr lang="en-US" b="1" dirty="0"/>
              <a:t>Regents of the University V. Bakke (1978)-</a:t>
            </a:r>
            <a:r>
              <a:rPr lang="en-US" dirty="0"/>
              <a:t> a </a:t>
            </a:r>
            <a:r>
              <a:rPr lang="en-US" dirty="0">
                <a:hlinkClick r:id="rId2" tooltip="List of landmark court decisions in the United States"/>
              </a:rPr>
              <a:t>landmark decision</a:t>
            </a:r>
            <a:r>
              <a:rPr lang="en-US" dirty="0"/>
              <a:t> by the </a:t>
            </a:r>
            <a:r>
              <a:rPr lang="en-US" dirty="0">
                <a:hlinkClick r:id="rId3" tooltip="Supreme Court of the United States"/>
              </a:rPr>
              <a:t>Supreme Court of the United States</a:t>
            </a:r>
            <a:r>
              <a:rPr lang="en-US" dirty="0"/>
              <a:t>. It upheld </a:t>
            </a:r>
            <a:r>
              <a:rPr lang="en-US" dirty="0">
                <a:hlinkClick r:id="rId4" tooltip="Affirmative action in the United States"/>
              </a:rPr>
              <a:t>affirmative action</a:t>
            </a:r>
            <a:r>
              <a:rPr lang="en-US" dirty="0"/>
              <a:t>, allowing race to be one of several factors in </a:t>
            </a:r>
            <a:r>
              <a:rPr lang="en-US" dirty="0">
                <a:hlinkClick r:id="rId5" tooltip="College admissions in the United States"/>
              </a:rPr>
              <a:t>college admission policy</a:t>
            </a:r>
            <a:r>
              <a:rPr lang="en-US" dirty="0"/>
              <a:t>. Court ruled that specific </a:t>
            </a:r>
            <a:r>
              <a:rPr lang="en-US" dirty="0">
                <a:hlinkClick r:id="rId6" tooltip="Racial quota"/>
              </a:rPr>
              <a:t>racial quotas</a:t>
            </a:r>
            <a:r>
              <a:rPr lang="en-US" dirty="0"/>
              <a:t>, were impermissible. Allan P. Bakke, an engineer and former </a:t>
            </a:r>
            <a:r>
              <a:rPr lang="en-US" dirty="0">
                <a:hlinkClick r:id="rId7" tooltip="United States Marine Corps"/>
              </a:rPr>
              <a:t>United States Marine Corps</a:t>
            </a:r>
            <a:r>
              <a:rPr lang="en-US" dirty="0"/>
              <a:t>, sought admission to medical school, but was rejected for admission due in part to his age. Bakke was in his early 30s. After twice being rejected by the </a:t>
            </a:r>
            <a:r>
              <a:rPr lang="en-US" dirty="0">
                <a:hlinkClick r:id="rId8" tooltip="University of California, Davis"/>
              </a:rPr>
              <a:t>University of California, Davis</a:t>
            </a:r>
            <a:r>
              <a:rPr lang="en-US" dirty="0"/>
              <a:t>, he brought suit in state court. The </a:t>
            </a:r>
            <a:r>
              <a:rPr lang="en-US" dirty="0">
                <a:hlinkClick r:id="rId9" tooltip="California Supreme Court"/>
              </a:rPr>
              <a:t>California Supreme Court</a:t>
            </a:r>
            <a:r>
              <a:rPr lang="en-US" dirty="0"/>
              <a:t> struck down the program as violative of the rights of white applicants and ordered Bakke admitted</a:t>
            </a:r>
          </a:p>
          <a:p>
            <a:endParaRPr lang="en-US" dirty="0"/>
          </a:p>
        </p:txBody>
      </p:sp>
    </p:spTree>
    <p:extLst>
      <p:ext uri="{BB962C8B-B14F-4D97-AF65-F5344CB8AC3E}">
        <p14:creationId xmlns:p14="http://schemas.microsoft.com/office/powerpoint/2010/main" val="239872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C70A9-DED0-4A70-84EF-57083ADDC3E0}"/>
              </a:ext>
            </a:extLst>
          </p:cNvPr>
          <p:cNvSpPr>
            <a:spLocks noGrp="1"/>
          </p:cNvSpPr>
          <p:nvPr>
            <p:ph type="title"/>
          </p:nvPr>
        </p:nvSpPr>
        <p:spPr>
          <a:xfrm>
            <a:off x="1024128" y="0"/>
            <a:ext cx="9720072" cy="1033859"/>
          </a:xfrm>
        </p:spPr>
        <p:txBody>
          <a:bodyPr/>
          <a:lstStyle/>
          <a:p>
            <a:r>
              <a:rPr lang="en-US" b="1" dirty="0"/>
              <a:t>		Reconstruction-(1863-1877)</a:t>
            </a:r>
            <a:r>
              <a:rPr lang="en-US" dirty="0"/>
              <a:t> </a:t>
            </a:r>
          </a:p>
        </p:txBody>
      </p:sp>
      <p:sp>
        <p:nvSpPr>
          <p:cNvPr id="3" name="Content Placeholder 2">
            <a:extLst>
              <a:ext uri="{FF2B5EF4-FFF2-40B4-BE49-F238E27FC236}">
                <a16:creationId xmlns:a16="http://schemas.microsoft.com/office/drawing/2014/main" id="{AB8435A8-F687-42A8-8BFA-1CD9CD42D81E}"/>
              </a:ext>
            </a:extLst>
          </p:cNvPr>
          <p:cNvSpPr>
            <a:spLocks noGrp="1"/>
          </p:cNvSpPr>
          <p:nvPr>
            <p:ph idx="1"/>
          </p:nvPr>
        </p:nvSpPr>
        <p:spPr>
          <a:xfrm>
            <a:off x="1" y="874468"/>
            <a:ext cx="12085162" cy="5983532"/>
          </a:xfrm>
        </p:spPr>
        <p:txBody>
          <a:bodyPr>
            <a:normAutofit/>
          </a:bodyPr>
          <a:lstStyle/>
          <a:p>
            <a:pPr lvl="0"/>
            <a:r>
              <a:rPr lang="en-US" b="1" dirty="0"/>
              <a:t>Lincoln</a:t>
            </a:r>
            <a:r>
              <a:rPr lang="en-US" dirty="0"/>
              <a:t>; very lenient on south- proposed </a:t>
            </a:r>
            <a:r>
              <a:rPr lang="en-US" b="1" dirty="0"/>
              <a:t>ten percent plan(introduced in 1863)- </a:t>
            </a:r>
            <a:r>
              <a:rPr lang="en-US" dirty="0"/>
              <a:t>once 10% of states voters pledged to union and accepted the Emancipation Proclamation, they could be readmitted -congress rejected introduced the </a:t>
            </a:r>
            <a:r>
              <a:rPr lang="en-US" b="1" dirty="0"/>
              <a:t>Wade Davis Bill (1864</a:t>
            </a:r>
            <a:r>
              <a:rPr lang="en-US" dirty="0"/>
              <a:t>) by radical Republicans; more stringent on the south- passed both houses but Lincoln pocket vetoed bill. </a:t>
            </a:r>
          </a:p>
          <a:p>
            <a:pPr lvl="0"/>
            <a:r>
              <a:rPr lang="en-US" dirty="0"/>
              <a:t>Assassinated by well-known stage actor </a:t>
            </a:r>
            <a:r>
              <a:rPr lang="en-US" b="1" dirty="0"/>
              <a:t>John Wilkes Booth on April 14, 1865,</a:t>
            </a:r>
            <a:r>
              <a:rPr lang="en-US" dirty="0"/>
              <a:t> at play- Our American Cousin- Ford's Theatre in Washington, D.C.</a:t>
            </a:r>
          </a:p>
          <a:p>
            <a:pPr lvl="0"/>
            <a:r>
              <a:rPr lang="en-US" b="1" dirty="0"/>
              <a:t>Freedmen’s bureau- </a:t>
            </a:r>
            <a:r>
              <a:rPr lang="en-US" dirty="0"/>
              <a:t>March 1865 help former slaves adjust to freedom</a:t>
            </a:r>
          </a:p>
          <a:p>
            <a:pPr lvl="0"/>
            <a:r>
              <a:rPr lang="en-US" b="1" dirty="0"/>
              <a:t>Andrew Johnson</a:t>
            </a:r>
            <a:r>
              <a:rPr lang="en-US" dirty="0"/>
              <a:t> – replaced Lincoln </a:t>
            </a:r>
            <a:r>
              <a:rPr lang="en-US" b="1" dirty="0"/>
              <a:t>17</a:t>
            </a:r>
            <a:r>
              <a:rPr lang="en-US" b="1" baseline="30000" dirty="0"/>
              <a:t>th</a:t>
            </a:r>
            <a:r>
              <a:rPr lang="en-US" b="1" dirty="0"/>
              <a:t> President </a:t>
            </a:r>
            <a:r>
              <a:rPr lang="en-US" dirty="0"/>
              <a:t>– pardoned many confederate leaders – who were then elected to congress; Republicans were outraged &amp; congress refused to seat the newly elected Southern leaders; </a:t>
            </a:r>
            <a:r>
              <a:rPr lang="en-US" b="1" dirty="0"/>
              <a:t>Presidential Reconstruction- 1865-1866- </a:t>
            </a:r>
            <a:r>
              <a:rPr lang="en-US" dirty="0"/>
              <a:t>very lenient on the south</a:t>
            </a:r>
          </a:p>
          <a:p>
            <a:pPr lvl="0"/>
            <a:r>
              <a:rPr lang="en-US" b="1" dirty="0"/>
              <a:t>Black Codes</a:t>
            </a:r>
            <a:r>
              <a:rPr lang="en-US" dirty="0"/>
              <a:t> – Based on slave codes of the past; defined freemen – “Persons of Color” – can’t serve on juries/can’t vote, can’t marry whites, can’t travel freely</a:t>
            </a:r>
          </a:p>
          <a:p>
            <a:pPr lvl="0"/>
            <a:r>
              <a:rPr lang="en-US" dirty="0"/>
              <a:t>Republicans then passed a </a:t>
            </a:r>
            <a:r>
              <a:rPr lang="en-US" b="1" dirty="0"/>
              <a:t>Civil Rights Act 1866 </a:t>
            </a:r>
            <a:r>
              <a:rPr lang="en-US" dirty="0"/>
              <a:t>&amp; a bill to enlarge the freedman’s bureau, Johnson vetoed them but Republicans had enough votes to override him. Congress rewrote the Civil rights Act into the </a:t>
            </a:r>
            <a:r>
              <a:rPr lang="en-US" b="1" dirty="0"/>
              <a:t>14</a:t>
            </a:r>
            <a:r>
              <a:rPr lang="en-US" b="1" baseline="30000" dirty="0"/>
              <a:t>th</a:t>
            </a:r>
            <a:r>
              <a:rPr lang="en-US" b="1" dirty="0"/>
              <a:t> amendment- </a:t>
            </a:r>
            <a:r>
              <a:rPr lang="en-US" dirty="0"/>
              <a:t>all people born or naturalized in the United States are citizens</a:t>
            </a:r>
          </a:p>
          <a:p>
            <a:endParaRPr lang="en-US" dirty="0"/>
          </a:p>
        </p:txBody>
      </p:sp>
    </p:spTree>
    <p:extLst>
      <p:ext uri="{BB962C8B-B14F-4D97-AF65-F5344CB8AC3E}">
        <p14:creationId xmlns:p14="http://schemas.microsoft.com/office/powerpoint/2010/main" val="2800988602"/>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C3B35-67CF-4D6D-94C5-146DC5481E2B}"/>
              </a:ext>
            </a:extLst>
          </p:cNvPr>
          <p:cNvSpPr>
            <a:spLocks noGrp="1"/>
          </p:cNvSpPr>
          <p:nvPr>
            <p:ph type="title"/>
          </p:nvPr>
        </p:nvSpPr>
        <p:spPr>
          <a:xfrm>
            <a:off x="835592" y="66742"/>
            <a:ext cx="9720072" cy="611988"/>
          </a:xfrm>
        </p:spPr>
        <p:txBody>
          <a:bodyPr>
            <a:normAutofit fontScale="90000"/>
          </a:bodyPr>
          <a:lstStyle/>
          <a:p>
            <a:r>
              <a:rPr lang="en-US" dirty="0"/>
              <a:t>				Civil rights</a:t>
            </a:r>
          </a:p>
        </p:txBody>
      </p:sp>
      <p:sp>
        <p:nvSpPr>
          <p:cNvPr id="3" name="Content Placeholder 2">
            <a:extLst>
              <a:ext uri="{FF2B5EF4-FFF2-40B4-BE49-F238E27FC236}">
                <a16:creationId xmlns:a16="http://schemas.microsoft.com/office/drawing/2014/main" id="{2CC1AE8D-DCA9-4E45-A022-2D293834300C}"/>
              </a:ext>
            </a:extLst>
          </p:cNvPr>
          <p:cNvSpPr>
            <a:spLocks noGrp="1"/>
          </p:cNvSpPr>
          <p:nvPr>
            <p:ph idx="1"/>
          </p:nvPr>
        </p:nvSpPr>
        <p:spPr>
          <a:xfrm>
            <a:off x="835591" y="749430"/>
            <a:ext cx="9720073" cy="6108569"/>
          </a:xfrm>
        </p:spPr>
        <p:txBody>
          <a:bodyPr/>
          <a:lstStyle/>
          <a:p>
            <a:r>
              <a:rPr lang="en-US" b="1" dirty="0"/>
              <a:t>Selma to Montgomery marches-</a:t>
            </a:r>
            <a:r>
              <a:rPr lang="en-US" dirty="0"/>
              <a:t> three </a:t>
            </a:r>
            <a:r>
              <a:rPr lang="en-US" dirty="0">
                <a:hlinkClick r:id="rId2" tooltip="Demonstration (protest)"/>
              </a:rPr>
              <a:t>protest marches</a:t>
            </a:r>
            <a:r>
              <a:rPr lang="en-US" dirty="0"/>
              <a:t>, held in 1965, along the 54-mile (87 km) highway from </a:t>
            </a:r>
            <a:r>
              <a:rPr lang="en-US" dirty="0">
                <a:hlinkClick r:id="rId3" tooltip="Selma, Alabama"/>
              </a:rPr>
              <a:t>Selma, Alabama</a:t>
            </a:r>
            <a:r>
              <a:rPr lang="en-US" dirty="0"/>
              <a:t> to the state capital of </a:t>
            </a:r>
            <a:r>
              <a:rPr lang="en-US" dirty="0">
                <a:hlinkClick r:id="rId4" tooltip="Montgomery, Alabama"/>
              </a:rPr>
              <a:t>Montgomery</a:t>
            </a:r>
            <a:r>
              <a:rPr lang="en-US" dirty="0"/>
              <a:t>.</a:t>
            </a:r>
          </a:p>
          <a:p>
            <a:r>
              <a:rPr lang="en-US" dirty="0"/>
              <a:t>First march took place on March 7, 1965-State troopers and county </a:t>
            </a:r>
            <a:r>
              <a:rPr lang="en-US" dirty="0" err="1">
                <a:hlinkClick r:id="rId5" tooltip="Posse comitatus (common law)"/>
              </a:rPr>
              <a:t>possemen</a:t>
            </a:r>
            <a:r>
              <a:rPr lang="en-US" dirty="0"/>
              <a:t> attacked the unarmed marchers with </a:t>
            </a:r>
            <a:r>
              <a:rPr lang="en-US" dirty="0" err="1">
                <a:hlinkClick r:id="rId6" tooltip="Baton (law enforcement)"/>
              </a:rPr>
              <a:t>billy</a:t>
            </a:r>
            <a:r>
              <a:rPr lang="en-US" dirty="0">
                <a:hlinkClick r:id="rId6" tooltip="Baton (law enforcement)"/>
              </a:rPr>
              <a:t> clubs</a:t>
            </a:r>
            <a:r>
              <a:rPr lang="en-US" dirty="0"/>
              <a:t> and </a:t>
            </a:r>
            <a:r>
              <a:rPr lang="en-US" dirty="0">
                <a:hlinkClick r:id="rId7" tooltip="Tear gas"/>
              </a:rPr>
              <a:t>tear gas</a:t>
            </a:r>
            <a:r>
              <a:rPr lang="en-US" dirty="0"/>
              <a:t> after they passed over the county line, and the event became known as </a:t>
            </a:r>
            <a:r>
              <a:rPr lang="en-US" b="1" dirty="0"/>
              <a:t>Bloody Sunday</a:t>
            </a:r>
          </a:p>
          <a:p>
            <a:r>
              <a:rPr lang="en-US" dirty="0"/>
              <a:t>The violence of "Bloody Sunday" and civil rights activist </a:t>
            </a:r>
            <a:r>
              <a:rPr lang="en-US" dirty="0">
                <a:hlinkClick r:id="rId8" tooltip="James Reeb"/>
              </a:rPr>
              <a:t>James </a:t>
            </a:r>
            <a:r>
              <a:rPr lang="en-US" dirty="0" err="1">
                <a:hlinkClick r:id="rId8" tooltip="James Reeb"/>
              </a:rPr>
              <a:t>Reeb</a:t>
            </a:r>
            <a:r>
              <a:rPr lang="en-US" dirty="0" err="1"/>
              <a:t>s</a:t>
            </a:r>
            <a:r>
              <a:rPr lang="en-US" dirty="0"/>
              <a:t> murder resulted in a national outcry and some acts of </a:t>
            </a:r>
            <a:r>
              <a:rPr lang="en-US" dirty="0">
                <a:hlinkClick r:id="rId9" tooltip="Civil disobedience"/>
              </a:rPr>
              <a:t>civil disobedience</a:t>
            </a:r>
            <a:r>
              <a:rPr lang="en-US" dirty="0"/>
              <a:t>, targeting both the Alabama and federal governments</a:t>
            </a:r>
          </a:p>
          <a:p>
            <a:r>
              <a:rPr lang="en-US" b="1" dirty="0"/>
              <a:t>President Johnson</a:t>
            </a:r>
            <a:r>
              <a:rPr lang="en-US" dirty="0"/>
              <a:t>, whose administration had been working on a voting rights law, held a historic, nationally televised </a:t>
            </a:r>
            <a:r>
              <a:rPr lang="en-US" dirty="0">
                <a:hlinkClick r:id="rId10" tooltip="Joint session of Congress"/>
              </a:rPr>
              <a:t>joint session of </a:t>
            </a:r>
            <a:r>
              <a:rPr lang="en-US" dirty="0" err="1">
                <a:hlinkClick r:id="rId10" tooltip="Joint session of Congress"/>
              </a:rPr>
              <a:t>Congress</a:t>
            </a:r>
            <a:r>
              <a:rPr lang="en-US" dirty="0" err="1"/>
              <a:t>on</a:t>
            </a:r>
            <a:r>
              <a:rPr lang="en-US" dirty="0"/>
              <a:t> March 15 to ask for the bill's introduction and passage</a:t>
            </a:r>
          </a:p>
        </p:txBody>
      </p:sp>
    </p:spTree>
    <p:extLst>
      <p:ext uri="{BB962C8B-B14F-4D97-AF65-F5344CB8AC3E}">
        <p14:creationId xmlns:p14="http://schemas.microsoft.com/office/powerpoint/2010/main" val="153302019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11574F-C28F-4DA6-AE87-4336538522A2}"/>
              </a:ext>
            </a:extLst>
          </p:cNvPr>
          <p:cNvSpPr>
            <a:spLocks noGrp="1"/>
          </p:cNvSpPr>
          <p:nvPr>
            <p:ph type="title"/>
          </p:nvPr>
        </p:nvSpPr>
        <p:spPr>
          <a:xfrm>
            <a:off x="838200" y="155575"/>
            <a:ext cx="10515600" cy="796925"/>
          </a:xfrm>
        </p:spPr>
        <p:txBody>
          <a:bodyPr/>
          <a:lstStyle/>
          <a:p>
            <a:r>
              <a:rPr lang="en-US" b="1" dirty="0"/>
              <a:t>				Civil Rights</a:t>
            </a:r>
            <a:endParaRPr lang="en-US" dirty="0"/>
          </a:p>
        </p:txBody>
      </p:sp>
      <p:sp>
        <p:nvSpPr>
          <p:cNvPr id="3" name="Content Placeholder 2">
            <a:extLst>
              <a:ext uri="{FF2B5EF4-FFF2-40B4-BE49-F238E27FC236}">
                <a16:creationId xmlns:a16="http://schemas.microsoft.com/office/drawing/2014/main" id="{C744EA04-7091-43AE-A2A0-2D4987A6E0BD}"/>
              </a:ext>
            </a:extLst>
          </p:cNvPr>
          <p:cNvSpPr>
            <a:spLocks noGrp="1"/>
          </p:cNvSpPr>
          <p:nvPr>
            <p:ph idx="1"/>
          </p:nvPr>
        </p:nvSpPr>
        <p:spPr>
          <a:xfrm>
            <a:off x="152400" y="1171575"/>
            <a:ext cx="12039600" cy="5530849"/>
          </a:xfrm>
        </p:spPr>
        <p:txBody>
          <a:bodyPr>
            <a:normAutofit/>
          </a:bodyPr>
          <a:lstStyle/>
          <a:p>
            <a:pPr lvl="0"/>
            <a:r>
              <a:rPr lang="en-US" b="1" dirty="0"/>
              <a:t>Nation of Islam- </a:t>
            </a:r>
            <a:r>
              <a:rPr lang="en-US" dirty="0"/>
              <a:t>led by Elijah Muhammad; felt Islam should be religion of blacks and they should form their own state.</a:t>
            </a:r>
          </a:p>
          <a:p>
            <a:pPr lvl="0"/>
            <a:r>
              <a:rPr lang="en-US" b="1" dirty="0"/>
              <a:t>Malcom X</a:t>
            </a:r>
            <a:r>
              <a:rPr lang="en-US" dirty="0"/>
              <a:t>;</a:t>
            </a:r>
            <a:r>
              <a:rPr lang="en-US" b="1" dirty="0"/>
              <a:t> </a:t>
            </a:r>
            <a:r>
              <a:rPr lang="en-US" dirty="0"/>
              <a:t>converted to Nation of Islam in jail– sought separation of whites and blacks; 1964 he broke from Nation of Islam- wanted to work with Dr. King and other moderate Civil Rights leaders. He was assassinated in Feb 1965- three members of Nation of Islam were convicted </a:t>
            </a:r>
          </a:p>
          <a:p>
            <a:pPr lvl="0"/>
            <a:r>
              <a:rPr lang="en-US" b="1" dirty="0"/>
              <a:t>Stokely Carmichael- </a:t>
            </a:r>
            <a:r>
              <a:rPr lang="en-US" dirty="0"/>
              <a:t>one of the founders of </a:t>
            </a:r>
            <a:r>
              <a:rPr lang="en-US" b="1" dirty="0"/>
              <a:t>Student Nonviolent Coordinating Committee (SNCC)- </a:t>
            </a:r>
            <a:r>
              <a:rPr lang="en-US" dirty="0"/>
              <a:t>became chairman in 1966. Under his leadership organization became more violent. Developed the Black Power movement. He introduced term </a:t>
            </a:r>
            <a:r>
              <a:rPr lang="en-US" b="1" dirty="0"/>
              <a:t>“Black Power” </a:t>
            </a:r>
            <a:r>
              <a:rPr lang="en-US" dirty="0"/>
              <a:t>as a call for blacks to unite. He articulated a philosophy of "black power", and popularized it both by provocative speeches and more sober writings. He later joined the </a:t>
            </a:r>
            <a:r>
              <a:rPr lang="en-US" b="1" dirty="0"/>
              <a:t>Black Panthers</a:t>
            </a:r>
            <a:r>
              <a:rPr lang="en-US" dirty="0"/>
              <a:t>, finally left the group and moved to Africa. </a:t>
            </a:r>
          </a:p>
          <a:p>
            <a:r>
              <a:rPr lang="en-US" b="1" dirty="0"/>
              <a:t>Black Panthers- </a:t>
            </a:r>
            <a:r>
              <a:rPr lang="en-US" dirty="0"/>
              <a:t>formed in 1966 by Bobby Seale and Huey Newton in Oakland; Militant groups whose original purpose was to patrol black neighborhoods- called for arming of Blacks; also initiated social programs to assist black youths. </a:t>
            </a:r>
          </a:p>
        </p:txBody>
      </p:sp>
    </p:spTree>
    <p:extLst>
      <p:ext uri="{BB962C8B-B14F-4D97-AF65-F5344CB8AC3E}">
        <p14:creationId xmlns:p14="http://schemas.microsoft.com/office/powerpoint/2010/main" val="42296640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C97B5F4-3194-40A4-8A2D-5F040CFD4199}"/>
              </a:ext>
            </a:extLst>
          </p:cNvPr>
          <p:cNvSpPr>
            <a:spLocks noGrp="1"/>
          </p:cNvSpPr>
          <p:nvPr>
            <p:ph type="title"/>
          </p:nvPr>
        </p:nvSpPr>
        <p:spPr>
          <a:xfrm>
            <a:off x="839789" y="457200"/>
            <a:ext cx="84772" cy="1600200"/>
          </a:xfrm>
        </p:spPr>
        <p:txBody>
          <a:bodyPr/>
          <a:lstStyle/>
          <a:p>
            <a:r>
              <a:rPr lang="en-US"/>
              <a:t>	</a:t>
            </a:r>
            <a:br>
              <a:rPr lang="en-US"/>
            </a:br>
            <a:endParaRPr lang="en-US" dirty="0"/>
          </a:p>
        </p:txBody>
      </p:sp>
      <p:pic>
        <p:nvPicPr>
          <p:cNvPr id="1026" name="Picture 2" descr="Image result for the sixties">
            <a:extLst>
              <a:ext uri="{FF2B5EF4-FFF2-40B4-BE49-F238E27FC236}">
                <a16:creationId xmlns:a16="http://schemas.microsoft.com/office/drawing/2014/main" id="{EB3E3BB3-59CB-47F0-BF23-14F491D390A7}"/>
              </a:ext>
            </a:extLst>
          </p:cNvPr>
          <p:cNvPicPr>
            <a:picLocks noGrp="1" noChangeAspect="1" noChangeArrowheads="1"/>
          </p:cNvPicPr>
          <p:nvPr>
            <p:ph type="pic" idx="1"/>
          </p:nvPr>
        </p:nvPicPr>
        <p:blipFill>
          <a:blip r:embed="rId2">
            <a:extLst>
              <a:ext uri="{28A0092B-C50C-407E-A947-70E740481C1C}">
                <a14:useLocalDpi xmlns:a14="http://schemas.microsoft.com/office/drawing/2010/main" val="0"/>
              </a:ext>
            </a:extLst>
          </a:blip>
          <a:srcRect t="16935" b="16935"/>
          <a:stretch>
            <a:fillRect/>
          </a:stretch>
        </p:blipFill>
        <p:spPr bwMode="auto">
          <a:xfrm>
            <a:off x="3048" y="402995"/>
            <a:ext cx="12188952" cy="5884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376322"/>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904C0BC6-B04D-4459-B721-9C030C3927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743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CB2F024E-D853-479C-B5A9-08293A2D72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Image result for postwar prosperity and civil rights timeline">
            <a:extLst>
              <a:ext uri="{FF2B5EF4-FFF2-40B4-BE49-F238E27FC236}">
                <a16:creationId xmlns:a16="http://schemas.microsoft.com/office/drawing/2014/main" id="{ACA16363-86D7-43C6-B5F4-5886E4DAE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952" y="643467"/>
            <a:ext cx="10462095"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55766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C7D1-ED0B-4493-B703-D7EE15723C40}"/>
              </a:ext>
            </a:extLst>
          </p:cNvPr>
          <p:cNvSpPr>
            <a:spLocks noGrp="1"/>
          </p:cNvSpPr>
          <p:nvPr>
            <p:ph type="title"/>
          </p:nvPr>
        </p:nvSpPr>
        <p:spPr>
          <a:xfrm>
            <a:off x="838200" y="151765"/>
            <a:ext cx="10515600" cy="691515"/>
          </a:xfrm>
        </p:spPr>
        <p:txBody>
          <a:bodyPr>
            <a:normAutofit fontScale="90000"/>
          </a:bodyPr>
          <a:lstStyle/>
          <a:p>
            <a:r>
              <a:rPr lang="en-US" dirty="0"/>
              <a:t>			John F. </a:t>
            </a:r>
            <a:r>
              <a:rPr lang="en-US"/>
              <a:t>Kennedy (1960-1963)</a:t>
            </a:r>
            <a:br>
              <a:rPr lang="en-US" dirty="0"/>
            </a:br>
            <a:endParaRPr lang="en-US" dirty="0"/>
          </a:p>
        </p:txBody>
      </p:sp>
      <p:sp>
        <p:nvSpPr>
          <p:cNvPr id="3" name="Content Placeholder 2">
            <a:extLst>
              <a:ext uri="{FF2B5EF4-FFF2-40B4-BE49-F238E27FC236}">
                <a16:creationId xmlns:a16="http://schemas.microsoft.com/office/drawing/2014/main" id="{37C7966A-EB11-461E-8B22-5B9AE8E9CA85}"/>
              </a:ext>
            </a:extLst>
          </p:cNvPr>
          <p:cNvSpPr>
            <a:spLocks noGrp="1"/>
          </p:cNvSpPr>
          <p:nvPr>
            <p:ph idx="1"/>
          </p:nvPr>
        </p:nvSpPr>
        <p:spPr>
          <a:xfrm>
            <a:off x="838199" y="497522"/>
            <a:ext cx="11275243" cy="6360478"/>
          </a:xfrm>
        </p:spPr>
        <p:txBody>
          <a:bodyPr/>
          <a:lstStyle/>
          <a:p>
            <a:pPr lvl="0"/>
            <a:r>
              <a:rPr lang="en-US" b="1" dirty="0"/>
              <a:t>35</a:t>
            </a:r>
            <a:r>
              <a:rPr lang="en-US" b="1" baseline="30000" dirty="0"/>
              <a:t>th</a:t>
            </a:r>
            <a:r>
              <a:rPr lang="en-US" dirty="0"/>
              <a:t>  president- Defeated Richard Nixon during election of </a:t>
            </a:r>
            <a:r>
              <a:rPr lang="en-US" b="1" dirty="0"/>
              <a:t>1960</a:t>
            </a:r>
            <a:r>
              <a:rPr lang="en-US" dirty="0"/>
              <a:t>; First time the debates were televised during inaugural address his famous quote; “ask not what your country can do for you; ask what you can do for your country”</a:t>
            </a:r>
          </a:p>
          <a:p>
            <a:pPr lvl="0"/>
            <a:r>
              <a:rPr lang="en-US" dirty="0"/>
              <a:t>He also announced that the US would put a man on the moon by the end of the decade- happened in </a:t>
            </a:r>
            <a:r>
              <a:rPr lang="en-US" b="1" dirty="0"/>
              <a:t>1969- Apollo 11 </a:t>
            </a:r>
            <a:r>
              <a:rPr lang="en-US" dirty="0"/>
              <a:t>landed first two men on the moon; Buzz Aldrin and Neil Armstrong</a:t>
            </a:r>
          </a:p>
          <a:p>
            <a:pPr lvl="0"/>
            <a:r>
              <a:rPr lang="en-US" dirty="0"/>
              <a:t>He was an </a:t>
            </a:r>
            <a:r>
              <a:rPr lang="en-US" b="1" dirty="0"/>
              <a:t>advocate for women’s rights</a:t>
            </a:r>
          </a:p>
          <a:p>
            <a:pPr lvl="0"/>
            <a:r>
              <a:rPr lang="en-US" dirty="0"/>
              <a:t>Also </a:t>
            </a:r>
            <a:r>
              <a:rPr lang="en-US" b="1" dirty="0"/>
              <a:t>was big on reform</a:t>
            </a:r>
            <a:r>
              <a:rPr lang="en-US" dirty="0"/>
              <a:t>; Medicare, civil rights, housing subsidies</a:t>
            </a:r>
          </a:p>
          <a:p>
            <a:r>
              <a:rPr lang="en-US" dirty="0"/>
              <a:t>Was </a:t>
            </a:r>
            <a:r>
              <a:rPr lang="en-US" b="1" dirty="0"/>
              <a:t>assassinated November 22, 1963 by Lee Harvey Oswald</a:t>
            </a:r>
          </a:p>
        </p:txBody>
      </p:sp>
    </p:spTree>
    <p:extLst>
      <p:ext uri="{BB962C8B-B14F-4D97-AF65-F5344CB8AC3E}">
        <p14:creationId xmlns:p14="http://schemas.microsoft.com/office/powerpoint/2010/main" val="34703239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2B284-F2A0-4848-8594-148CA815E9C0}"/>
              </a:ext>
            </a:extLst>
          </p:cNvPr>
          <p:cNvSpPr>
            <a:spLocks noGrp="1"/>
          </p:cNvSpPr>
          <p:nvPr>
            <p:ph type="title"/>
          </p:nvPr>
        </p:nvSpPr>
        <p:spPr>
          <a:xfrm>
            <a:off x="838200" y="1"/>
            <a:ext cx="10515600" cy="944880"/>
          </a:xfrm>
        </p:spPr>
        <p:txBody>
          <a:bodyPr>
            <a:normAutofit fontScale="90000"/>
          </a:bodyPr>
          <a:lstStyle/>
          <a:p>
            <a:r>
              <a:rPr lang="en-US" dirty="0"/>
              <a:t>			Lyndon B. Johnson</a:t>
            </a:r>
            <a:br>
              <a:rPr lang="en-US" dirty="0"/>
            </a:br>
            <a:endParaRPr lang="en-US" dirty="0"/>
          </a:p>
        </p:txBody>
      </p:sp>
      <p:sp>
        <p:nvSpPr>
          <p:cNvPr id="3" name="Content Placeholder 2">
            <a:extLst>
              <a:ext uri="{FF2B5EF4-FFF2-40B4-BE49-F238E27FC236}">
                <a16:creationId xmlns:a16="http://schemas.microsoft.com/office/drawing/2014/main" id="{A7475CFD-48CF-4482-83F4-23D8F694C320}"/>
              </a:ext>
            </a:extLst>
          </p:cNvPr>
          <p:cNvSpPr>
            <a:spLocks noGrp="1"/>
          </p:cNvSpPr>
          <p:nvPr>
            <p:ph idx="1"/>
          </p:nvPr>
        </p:nvSpPr>
        <p:spPr>
          <a:xfrm>
            <a:off x="0" y="721360"/>
            <a:ext cx="12094590" cy="5974080"/>
          </a:xfrm>
        </p:spPr>
        <p:txBody>
          <a:bodyPr/>
          <a:lstStyle/>
          <a:p>
            <a:pPr lvl="0"/>
            <a:r>
              <a:rPr lang="en-US" b="1" dirty="0"/>
              <a:t>36</a:t>
            </a:r>
            <a:r>
              <a:rPr lang="en-US" b="1" baseline="30000" dirty="0"/>
              <a:t>th</a:t>
            </a:r>
            <a:r>
              <a:rPr lang="en-US" b="1" dirty="0"/>
              <a:t> President (1963-1969)</a:t>
            </a:r>
          </a:p>
          <a:p>
            <a:pPr lvl="0"/>
            <a:r>
              <a:rPr lang="en-US" dirty="0"/>
              <a:t>Pushed civil rights bill through congress as a tribute to Kennedy</a:t>
            </a:r>
          </a:p>
          <a:p>
            <a:pPr lvl="0"/>
            <a:r>
              <a:rPr lang="en-US" dirty="0"/>
              <a:t>“</a:t>
            </a:r>
            <a:r>
              <a:rPr lang="en-US" b="1" dirty="0"/>
              <a:t>Great Society” programs </a:t>
            </a:r>
            <a:r>
              <a:rPr lang="en-US" dirty="0"/>
              <a:t>– comprehensive social legislation – main goal was to eliminate poverty &amp; racial injustice</a:t>
            </a:r>
          </a:p>
          <a:p>
            <a:pPr lvl="0"/>
            <a:r>
              <a:rPr lang="en-US" b="1" dirty="0"/>
              <a:t>Introduced Medicare and Medicaid</a:t>
            </a:r>
          </a:p>
          <a:p>
            <a:pPr lvl="0"/>
            <a:r>
              <a:rPr lang="en-US" dirty="0"/>
              <a:t>Project Head Start; help prepare underprivileged kids for elementary school</a:t>
            </a:r>
          </a:p>
          <a:p>
            <a:r>
              <a:rPr lang="en-US" b="1" dirty="0"/>
              <a:t>Medicare</a:t>
            </a:r>
            <a:r>
              <a:rPr lang="en-US" dirty="0"/>
              <a:t> - national health insurance program funded by  </a:t>
            </a:r>
            <a:r>
              <a:rPr lang="en-US" dirty="0">
                <a:hlinkClick r:id="rId2" tooltip="Payroll tax"/>
              </a:rPr>
              <a:t>payroll tax</a:t>
            </a:r>
            <a:r>
              <a:rPr lang="en-US" dirty="0"/>
              <a:t>, premiums and surtaxes from </a:t>
            </a:r>
            <a:r>
              <a:rPr lang="en-US" dirty="0">
                <a:hlinkClick r:id="rId3"/>
              </a:rPr>
              <a:t>beneficiaries</a:t>
            </a:r>
            <a:r>
              <a:rPr lang="en-US" dirty="0"/>
              <a:t>, and general revenue. Provides </a:t>
            </a:r>
            <a:r>
              <a:rPr lang="en-US" dirty="0">
                <a:hlinkClick r:id="rId4" tooltip="Health insurance"/>
              </a:rPr>
              <a:t>health insurance</a:t>
            </a:r>
            <a:r>
              <a:rPr lang="en-US" dirty="0"/>
              <a:t> for Americans </a:t>
            </a:r>
            <a:r>
              <a:rPr lang="en-US" dirty="0">
                <a:hlinkClick r:id="rId5" tooltip="Old age"/>
              </a:rPr>
              <a:t>aged 65 and older</a:t>
            </a:r>
            <a:r>
              <a:rPr lang="en-US" dirty="0"/>
              <a:t> who have worked and paid into the system through the payroll tax. It also provides health insurance for younger people with  </a:t>
            </a:r>
            <a:r>
              <a:rPr lang="en-US" dirty="0">
                <a:hlinkClick r:id="rId6" tooltip="Disability"/>
              </a:rPr>
              <a:t>disability</a:t>
            </a:r>
            <a:r>
              <a:rPr lang="en-US" dirty="0"/>
              <a:t> status as determined by the Social Security Administration.</a:t>
            </a:r>
          </a:p>
          <a:p>
            <a:endParaRPr lang="en-US" dirty="0"/>
          </a:p>
          <a:p>
            <a:pPr marL="0" indent="0">
              <a:buNone/>
            </a:pPr>
            <a:r>
              <a:rPr lang="en-US" dirty="0"/>
              <a:t> </a:t>
            </a:r>
            <a:r>
              <a:rPr lang="en-US" b="1" dirty="0"/>
              <a:t>Medicaid-</a:t>
            </a:r>
            <a:r>
              <a:rPr lang="en-US" dirty="0"/>
              <a:t> joint federal and state program that helps with medical costs for some people with limited income and resources.</a:t>
            </a:r>
          </a:p>
        </p:txBody>
      </p:sp>
    </p:spTree>
    <p:extLst>
      <p:ext uri="{BB962C8B-B14F-4D97-AF65-F5344CB8AC3E}">
        <p14:creationId xmlns:p14="http://schemas.microsoft.com/office/powerpoint/2010/main" val="396043264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A13AF-A526-4B75-B98B-F27CDBE14E52}"/>
              </a:ext>
            </a:extLst>
          </p:cNvPr>
          <p:cNvSpPr>
            <a:spLocks noGrp="1"/>
          </p:cNvSpPr>
          <p:nvPr>
            <p:ph type="title"/>
          </p:nvPr>
        </p:nvSpPr>
        <p:spPr>
          <a:xfrm>
            <a:off x="838200" y="1"/>
            <a:ext cx="10515600" cy="1036320"/>
          </a:xfrm>
        </p:spPr>
        <p:txBody>
          <a:bodyPr>
            <a:normAutofit fontScale="90000"/>
          </a:bodyPr>
          <a:lstStyle/>
          <a:p>
            <a:r>
              <a:rPr lang="en-US" dirty="0"/>
              <a:t>				Warren Court</a:t>
            </a:r>
            <a:br>
              <a:rPr lang="en-US" dirty="0"/>
            </a:br>
            <a:endParaRPr lang="en-US" dirty="0"/>
          </a:p>
        </p:txBody>
      </p:sp>
      <p:sp>
        <p:nvSpPr>
          <p:cNvPr id="3" name="Content Placeholder 2">
            <a:extLst>
              <a:ext uri="{FF2B5EF4-FFF2-40B4-BE49-F238E27FC236}">
                <a16:creationId xmlns:a16="http://schemas.microsoft.com/office/drawing/2014/main" id="{29EA4CCC-2A2D-45AF-846E-E6B1E76ACDBC}"/>
              </a:ext>
            </a:extLst>
          </p:cNvPr>
          <p:cNvSpPr>
            <a:spLocks noGrp="1"/>
          </p:cNvSpPr>
          <p:nvPr>
            <p:ph idx="1"/>
          </p:nvPr>
        </p:nvSpPr>
        <p:spPr>
          <a:xfrm>
            <a:off x="0" y="413837"/>
            <a:ext cx="12097732" cy="6444162"/>
          </a:xfrm>
        </p:spPr>
        <p:txBody>
          <a:bodyPr>
            <a:normAutofit lnSpcReduction="10000"/>
          </a:bodyPr>
          <a:lstStyle/>
          <a:p>
            <a:pPr lvl="0"/>
            <a:r>
              <a:rPr lang="en-US" b="1" dirty="0"/>
              <a:t>Chief Justice Earl Warren</a:t>
            </a:r>
            <a:r>
              <a:rPr lang="en-US" dirty="0"/>
              <a:t>;  1953-1969. US Supreme Court expanded the rights of all Americans; court became major instrument of social change</a:t>
            </a:r>
          </a:p>
          <a:p>
            <a:pPr lvl="0"/>
            <a:r>
              <a:rPr lang="en-US" dirty="0"/>
              <a:t>Freedom of Speech</a:t>
            </a:r>
          </a:p>
          <a:p>
            <a:pPr lvl="0"/>
            <a:r>
              <a:rPr lang="en-US" b="1" dirty="0"/>
              <a:t>Brown v. Board of Education(1954); </a:t>
            </a:r>
            <a:r>
              <a:rPr lang="en-US" dirty="0"/>
              <a:t>segregation in public schools violates the 14</a:t>
            </a:r>
            <a:r>
              <a:rPr lang="en-US" baseline="30000" dirty="0"/>
              <a:t>th</a:t>
            </a:r>
            <a:r>
              <a:rPr lang="en-US" dirty="0"/>
              <a:t> amendment</a:t>
            </a:r>
          </a:p>
          <a:p>
            <a:pPr lvl="0"/>
            <a:r>
              <a:rPr lang="en-US" b="1" dirty="0"/>
              <a:t>Equal Representation </a:t>
            </a:r>
            <a:r>
              <a:rPr lang="en-US" dirty="0"/>
              <a:t>-&gt; Baker v </a:t>
            </a:r>
            <a:r>
              <a:rPr lang="en-US" dirty="0" err="1"/>
              <a:t>Carr</a:t>
            </a:r>
            <a:r>
              <a:rPr lang="en-US" dirty="0"/>
              <a:t> (1962) court ordered a reorganization of state legislatures on the principal of “one man one vote” </a:t>
            </a:r>
          </a:p>
          <a:p>
            <a:pPr lvl="0"/>
            <a:r>
              <a:rPr lang="en-US" b="1" dirty="0"/>
              <a:t>Freedom of Religion </a:t>
            </a:r>
            <a:r>
              <a:rPr lang="en-US" dirty="0"/>
              <a:t>– Engel v Vitale (1962) – outlawed the use of school prayers in public schools – court saw it as a violation of the first amendment</a:t>
            </a:r>
          </a:p>
          <a:p>
            <a:pPr lvl="0"/>
            <a:r>
              <a:rPr lang="en-US" dirty="0"/>
              <a:t>Rights of the accused; government must provide a lawyer for anyone accused of a felony</a:t>
            </a:r>
          </a:p>
          <a:p>
            <a:r>
              <a:rPr lang="en-US" b="1" dirty="0"/>
              <a:t>Miranda v Arizona </a:t>
            </a:r>
            <a:r>
              <a:rPr lang="en-US" dirty="0"/>
              <a:t>(1966) – suspect must be told of his constitutional rights…remain silent, have an attorney present, etc. - referred to as Miranda Rights</a:t>
            </a:r>
          </a:p>
          <a:p>
            <a:r>
              <a:rPr lang="en-US" b="1" dirty="0"/>
              <a:t>Gideon v Wainwright (1963)</a:t>
            </a:r>
            <a:r>
              <a:rPr lang="en-US" dirty="0"/>
              <a:t>; Rights of the accused; government must provide a lawyer for anyone accused of a felony</a:t>
            </a:r>
          </a:p>
          <a:p>
            <a:r>
              <a:rPr lang="en-US" b="1" dirty="0"/>
              <a:t>Miranda rights- </a:t>
            </a:r>
          </a:p>
          <a:p>
            <a:r>
              <a:rPr lang="en-US" dirty="0"/>
              <a:t>You have the right to remain silent. Anything you say can and will be used against you in a court of law. You have the right to have an attorney. If you cannot afford one, one will be appointed to you by the court. With these rights in mind, are you still willing to talk with me about the charges against you?</a:t>
            </a:r>
          </a:p>
          <a:p>
            <a:endParaRPr lang="en-US" dirty="0"/>
          </a:p>
        </p:txBody>
      </p:sp>
    </p:spTree>
    <p:extLst>
      <p:ext uri="{BB962C8B-B14F-4D97-AF65-F5344CB8AC3E}">
        <p14:creationId xmlns:p14="http://schemas.microsoft.com/office/powerpoint/2010/main" val="410044853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A689A-CFFC-4F4B-9860-C0D2EB0BBBAB}"/>
              </a:ext>
            </a:extLst>
          </p:cNvPr>
          <p:cNvSpPr>
            <a:spLocks noGrp="1"/>
          </p:cNvSpPr>
          <p:nvPr>
            <p:ph type="title"/>
          </p:nvPr>
        </p:nvSpPr>
        <p:spPr>
          <a:xfrm>
            <a:off x="838200" y="329341"/>
            <a:ext cx="10515600" cy="434232"/>
          </a:xfrm>
        </p:spPr>
        <p:txBody>
          <a:bodyPr>
            <a:normAutofit fontScale="90000"/>
          </a:bodyPr>
          <a:lstStyle/>
          <a:p>
            <a:r>
              <a:rPr lang="en-US" dirty="0"/>
              <a:t>			Vietnam War	</a:t>
            </a:r>
            <a:br>
              <a:rPr lang="en-US" dirty="0"/>
            </a:br>
            <a:endParaRPr lang="en-US" dirty="0"/>
          </a:p>
        </p:txBody>
      </p:sp>
      <p:sp>
        <p:nvSpPr>
          <p:cNvPr id="3" name="Content Placeholder 2">
            <a:extLst>
              <a:ext uri="{FF2B5EF4-FFF2-40B4-BE49-F238E27FC236}">
                <a16:creationId xmlns:a16="http://schemas.microsoft.com/office/drawing/2014/main" id="{72F2E940-2A08-4871-AFCB-E3093CCF27B1}"/>
              </a:ext>
            </a:extLst>
          </p:cNvPr>
          <p:cNvSpPr>
            <a:spLocks noGrp="1"/>
          </p:cNvSpPr>
          <p:nvPr>
            <p:ph idx="1"/>
          </p:nvPr>
        </p:nvSpPr>
        <p:spPr>
          <a:xfrm>
            <a:off x="0" y="546457"/>
            <a:ext cx="12192000" cy="6622628"/>
          </a:xfrm>
        </p:spPr>
        <p:txBody>
          <a:bodyPr>
            <a:normAutofit lnSpcReduction="10000"/>
          </a:bodyPr>
          <a:lstStyle/>
          <a:p>
            <a:pPr lvl="0"/>
            <a:r>
              <a:rPr lang="en-US" dirty="0"/>
              <a:t>US Wanted to stop spread of communism</a:t>
            </a:r>
          </a:p>
          <a:p>
            <a:r>
              <a:rPr lang="en-US" b="1" dirty="0"/>
              <a:t>Armed conflict between Vietnamese and French forces began in 1946 after Japan surrendered. Ho Chi Minh had led an underground struggle against Japanese during WWII. China and the Soviet Union recognized Ho Chi </a:t>
            </a:r>
            <a:r>
              <a:rPr lang="en-US" b="1" dirty="0" err="1"/>
              <a:t>Minhs</a:t>
            </a:r>
            <a:r>
              <a:rPr lang="en-US" b="1" dirty="0"/>
              <a:t> communist government, however France did not. The U.S. gave assistance to the French to keep control of the noncommunist south. By 1954 America was paying for most of the French war effort. Finally, northern forces forced France to withdraw from Indochina</a:t>
            </a:r>
            <a:endParaRPr lang="en-US" dirty="0"/>
          </a:p>
          <a:p>
            <a:pPr lvl="0"/>
            <a:r>
              <a:rPr lang="en-US" b="1" dirty="0"/>
              <a:t>Indochina </a:t>
            </a:r>
            <a:r>
              <a:rPr lang="en-US" dirty="0"/>
              <a:t>– a peninsula directly South of China – countries are Vietnam, Laos, and Cambodia</a:t>
            </a:r>
          </a:p>
          <a:p>
            <a:r>
              <a:rPr lang="en-US" b="1" dirty="0"/>
              <a:t>Ho Chin Minh </a:t>
            </a:r>
            <a:r>
              <a:rPr lang="en-US" dirty="0"/>
              <a:t>(revolutionary &amp; communist) After WWII  entered Hanoi and declared independence for Vietnam- leader of North Vietnam</a:t>
            </a:r>
          </a:p>
          <a:p>
            <a:pPr lvl="0"/>
            <a:r>
              <a:rPr lang="en-US" dirty="0"/>
              <a:t>French ruled South Vietnam until they were forced out of Indochina in 1954</a:t>
            </a:r>
          </a:p>
          <a:p>
            <a:pPr lvl="0"/>
            <a:r>
              <a:rPr lang="en-US" b="1" dirty="0"/>
              <a:t>Geneva Accords (1954</a:t>
            </a:r>
            <a:r>
              <a:rPr lang="en-US" dirty="0"/>
              <a:t>)- Rep from Indochina, France , Britain, China, Soviet Union, and the US met to negotiate peace settlement in Indochina. Laos and Cambodia made independent states; Vietnam was divided in two; Ho Chi Minh(communists) in the north, Vietnamese Emperor the south</a:t>
            </a:r>
          </a:p>
          <a:p>
            <a:pPr lvl="0"/>
            <a:r>
              <a:rPr lang="en-US" dirty="0"/>
              <a:t>America’s involvement in Vietnam was due to;</a:t>
            </a:r>
          </a:p>
          <a:p>
            <a:pPr lvl="0"/>
            <a:r>
              <a:rPr lang="en-US" b="1" dirty="0"/>
              <a:t>Domino Theory</a:t>
            </a:r>
            <a:r>
              <a:rPr lang="en-US" dirty="0"/>
              <a:t>; US leaders feared that if South Vietnam fell to communism then Laos, Cambodia, Thailand and Malaysia would fall like dominoes </a:t>
            </a:r>
          </a:p>
          <a:p>
            <a:pPr lvl="0"/>
            <a:r>
              <a:rPr lang="en-US" dirty="0"/>
              <a:t>South Vietnam had a communist revolutionary army called the </a:t>
            </a:r>
            <a:r>
              <a:rPr lang="en-US" b="1" dirty="0"/>
              <a:t>Vietcong</a:t>
            </a:r>
          </a:p>
          <a:p>
            <a:endParaRPr lang="en-US" dirty="0"/>
          </a:p>
        </p:txBody>
      </p:sp>
    </p:spTree>
    <p:extLst>
      <p:ext uri="{BB962C8B-B14F-4D97-AF65-F5344CB8AC3E}">
        <p14:creationId xmlns:p14="http://schemas.microsoft.com/office/powerpoint/2010/main" val="839707871"/>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C421B4-D590-4CE3-9B45-F63C7DFA1DED}"/>
              </a:ext>
            </a:extLst>
          </p:cNvPr>
          <p:cNvSpPr>
            <a:spLocks noGrp="1"/>
          </p:cNvSpPr>
          <p:nvPr>
            <p:ph type="title"/>
          </p:nvPr>
        </p:nvSpPr>
        <p:spPr>
          <a:xfrm>
            <a:off x="838200" y="71121"/>
            <a:ext cx="10515600" cy="680719"/>
          </a:xfrm>
        </p:spPr>
        <p:txBody>
          <a:bodyPr>
            <a:normAutofit fontScale="90000"/>
          </a:bodyPr>
          <a:lstStyle/>
          <a:p>
            <a:r>
              <a:rPr lang="en-US" dirty="0"/>
              <a:t>				Vietnam War</a:t>
            </a:r>
          </a:p>
        </p:txBody>
      </p:sp>
      <p:sp>
        <p:nvSpPr>
          <p:cNvPr id="3" name="Content Placeholder 2">
            <a:extLst>
              <a:ext uri="{FF2B5EF4-FFF2-40B4-BE49-F238E27FC236}">
                <a16:creationId xmlns:a16="http://schemas.microsoft.com/office/drawing/2014/main" id="{C0D03591-C522-4753-8F2A-502CBF3D711A}"/>
              </a:ext>
            </a:extLst>
          </p:cNvPr>
          <p:cNvSpPr>
            <a:spLocks noGrp="1"/>
          </p:cNvSpPr>
          <p:nvPr>
            <p:ph idx="1"/>
          </p:nvPr>
        </p:nvSpPr>
        <p:spPr>
          <a:xfrm>
            <a:off x="0" y="665480"/>
            <a:ext cx="12028602" cy="6121399"/>
          </a:xfrm>
        </p:spPr>
        <p:txBody>
          <a:bodyPr>
            <a:normAutofit/>
          </a:bodyPr>
          <a:lstStyle/>
          <a:p>
            <a:pPr lvl="0"/>
            <a:r>
              <a:rPr lang="en-US" b="1" dirty="0"/>
              <a:t>Gulf of Tonkin Resolution </a:t>
            </a:r>
            <a:r>
              <a:rPr lang="en-US" dirty="0"/>
              <a:t>– August of 1964 North Vietnamese attacked American ships in international waters in the Gulf of Tonkin; </a:t>
            </a:r>
            <a:r>
              <a:rPr lang="en-US" b="1" dirty="0"/>
              <a:t>congress voted to give the President extraordinary powers to stop North Vietnam;</a:t>
            </a:r>
            <a:r>
              <a:rPr lang="en-US" dirty="0"/>
              <a:t> Years later it was clear that the US ships were protecting South Vietnamese ships in North Vietnamese waters and were bombing North Vietnamese targets</a:t>
            </a:r>
          </a:p>
          <a:p>
            <a:pPr lvl="0"/>
            <a:r>
              <a:rPr lang="en-US" dirty="0"/>
              <a:t>The </a:t>
            </a:r>
            <a:r>
              <a:rPr lang="en-US" b="1" dirty="0"/>
              <a:t>War Powers Resolution(Act)(1973) </a:t>
            </a:r>
            <a:r>
              <a:rPr lang="en-US" dirty="0"/>
              <a:t>allows a President to use U.S. forces in combat in the event of “a national emergency created by attack upon the United States, its territories or possessions, or its armed forces.” But the President also needs to report to Congress within 48 hours of such a military action, and Congress has 60 days to approve or reject it.</a:t>
            </a:r>
          </a:p>
          <a:p>
            <a:r>
              <a:rPr lang="en-US" dirty="0"/>
              <a:t>1965 President Johnson sent the first ground troops to Vietnam</a:t>
            </a:r>
          </a:p>
          <a:p>
            <a:pPr lvl="0"/>
            <a:r>
              <a:rPr lang="en-US" dirty="0"/>
              <a:t>Why we were unable to win the war – North Vietnam had been fighting to unify country since 1946 and were willing to sustain large losses in doing so; they were able to get supplies from China and Soviet Union. Supply routes to the south (like the Ho Chi Minh Trail) were primitive and easily rebuilt after they were bombed</a:t>
            </a:r>
          </a:p>
          <a:p>
            <a:pPr lvl="0"/>
            <a:r>
              <a:rPr lang="en-US" b="1" dirty="0"/>
              <a:t>Tet Offensive January 30 1968 (Vietnamese new year) </a:t>
            </a:r>
            <a:r>
              <a:rPr lang="en-US" dirty="0"/>
              <a:t>– Vietcong seized control of many South Vietnamese major cities- US eventually drove them out- showed that the communists were far from beaten.</a:t>
            </a:r>
          </a:p>
          <a:p>
            <a:endParaRPr lang="en-US" dirty="0"/>
          </a:p>
          <a:p>
            <a:endParaRPr lang="en-US" dirty="0"/>
          </a:p>
        </p:txBody>
      </p:sp>
    </p:spTree>
    <p:extLst>
      <p:ext uri="{BB962C8B-B14F-4D97-AF65-F5344CB8AC3E}">
        <p14:creationId xmlns:p14="http://schemas.microsoft.com/office/powerpoint/2010/main" val="354699910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A3E16-A155-4E15-833B-69A6E9D2B137}"/>
              </a:ext>
            </a:extLst>
          </p:cNvPr>
          <p:cNvSpPr>
            <a:spLocks noGrp="1"/>
          </p:cNvSpPr>
          <p:nvPr>
            <p:ph type="title"/>
          </p:nvPr>
        </p:nvSpPr>
        <p:spPr>
          <a:xfrm>
            <a:off x="838200" y="0"/>
            <a:ext cx="10515600" cy="853439"/>
          </a:xfrm>
        </p:spPr>
        <p:txBody>
          <a:bodyPr/>
          <a:lstStyle/>
          <a:p>
            <a:r>
              <a:rPr lang="en-US" dirty="0"/>
              <a:t>				Vietnam War</a:t>
            </a:r>
          </a:p>
        </p:txBody>
      </p:sp>
      <p:sp>
        <p:nvSpPr>
          <p:cNvPr id="3" name="Content Placeholder 2">
            <a:extLst>
              <a:ext uri="{FF2B5EF4-FFF2-40B4-BE49-F238E27FC236}">
                <a16:creationId xmlns:a16="http://schemas.microsoft.com/office/drawing/2014/main" id="{A0978B94-BDF6-459E-B5A2-70860D04782A}"/>
              </a:ext>
            </a:extLst>
          </p:cNvPr>
          <p:cNvSpPr>
            <a:spLocks noGrp="1"/>
          </p:cNvSpPr>
          <p:nvPr>
            <p:ph idx="1"/>
          </p:nvPr>
        </p:nvSpPr>
        <p:spPr>
          <a:xfrm>
            <a:off x="0" y="772160"/>
            <a:ext cx="12192000" cy="5892800"/>
          </a:xfrm>
        </p:spPr>
        <p:txBody>
          <a:bodyPr/>
          <a:lstStyle/>
          <a:p>
            <a:pPr lvl="0"/>
            <a:r>
              <a:rPr lang="en-US" b="1" dirty="0"/>
              <a:t>Richard Milhous Nixon:</a:t>
            </a:r>
          </a:p>
          <a:p>
            <a:pPr lvl="0"/>
            <a:r>
              <a:rPr lang="en-US" b="1" dirty="0"/>
              <a:t>Nixon continues the war – Richard Nixon wins 1968 Presidential election</a:t>
            </a:r>
          </a:p>
          <a:p>
            <a:pPr lvl="0"/>
            <a:r>
              <a:rPr lang="en-US" dirty="0"/>
              <a:t>Only U.S. </a:t>
            </a:r>
            <a:r>
              <a:rPr lang="en-US" dirty="0">
                <a:hlinkClick r:id="rId2" tooltip="President"/>
              </a:rPr>
              <a:t>president</a:t>
            </a:r>
            <a:r>
              <a:rPr lang="en-US" dirty="0"/>
              <a:t> to resign from office</a:t>
            </a:r>
          </a:p>
          <a:p>
            <a:pPr lvl="0"/>
            <a:r>
              <a:rPr lang="en-US" b="1" dirty="0"/>
              <a:t>Watergate scandal;</a:t>
            </a:r>
            <a:r>
              <a:rPr lang="en-US" dirty="0"/>
              <a:t> following a break-in by five men at the </a:t>
            </a:r>
            <a:r>
              <a:rPr lang="en-US" dirty="0">
                <a:hlinkClick r:id="rId3" tooltip="Democratic National Committee"/>
              </a:rPr>
              <a:t>Democratic National Committee</a:t>
            </a:r>
            <a:r>
              <a:rPr lang="en-US" dirty="0"/>
              <a:t> (DNC) headquarters at the </a:t>
            </a:r>
            <a:r>
              <a:rPr lang="en-US" dirty="0">
                <a:hlinkClick r:id="rId4" tooltip="Watergate hotel"/>
              </a:rPr>
              <a:t>Watergate office complex</a:t>
            </a:r>
            <a:r>
              <a:rPr lang="en-US" dirty="0"/>
              <a:t> in </a:t>
            </a:r>
            <a:r>
              <a:rPr lang="en-US" dirty="0">
                <a:hlinkClick r:id="rId5" tooltip="Washington, D.C."/>
              </a:rPr>
              <a:t>Washington, D.C.</a:t>
            </a:r>
            <a:r>
              <a:rPr lang="en-US" dirty="0"/>
              <a:t> on June 17, 1972, and </a:t>
            </a:r>
            <a:r>
              <a:rPr lang="en-US" dirty="0">
                <a:hlinkClick r:id="rId6" tooltip="President of the United States"/>
              </a:rPr>
              <a:t>President</a:t>
            </a:r>
            <a:r>
              <a:rPr lang="en-US" dirty="0"/>
              <a:t> </a:t>
            </a:r>
            <a:r>
              <a:rPr lang="en-US" dirty="0">
                <a:hlinkClick r:id="rId7" tooltip="Richard Nixon"/>
              </a:rPr>
              <a:t>Richard Nixon</a:t>
            </a:r>
            <a:r>
              <a:rPr lang="en-US" dirty="0"/>
              <a:t>'s administration's subsequent attempt to cover up its involvement</a:t>
            </a:r>
            <a:endParaRPr lang="en-US" b="1" dirty="0"/>
          </a:p>
          <a:p>
            <a:pPr lvl="0"/>
            <a:r>
              <a:rPr lang="en-US" dirty="0"/>
              <a:t>Policy of “</a:t>
            </a:r>
            <a:r>
              <a:rPr lang="en-US" b="1" dirty="0"/>
              <a:t>Vietnamization</a:t>
            </a:r>
            <a:r>
              <a:rPr lang="en-US" dirty="0"/>
              <a:t>” – South Vietnamese assumed brunt of fighting; Nixon gradually withdrew American troops and ended the draft. He also increased bombing missions over North Vietnam.</a:t>
            </a:r>
          </a:p>
          <a:p>
            <a:pPr lvl="0"/>
            <a:endParaRPr lang="en-US" dirty="0"/>
          </a:p>
          <a:p>
            <a:pPr lvl="0"/>
            <a:r>
              <a:rPr lang="en-US" b="1" dirty="0"/>
              <a:t>National Security Adviser Henry Kissinger </a:t>
            </a:r>
            <a:r>
              <a:rPr lang="en-US" dirty="0"/>
              <a:t>continued secret negotiations with North Vietnamese in Paris</a:t>
            </a:r>
          </a:p>
          <a:p>
            <a:pPr lvl="0"/>
            <a:r>
              <a:rPr lang="en-US" b="1" dirty="0"/>
              <a:t>July 1973 he concluded the Paris Peace Accords</a:t>
            </a:r>
            <a:r>
              <a:rPr lang="en-US" dirty="0"/>
              <a:t>; cease fire agreement with North Vietnam based on US troop withdrawal from Vietnam- still able to support south</a:t>
            </a:r>
          </a:p>
          <a:p>
            <a:pPr lvl="0"/>
            <a:r>
              <a:rPr lang="en-US" b="1" dirty="0"/>
              <a:t>April 1975 Cambodia and South Vietnam fell to communist North- Saigon (</a:t>
            </a:r>
            <a:r>
              <a:rPr lang="en-US" dirty="0"/>
              <a:t>capital of south) falls</a:t>
            </a:r>
          </a:p>
          <a:p>
            <a:endParaRPr lang="en-US" dirty="0"/>
          </a:p>
        </p:txBody>
      </p:sp>
    </p:spTree>
    <p:extLst>
      <p:ext uri="{BB962C8B-B14F-4D97-AF65-F5344CB8AC3E}">
        <p14:creationId xmlns:p14="http://schemas.microsoft.com/office/powerpoint/2010/main" val="1066189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E64CF8-CD02-417E-AFB5-4453D7C9B11F}"/>
              </a:ext>
            </a:extLst>
          </p:cNvPr>
          <p:cNvSpPr>
            <a:spLocks noGrp="1"/>
          </p:cNvSpPr>
          <p:nvPr>
            <p:ph type="title"/>
          </p:nvPr>
        </p:nvSpPr>
        <p:spPr>
          <a:xfrm>
            <a:off x="1024129" y="0"/>
            <a:ext cx="9720072" cy="923827"/>
          </a:xfrm>
        </p:spPr>
        <p:txBody>
          <a:bodyPr>
            <a:normAutofit/>
          </a:bodyPr>
          <a:lstStyle/>
          <a:p>
            <a:r>
              <a:rPr lang="en-US" sz="4400"/>
              <a:t>	Radical or </a:t>
            </a:r>
            <a:r>
              <a:rPr lang="en-US" sz="4400" dirty="0"/>
              <a:t>Congressional Reconstruction</a:t>
            </a:r>
          </a:p>
        </p:txBody>
      </p:sp>
      <p:sp>
        <p:nvSpPr>
          <p:cNvPr id="3" name="Content Placeholder 2">
            <a:extLst>
              <a:ext uri="{FF2B5EF4-FFF2-40B4-BE49-F238E27FC236}">
                <a16:creationId xmlns:a16="http://schemas.microsoft.com/office/drawing/2014/main" id="{CB7C0E09-4B87-4932-8347-BAF7D1B10C24}"/>
              </a:ext>
            </a:extLst>
          </p:cNvPr>
          <p:cNvSpPr>
            <a:spLocks noGrp="1"/>
          </p:cNvSpPr>
          <p:nvPr>
            <p:ph idx="1"/>
          </p:nvPr>
        </p:nvSpPr>
        <p:spPr>
          <a:xfrm>
            <a:off x="0" y="744719"/>
            <a:ext cx="12192000" cy="6113282"/>
          </a:xfrm>
        </p:spPr>
        <p:txBody>
          <a:bodyPr>
            <a:normAutofit fontScale="85000" lnSpcReduction="20000"/>
          </a:bodyPr>
          <a:lstStyle/>
          <a:p>
            <a:pPr lvl="0"/>
            <a:r>
              <a:rPr lang="en-US" b="1" dirty="0"/>
              <a:t>Radical Republicans</a:t>
            </a:r>
            <a:r>
              <a:rPr lang="en-US" dirty="0"/>
              <a:t> passed a bill </a:t>
            </a:r>
            <a:r>
              <a:rPr lang="en-US" b="1" dirty="0"/>
              <a:t>Reconstruction Act 1867(military reconstruction)</a:t>
            </a:r>
            <a:r>
              <a:rPr lang="en-US" dirty="0"/>
              <a:t>, to divide the South into 5 districts – each district was occupied by a division of the Union Army &amp; placed under Marshall Law. Carpetbaggers went south to run these districts</a:t>
            </a:r>
          </a:p>
          <a:p>
            <a:pPr lvl="0"/>
            <a:r>
              <a:rPr lang="en-US" b="1" dirty="0"/>
              <a:t>Carpet baggers</a:t>
            </a:r>
            <a:r>
              <a:rPr lang="en-US" dirty="0"/>
              <a:t> – Northern leaders who came to the South to lead the new Southern governments- many were poor whites</a:t>
            </a:r>
          </a:p>
          <a:p>
            <a:pPr lvl="0"/>
            <a:r>
              <a:rPr lang="en-US" b="1" dirty="0"/>
              <a:t>Scalawags</a:t>
            </a:r>
            <a:r>
              <a:rPr lang="en-US" dirty="0"/>
              <a:t> – Southern whites who supported reconstruction</a:t>
            </a:r>
          </a:p>
          <a:p>
            <a:pPr lvl="0"/>
            <a:r>
              <a:rPr lang="en-US" b="1" dirty="0"/>
              <a:t>June 25, 1868 </a:t>
            </a:r>
            <a:r>
              <a:rPr lang="en-US" dirty="0"/>
              <a:t>Florida was readmitted to the Union</a:t>
            </a:r>
          </a:p>
          <a:p>
            <a:pPr lvl="0"/>
            <a:r>
              <a:rPr lang="en-US" b="1" dirty="0"/>
              <a:t>Election of 1868- </a:t>
            </a:r>
            <a:r>
              <a:rPr lang="en-US" dirty="0"/>
              <a:t>many blacks elected to state governments in south. Georgia and south Carolina had a majority black population</a:t>
            </a:r>
          </a:p>
          <a:p>
            <a:pPr lvl="0"/>
            <a:r>
              <a:rPr lang="en-US" b="1" dirty="0"/>
              <a:t>Redeemers-</a:t>
            </a:r>
            <a:r>
              <a:rPr lang="en-US" dirty="0"/>
              <a:t> the conservative faction in the </a:t>
            </a:r>
            <a:r>
              <a:rPr lang="en-US" dirty="0">
                <a:hlinkClick r:id="rId2" tooltip="Democratic Party (United States)"/>
              </a:rPr>
              <a:t>Democratic Party</a:t>
            </a:r>
            <a:r>
              <a:rPr lang="en-US" dirty="0"/>
              <a:t>, pursued policy of </a:t>
            </a:r>
            <a:r>
              <a:rPr lang="en-US" b="1" dirty="0"/>
              <a:t>Redemption</a:t>
            </a:r>
            <a:r>
              <a:rPr lang="en-US" dirty="0"/>
              <a:t>, to oust the </a:t>
            </a:r>
            <a:r>
              <a:rPr lang="en-US" dirty="0">
                <a:hlinkClick r:id="rId3" tooltip="Radical Republican"/>
              </a:rPr>
              <a:t>Radical Republicans</a:t>
            </a:r>
            <a:r>
              <a:rPr lang="en-US" dirty="0"/>
              <a:t>. Generally led by rich landowners, businessmen and professionals, dominated Southern politics from the 1870s to 1910.</a:t>
            </a:r>
          </a:p>
          <a:p>
            <a:pPr marL="0" lvl="0" indent="0">
              <a:buNone/>
            </a:pPr>
            <a:r>
              <a:rPr lang="en-US" dirty="0"/>
              <a:t> </a:t>
            </a:r>
            <a:r>
              <a:rPr lang="en-US" b="1" dirty="0"/>
              <a:t>Tenure of Office Act</a:t>
            </a:r>
            <a:r>
              <a:rPr lang="en-US" dirty="0"/>
              <a:t> – limiting the president’s power to dismiss his own cabinet – Johnson refused to obey; firing sec of         	war (Ed Stanton) 1868; congress tried to impeach; House of Representatives did, senate fell one vote short</a:t>
            </a:r>
          </a:p>
          <a:p>
            <a:pPr lvl="0"/>
            <a:r>
              <a:rPr lang="en-US" b="1" dirty="0"/>
              <a:t>Sharecropping</a:t>
            </a:r>
            <a:r>
              <a:rPr lang="en-US" dirty="0"/>
              <a:t> – Landowner provided cabin, mule, took a plot of land. Sharecropper gave a large share of his crop to the land owner. </a:t>
            </a:r>
          </a:p>
          <a:p>
            <a:pPr lvl="0"/>
            <a:r>
              <a:rPr lang="en-US" b="1" dirty="0"/>
              <a:t>Tenant farmers</a:t>
            </a:r>
            <a:r>
              <a:rPr lang="en-US" dirty="0"/>
              <a:t> – they rented land from land owners, but provided their own tools.</a:t>
            </a:r>
          </a:p>
          <a:p>
            <a:pPr lvl="0"/>
            <a:r>
              <a:rPr lang="en-US" b="1" dirty="0"/>
              <a:t>15</a:t>
            </a:r>
            <a:r>
              <a:rPr lang="en-US" b="1" baseline="30000" dirty="0"/>
              <a:t>th</a:t>
            </a:r>
            <a:r>
              <a:rPr lang="en-US" b="1" dirty="0"/>
              <a:t> Amendment(1870) </a:t>
            </a:r>
            <a:r>
              <a:rPr lang="en-US" dirty="0"/>
              <a:t>- Gave all males the right to vote regardless of color</a:t>
            </a:r>
          </a:p>
          <a:p>
            <a:pPr lvl="0"/>
            <a:r>
              <a:rPr lang="en-US" b="1" dirty="0"/>
              <a:t>Hiram Rhodes Revels</a:t>
            </a:r>
            <a:r>
              <a:rPr lang="en-US" dirty="0"/>
              <a:t>; first black to sit in congress- senator in Mississippi 1870</a:t>
            </a:r>
          </a:p>
          <a:p>
            <a:r>
              <a:rPr lang="en-US" dirty="0"/>
              <a:t> </a:t>
            </a:r>
          </a:p>
        </p:txBody>
      </p:sp>
    </p:spTree>
    <p:extLst>
      <p:ext uri="{BB962C8B-B14F-4D97-AF65-F5344CB8AC3E}">
        <p14:creationId xmlns:p14="http://schemas.microsoft.com/office/powerpoint/2010/main" val="304058947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CF1D7-7243-4546-B931-84326CD82AAF}"/>
              </a:ext>
            </a:extLst>
          </p:cNvPr>
          <p:cNvSpPr>
            <a:spLocks noGrp="1"/>
          </p:cNvSpPr>
          <p:nvPr>
            <p:ph type="title"/>
          </p:nvPr>
        </p:nvSpPr>
        <p:spPr>
          <a:xfrm>
            <a:off x="1127760" y="0"/>
            <a:ext cx="10515600" cy="792480"/>
          </a:xfrm>
        </p:spPr>
        <p:txBody>
          <a:bodyPr>
            <a:normAutofit/>
          </a:bodyPr>
          <a:lstStyle/>
          <a:p>
            <a:r>
              <a:rPr lang="en-US" dirty="0"/>
              <a:t>				Vietnam War</a:t>
            </a:r>
          </a:p>
        </p:txBody>
      </p:sp>
      <p:sp>
        <p:nvSpPr>
          <p:cNvPr id="3" name="Content Placeholder 2">
            <a:extLst>
              <a:ext uri="{FF2B5EF4-FFF2-40B4-BE49-F238E27FC236}">
                <a16:creationId xmlns:a16="http://schemas.microsoft.com/office/drawing/2014/main" id="{4E990D6C-303D-4435-B2AC-FF8352431188}"/>
              </a:ext>
            </a:extLst>
          </p:cNvPr>
          <p:cNvSpPr>
            <a:spLocks noGrp="1"/>
          </p:cNvSpPr>
          <p:nvPr>
            <p:ph idx="1"/>
          </p:nvPr>
        </p:nvSpPr>
        <p:spPr>
          <a:xfrm>
            <a:off x="838200" y="690880"/>
            <a:ext cx="10515600" cy="6167120"/>
          </a:xfrm>
        </p:spPr>
        <p:txBody>
          <a:bodyPr>
            <a:normAutofit/>
          </a:bodyPr>
          <a:lstStyle/>
          <a:p>
            <a:pPr lvl="0"/>
            <a:r>
              <a:rPr lang="en-US" b="1" dirty="0"/>
              <a:t>Homefront during Vietnam War</a:t>
            </a:r>
            <a:r>
              <a:rPr lang="en-US" dirty="0"/>
              <a:t>;</a:t>
            </a:r>
          </a:p>
          <a:p>
            <a:pPr lvl="0"/>
            <a:r>
              <a:rPr lang="en-US" b="1" dirty="0"/>
              <a:t>Doves</a:t>
            </a:r>
            <a:r>
              <a:rPr lang="en-US" dirty="0"/>
              <a:t> – wanted US to withdraw from war</a:t>
            </a:r>
          </a:p>
          <a:p>
            <a:pPr lvl="0"/>
            <a:r>
              <a:rPr lang="en-US" b="1" dirty="0"/>
              <a:t>Hawks</a:t>
            </a:r>
            <a:r>
              <a:rPr lang="en-US" dirty="0"/>
              <a:t> believed it was important to stop the spread of communism</a:t>
            </a:r>
          </a:p>
          <a:p>
            <a:pPr lvl="0"/>
            <a:r>
              <a:rPr lang="en-US" dirty="0"/>
              <a:t>First televised war</a:t>
            </a:r>
          </a:p>
          <a:p>
            <a:pPr lvl="0"/>
            <a:r>
              <a:rPr lang="en-US" dirty="0"/>
              <a:t>US Leaders tried to twist the facts to positive public opinion however the media was able to show facts that contradicted the leaders.</a:t>
            </a:r>
          </a:p>
          <a:p>
            <a:pPr lvl="0"/>
            <a:r>
              <a:rPr lang="en-US" b="1" dirty="0"/>
              <a:t>Baby boomers </a:t>
            </a:r>
            <a:r>
              <a:rPr lang="en-US" dirty="0"/>
              <a:t>were different than their parents’ generation – they questioned the old wars, objected to bureaucracy and the life style of corporate America – they used recreational drugs. There were lots of war protests all over the country.</a:t>
            </a:r>
          </a:p>
          <a:p>
            <a:pPr lvl="0"/>
            <a:r>
              <a:rPr lang="en-US" dirty="0"/>
              <a:t>1.3 million Vietnamese killed</a:t>
            </a:r>
          </a:p>
          <a:p>
            <a:pPr lvl="0"/>
            <a:r>
              <a:rPr lang="en-US" dirty="0"/>
              <a:t>58,000 Americans killed, thousands more suffered physical and psychological injuries from exposure to American Herbicides – especially Agent Orange</a:t>
            </a:r>
          </a:p>
          <a:p>
            <a:pPr lvl="0"/>
            <a:r>
              <a:rPr lang="en-US" dirty="0"/>
              <a:t>Failure in Vietnam led to American disillusionment in government</a:t>
            </a:r>
          </a:p>
          <a:p>
            <a:endParaRPr lang="en-US" dirty="0"/>
          </a:p>
        </p:txBody>
      </p:sp>
    </p:spTree>
    <p:extLst>
      <p:ext uri="{BB962C8B-B14F-4D97-AF65-F5344CB8AC3E}">
        <p14:creationId xmlns:p14="http://schemas.microsoft.com/office/powerpoint/2010/main" val="2644014594"/>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51522-EA51-43C0-92E0-F53CC7367D22}"/>
              </a:ext>
            </a:extLst>
          </p:cNvPr>
          <p:cNvSpPr>
            <a:spLocks noGrp="1"/>
          </p:cNvSpPr>
          <p:nvPr>
            <p:ph type="title"/>
          </p:nvPr>
        </p:nvSpPr>
        <p:spPr>
          <a:xfrm>
            <a:off x="958140" y="66742"/>
            <a:ext cx="9720072" cy="734536"/>
          </a:xfrm>
        </p:spPr>
        <p:txBody>
          <a:bodyPr/>
          <a:lstStyle/>
          <a:p>
            <a:r>
              <a:rPr lang="en-US" dirty="0"/>
              <a:t>		Richard millhouse Nixon</a:t>
            </a:r>
          </a:p>
        </p:txBody>
      </p:sp>
      <p:sp>
        <p:nvSpPr>
          <p:cNvPr id="3" name="Content Placeholder 2">
            <a:extLst>
              <a:ext uri="{FF2B5EF4-FFF2-40B4-BE49-F238E27FC236}">
                <a16:creationId xmlns:a16="http://schemas.microsoft.com/office/drawing/2014/main" id="{E0BC206C-DB76-4CC3-8605-06EFA0571EDB}"/>
              </a:ext>
            </a:extLst>
          </p:cNvPr>
          <p:cNvSpPr>
            <a:spLocks noGrp="1"/>
          </p:cNvSpPr>
          <p:nvPr>
            <p:ph idx="1"/>
          </p:nvPr>
        </p:nvSpPr>
        <p:spPr>
          <a:xfrm>
            <a:off x="826165" y="919112"/>
            <a:ext cx="11365835" cy="5938887"/>
          </a:xfrm>
        </p:spPr>
        <p:txBody>
          <a:bodyPr/>
          <a:lstStyle/>
          <a:p>
            <a:r>
              <a:rPr lang="en-US" dirty="0"/>
              <a:t>-</a:t>
            </a:r>
            <a:r>
              <a:rPr lang="en-US" b="1" dirty="0"/>
              <a:t>37th </a:t>
            </a:r>
            <a:r>
              <a:rPr lang="en-US" b="1" dirty="0">
                <a:hlinkClick r:id="rId2" tooltip="President of the United States"/>
              </a:rPr>
              <a:t>President </a:t>
            </a:r>
            <a:r>
              <a:rPr lang="en-US" dirty="0">
                <a:hlinkClick r:id="rId2" tooltip="President of the United States"/>
              </a:rPr>
              <a:t>of the United States</a:t>
            </a:r>
            <a:r>
              <a:rPr lang="en-US" dirty="0"/>
              <a:t> from 1969 until his resignation in 1974, making him the only U.S. </a:t>
            </a:r>
            <a:r>
              <a:rPr lang="en-US" dirty="0">
                <a:hlinkClick r:id="rId3" tooltip="President"/>
              </a:rPr>
              <a:t>president</a:t>
            </a:r>
            <a:r>
              <a:rPr lang="en-US" dirty="0"/>
              <a:t> to resign from office.</a:t>
            </a:r>
          </a:p>
          <a:p>
            <a:r>
              <a:rPr lang="en-US" dirty="0"/>
              <a:t>- </a:t>
            </a:r>
            <a:r>
              <a:rPr lang="en-US" dirty="0">
                <a:hlinkClick r:id="rId4" tooltip="Running mate"/>
              </a:rPr>
              <a:t>running mate</a:t>
            </a:r>
            <a:r>
              <a:rPr lang="en-US" dirty="0"/>
              <a:t> of </a:t>
            </a:r>
            <a:r>
              <a:rPr lang="en-US" dirty="0">
                <a:hlinkClick r:id="rId5" tooltip="Dwight D. Eisenhower"/>
              </a:rPr>
              <a:t>Dwight D. Eisenhower</a:t>
            </a:r>
            <a:r>
              <a:rPr lang="en-US" dirty="0"/>
              <a:t>, the Republican Party presidential nominee in the </a:t>
            </a:r>
            <a:r>
              <a:rPr lang="en-US" dirty="0">
                <a:hlinkClick r:id="rId6" tooltip="United States presidential election, 1952"/>
              </a:rPr>
              <a:t>1952 election</a:t>
            </a:r>
            <a:endParaRPr lang="en-US" dirty="0"/>
          </a:p>
          <a:p>
            <a:r>
              <a:rPr lang="en-US" dirty="0"/>
              <a:t>-ended American involvement in the </a:t>
            </a:r>
            <a:r>
              <a:rPr lang="en-US" dirty="0">
                <a:hlinkClick r:id="rId7" tooltip="War in Vietnam"/>
              </a:rPr>
              <a:t>war in Vietnam</a:t>
            </a:r>
            <a:r>
              <a:rPr lang="en-US" dirty="0"/>
              <a:t> in 1973</a:t>
            </a:r>
          </a:p>
          <a:p>
            <a:r>
              <a:rPr lang="en-US" b="1" dirty="0"/>
              <a:t>Was very important in foreign affairs- </a:t>
            </a:r>
            <a:r>
              <a:rPr lang="en-US" dirty="0"/>
              <a:t>First US president ever to visit communist China and the Soviet Union</a:t>
            </a:r>
          </a:p>
          <a:p>
            <a:r>
              <a:rPr lang="en-US" b="1" dirty="0"/>
              <a:t>Watergate</a:t>
            </a:r>
            <a:r>
              <a:rPr lang="en-US" dirty="0"/>
              <a:t>- five men were caught breaking into Democratic party headquarters at the </a:t>
            </a:r>
            <a:r>
              <a:rPr lang="en-US" dirty="0">
                <a:hlinkClick r:id="rId8" tooltip="Watergate complex"/>
              </a:rPr>
              <a:t>Watergate complex</a:t>
            </a:r>
            <a:r>
              <a:rPr lang="en-US" dirty="0"/>
              <a:t> in Washington, D.C. on June 17, 1972. </a:t>
            </a:r>
            <a:r>
              <a:rPr lang="en-US" i="1" dirty="0">
                <a:hlinkClick r:id="rId9" tooltip="The Washington Post"/>
              </a:rPr>
              <a:t>The Washington Post</a:t>
            </a:r>
            <a:r>
              <a:rPr lang="en-US" i="1" dirty="0"/>
              <a:t> </a:t>
            </a:r>
            <a:r>
              <a:rPr lang="en-US" dirty="0"/>
              <a:t>picked up on the story; reporters </a:t>
            </a:r>
            <a:r>
              <a:rPr lang="en-US" dirty="0">
                <a:hlinkClick r:id="rId10" tooltip="Carl Bernstein"/>
              </a:rPr>
              <a:t>Carl Bernstein</a:t>
            </a:r>
            <a:r>
              <a:rPr lang="en-US" dirty="0"/>
              <a:t> and </a:t>
            </a:r>
            <a:r>
              <a:rPr lang="en-US" dirty="0">
                <a:hlinkClick r:id="rId11" tooltip="Bob Woodward"/>
              </a:rPr>
              <a:t>Bob Woodward</a:t>
            </a:r>
            <a:r>
              <a:rPr lang="en-US" dirty="0"/>
              <a:t> relied on an informant known as "</a:t>
            </a:r>
            <a:r>
              <a:rPr lang="en-US" dirty="0">
                <a:hlinkClick r:id="rId12" tooltip="Deep Throat (Watergate)"/>
              </a:rPr>
              <a:t>Deep Throat</a:t>
            </a:r>
            <a:r>
              <a:rPr lang="en-US" dirty="0"/>
              <a:t>"—later revealed to be </a:t>
            </a:r>
            <a:r>
              <a:rPr lang="en-US" dirty="0">
                <a:hlinkClick r:id="rId13" tooltip="W. Mark Felt"/>
              </a:rPr>
              <a:t>Mark Felt</a:t>
            </a:r>
            <a:r>
              <a:rPr lang="en-US" dirty="0"/>
              <a:t>, associate director at the </a:t>
            </a:r>
            <a:r>
              <a:rPr lang="en-US" dirty="0">
                <a:hlinkClick r:id="rId14" tooltip="FBI"/>
              </a:rPr>
              <a:t>FBI</a:t>
            </a:r>
            <a:r>
              <a:rPr lang="en-US" dirty="0"/>
              <a:t>—to link the men to the Nixon administration.</a:t>
            </a:r>
          </a:p>
          <a:p>
            <a:r>
              <a:rPr lang="en-US" dirty="0"/>
              <a:t> Nixon resigned the presidency on August 9, 1974</a:t>
            </a:r>
          </a:p>
        </p:txBody>
      </p:sp>
    </p:spTree>
    <p:extLst>
      <p:ext uri="{BB962C8B-B14F-4D97-AF65-F5344CB8AC3E}">
        <p14:creationId xmlns:p14="http://schemas.microsoft.com/office/powerpoint/2010/main" val="340561660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34FA0-7410-4026-AA6A-24D324363747}"/>
              </a:ext>
            </a:extLst>
          </p:cNvPr>
          <p:cNvSpPr>
            <a:spLocks noGrp="1"/>
          </p:cNvSpPr>
          <p:nvPr>
            <p:ph type="title"/>
          </p:nvPr>
        </p:nvSpPr>
        <p:spPr>
          <a:xfrm>
            <a:off x="838200" y="213361"/>
            <a:ext cx="10515600" cy="619760"/>
          </a:xfrm>
        </p:spPr>
        <p:txBody>
          <a:bodyPr>
            <a:normAutofit fontScale="90000"/>
          </a:bodyPr>
          <a:lstStyle/>
          <a:p>
            <a:r>
              <a:rPr lang="en-US" dirty="0"/>
              <a:t>		The Changing Status of Women</a:t>
            </a:r>
            <a:br>
              <a:rPr lang="en-US" dirty="0"/>
            </a:br>
            <a:endParaRPr lang="en-US" dirty="0"/>
          </a:p>
        </p:txBody>
      </p:sp>
      <p:sp>
        <p:nvSpPr>
          <p:cNvPr id="3" name="Content Placeholder 2">
            <a:extLst>
              <a:ext uri="{FF2B5EF4-FFF2-40B4-BE49-F238E27FC236}">
                <a16:creationId xmlns:a16="http://schemas.microsoft.com/office/drawing/2014/main" id="{E8A22761-8C66-4EF3-A347-9945CF715C62}"/>
              </a:ext>
            </a:extLst>
          </p:cNvPr>
          <p:cNvSpPr>
            <a:spLocks noGrp="1"/>
          </p:cNvSpPr>
          <p:nvPr>
            <p:ph idx="1"/>
          </p:nvPr>
        </p:nvSpPr>
        <p:spPr>
          <a:xfrm>
            <a:off x="0" y="650240"/>
            <a:ext cx="12192000" cy="6136640"/>
          </a:xfrm>
        </p:spPr>
        <p:txBody>
          <a:bodyPr>
            <a:normAutofit lnSpcReduction="10000"/>
          </a:bodyPr>
          <a:lstStyle/>
          <a:p>
            <a:pPr lvl="0"/>
            <a:r>
              <a:rPr lang="en-US" b="1" dirty="0"/>
              <a:t>The Changing Status of Women</a:t>
            </a:r>
          </a:p>
          <a:p>
            <a:pPr lvl="0"/>
            <a:r>
              <a:rPr lang="en-US" b="1" dirty="0"/>
              <a:t>Women’s liberation movement</a:t>
            </a:r>
            <a:r>
              <a:rPr lang="en-US" dirty="0"/>
              <a:t>- </a:t>
            </a:r>
            <a:r>
              <a:rPr lang="en-US" b="1" dirty="0"/>
              <a:t>feminist movement</a:t>
            </a:r>
            <a:r>
              <a:rPr lang="en-US" dirty="0"/>
              <a:t> refers to a series of </a:t>
            </a:r>
            <a:r>
              <a:rPr lang="en-US" dirty="0">
                <a:hlinkClick r:id="rId2" tooltip="Political campaign"/>
              </a:rPr>
              <a:t>political campaigns</a:t>
            </a:r>
            <a:r>
              <a:rPr lang="en-US" dirty="0"/>
              <a:t> for reforms on issues such as </a:t>
            </a:r>
            <a:r>
              <a:rPr lang="en-US" dirty="0">
                <a:hlinkClick r:id="rId3" tooltip="Reproductive rights"/>
              </a:rPr>
              <a:t>reproductive rights</a:t>
            </a:r>
            <a:r>
              <a:rPr lang="en-US" dirty="0"/>
              <a:t>, </a:t>
            </a:r>
            <a:r>
              <a:rPr lang="en-US" dirty="0">
                <a:hlinkClick r:id="rId4" tooltip="Domestic violence"/>
              </a:rPr>
              <a:t>domestic violence</a:t>
            </a:r>
            <a:r>
              <a:rPr lang="en-US" dirty="0"/>
              <a:t>, </a:t>
            </a:r>
            <a:r>
              <a:rPr lang="en-US" dirty="0">
                <a:hlinkClick r:id="rId5" tooltip="Parental leave"/>
              </a:rPr>
              <a:t>maternity leave</a:t>
            </a:r>
            <a:r>
              <a:rPr lang="en-US" dirty="0"/>
              <a:t>, </a:t>
            </a:r>
            <a:r>
              <a:rPr lang="en-US" dirty="0">
                <a:hlinkClick r:id="rId6" tooltip="Equal pay for women"/>
              </a:rPr>
              <a:t>equal pay</a:t>
            </a:r>
            <a:r>
              <a:rPr lang="en-US" dirty="0"/>
              <a:t>, </a:t>
            </a:r>
            <a:r>
              <a:rPr lang="en-US" dirty="0">
                <a:hlinkClick r:id="rId7" tooltip="Women's suffrage"/>
              </a:rPr>
              <a:t>women's suffrage</a:t>
            </a:r>
            <a:r>
              <a:rPr lang="en-US" dirty="0"/>
              <a:t>, </a:t>
            </a:r>
            <a:r>
              <a:rPr lang="en-US" dirty="0">
                <a:hlinkClick r:id="rId8" tooltip="Sexual harassment"/>
              </a:rPr>
              <a:t>sexual harassment</a:t>
            </a:r>
            <a:r>
              <a:rPr lang="en-US" dirty="0"/>
              <a:t>, and </a:t>
            </a:r>
            <a:r>
              <a:rPr lang="en-US" dirty="0">
                <a:hlinkClick r:id="rId9" tooltip="Sexual violence"/>
              </a:rPr>
              <a:t>sexual violence</a:t>
            </a:r>
            <a:r>
              <a:rPr lang="en-US" dirty="0"/>
              <a:t>, </a:t>
            </a:r>
          </a:p>
          <a:p>
            <a:pPr lvl="0"/>
            <a:r>
              <a:rPr lang="en-US" b="1" dirty="0"/>
              <a:t>Betty Friedan </a:t>
            </a:r>
            <a:r>
              <a:rPr lang="en-US" dirty="0"/>
              <a:t>wrote The Feminine Mystique – the “mystique” was that women always found happiness as housewives and mothers rather than in careers</a:t>
            </a:r>
          </a:p>
          <a:p>
            <a:pPr lvl="0"/>
            <a:r>
              <a:rPr lang="en-US" b="1" dirty="0"/>
              <a:t>1966 Friedan and others formed National Organization for Women (NOW) </a:t>
            </a:r>
          </a:p>
          <a:p>
            <a:pPr lvl="0"/>
            <a:r>
              <a:rPr lang="en-US" b="1" dirty="0"/>
              <a:t>Equal opportunity in Education Act (1972) – Title IX </a:t>
            </a:r>
            <a:r>
              <a:rPr lang="en-US" dirty="0"/>
              <a:t>– prohibited universities and schools receiving federal aid from discriminating in their educational programs, including athletics, on the basis of sex.</a:t>
            </a:r>
          </a:p>
          <a:p>
            <a:pPr lvl="0"/>
            <a:r>
              <a:rPr lang="en-US" b="1" dirty="0"/>
              <a:t>ERA (Equal Rights Amendment</a:t>
            </a:r>
            <a:r>
              <a:rPr lang="en-US" dirty="0"/>
              <a:t>) – originally proposed by Alice Paul in 1923 submitted to congress every year until it was approved by both houses of congress in 1971. Congress gave states 7 years to ratify, however that never happened.</a:t>
            </a:r>
          </a:p>
          <a:p>
            <a:pPr lvl="0"/>
            <a:r>
              <a:rPr lang="en-US" b="1" dirty="0"/>
              <a:t>Roe v Wade (1973) </a:t>
            </a:r>
            <a:r>
              <a:rPr lang="en-US" dirty="0"/>
              <a:t>– Supreme Court ruled that women have constitutional right to privacy under 14</a:t>
            </a:r>
            <a:r>
              <a:rPr lang="en-US" baseline="30000" dirty="0"/>
              <a:t>th</a:t>
            </a:r>
            <a:r>
              <a:rPr lang="en-US" dirty="0"/>
              <a:t> amendment. The right of privacy gives a woman an unrestricted right to have an abortion in the first three months of the pregnancy and restricted rights to have an abortion on health grounds in the second three months.</a:t>
            </a:r>
          </a:p>
          <a:p>
            <a:pPr marL="0" indent="0">
              <a:buNone/>
            </a:pPr>
            <a:r>
              <a:rPr lang="en-US" dirty="0"/>
              <a:t> </a:t>
            </a:r>
          </a:p>
          <a:p>
            <a:endParaRPr lang="en-US" dirty="0"/>
          </a:p>
        </p:txBody>
      </p:sp>
    </p:spTree>
    <p:extLst>
      <p:ext uri="{BB962C8B-B14F-4D97-AF65-F5344CB8AC3E}">
        <p14:creationId xmlns:p14="http://schemas.microsoft.com/office/powerpoint/2010/main" val="131478777"/>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1985D3-5C3A-4174-A9D4-F6F6C5684BDB}"/>
              </a:ext>
            </a:extLst>
          </p:cNvPr>
          <p:cNvSpPr>
            <a:spLocks noGrp="1"/>
          </p:cNvSpPr>
          <p:nvPr>
            <p:ph type="title"/>
          </p:nvPr>
        </p:nvSpPr>
        <p:spPr/>
        <p:txBody>
          <a:bodyPr/>
          <a:lstStyle/>
          <a:p>
            <a:r>
              <a:rPr lang="en-US" dirty="0"/>
              <a:t>US Foreign Policy Since 1972</a:t>
            </a:r>
          </a:p>
        </p:txBody>
      </p:sp>
      <p:pic>
        <p:nvPicPr>
          <p:cNvPr id="8" name="Picture Placeholder 7" descr="A close up of text on a white background&#10;&#10;Description generated with very high confidence">
            <a:extLst>
              <a:ext uri="{FF2B5EF4-FFF2-40B4-BE49-F238E27FC236}">
                <a16:creationId xmlns:a16="http://schemas.microsoft.com/office/drawing/2014/main" id="{541BDEC6-1203-4B64-986B-360E1439A2B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24961" b="24961"/>
          <a:stretch>
            <a:fillRect/>
          </a:stretch>
        </p:blipFill>
        <p:spPr/>
      </p:pic>
      <p:sp>
        <p:nvSpPr>
          <p:cNvPr id="6" name="Text Placeholder 5">
            <a:extLst>
              <a:ext uri="{FF2B5EF4-FFF2-40B4-BE49-F238E27FC236}">
                <a16:creationId xmlns:a16="http://schemas.microsoft.com/office/drawing/2014/main" id="{793B910B-CB05-4E06-B8CB-99A109FB53E9}"/>
              </a:ext>
            </a:extLst>
          </p:cNvPr>
          <p:cNvSpPr>
            <a:spLocks noGrp="1"/>
          </p:cNvSpPr>
          <p:nvPr>
            <p:ph type="body" sz="half" idx="2"/>
          </p:nvPr>
        </p:nvSpPr>
        <p:spPr/>
        <p:txBody>
          <a:bodyPr/>
          <a:lstStyle/>
          <a:p>
            <a:endParaRPr lang="en-US"/>
          </a:p>
        </p:txBody>
      </p:sp>
    </p:spTree>
    <p:extLst>
      <p:ext uri="{BB962C8B-B14F-4D97-AF65-F5344CB8AC3E}">
        <p14:creationId xmlns:p14="http://schemas.microsoft.com/office/powerpoint/2010/main" val="90744128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70">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E77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Image result for postwar prosperity and civil rights timeline">
            <a:extLst>
              <a:ext uri="{FF2B5EF4-FFF2-40B4-BE49-F238E27FC236}">
                <a16:creationId xmlns:a16="http://schemas.microsoft.com/office/drawing/2014/main" id="{B19E618D-168A-4B52-8281-D6AF8A8C3FB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 b="7536"/>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8197" name="Rectangle 72">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784075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20A5B1A-A687-4D53-8329-9998E3805752}"/>
              </a:ext>
            </a:extLst>
          </p:cNvPr>
          <p:cNvSpPr>
            <a:spLocks noGrp="1"/>
          </p:cNvSpPr>
          <p:nvPr>
            <p:ph type="title"/>
          </p:nvPr>
        </p:nvSpPr>
        <p:spPr>
          <a:xfrm>
            <a:off x="920433" y="19608"/>
            <a:ext cx="9720072" cy="762817"/>
          </a:xfrm>
        </p:spPr>
        <p:txBody>
          <a:bodyPr/>
          <a:lstStyle/>
          <a:p>
            <a:r>
              <a:rPr lang="en-US" dirty="0"/>
              <a:t>US Foreign Policy Since 1972</a:t>
            </a:r>
          </a:p>
        </p:txBody>
      </p:sp>
      <p:sp>
        <p:nvSpPr>
          <p:cNvPr id="6" name="Content Placeholder 5">
            <a:extLst>
              <a:ext uri="{FF2B5EF4-FFF2-40B4-BE49-F238E27FC236}">
                <a16:creationId xmlns:a16="http://schemas.microsoft.com/office/drawing/2014/main" id="{F797EEA9-1C4B-4F7E-A9B3-391C83228C5E}"/>
              </a:ext>
            </a:extLst>
          </p:cNvPr>
          <p:cNvSpPr>
            <a:spLocks noGrp="1"/>
          </p:cNvSpPr>
          <p:nvPr>
            <p:ph idx="1"/>
          </p:nvPr>
        </p:nvSpPr>
        <p:spPr>
          <a:xfrm>
            <a:off x="0" y="537704"/>
            <a:ext cx="12094590" cy="6320295"/>
          </a:xfrm>
        </p:spPr>
        <p:txBody>
          <a:bodyPr>
            <a:normAutofit fontScale="92500"/>
          </a:bodyPr>
          <a:lstStyle/>
          <a:p>
            <a:r>
              <a:rPr lang="en-US" b="1" dirty="0"/>
              <a:t>Watergate</a:t>
            </a:r>
            <a:r>
              <a:rPr lang="en-US" dirty="0"/>
              <a:t>- June 17,1972, burglars arrested in the office of Democratic National Committee, in the Watergate building: They were connected to Nixon’s reelection campaign &amp; caught attempting to wiretap phones and steal secret documents. Nixon tried to cover it up raising “hush money” &amp; trying to stop the FBI from investigating the crime, destroying evidence and firing uncooperative staff members. In August 1974, his role in the conspiracy came to light, the president resigned. </a:t>
            </a:r>
          </a:p>
          <a:p>
            <a:r>
              <a:rPr lang="en-US" b="1" dirty="0"/>
              <a:t>Gerald Ford- </a:t>
            </a:r>
            <a:r>
              <a:rPr lang="en-US" b="1"/>
              <a:t>38 president 1974-77</a:t>
            </a:r>
            <a:r>
              <a:rPr lang="en-US"/>
              <a:t>succeeded </a:t>
            </a:r>
            <a:r>
              <a:rPr lang="en-US" dirty="0"/>
              <a:t>Nixon- only person to serve as president and VP without being elected to either </a:t>
            </a:r>
          </a:p>
          <a:p>
            <a:r>
              <a:rPr lang="en-US" b="1" dirty="0"/>
              <a:t>OPEC-</a:t>
            </a:r>
            <a:r>
              <a:rPr lang="en-US" dirty="0"/>
              <a:t> Organization of the Petroleum Exporting Countries an organization of 13 nations, founded  1960 in Baghdad by the first five members (Iran, Iraq, Kuwait, Saudi Arabia, Venezuela), and headquartered since 1965 in Vienna.</a:t>
            </a:r>
          </a:p>
          <a:p>
            <a:r>
              <a:rPr lang="en-US" b="1" dirty="0"/>
              <a:t>PLO (Palestinian Liberation Organization)-</a:t>
            </a:r>
            <a:r>
              <a:rPr lang="en-US" dirty="0"/>
              <a:t> founded in 1964 with the purpose of the "liberation of Palestine" through armed struggle, with much of its violence aimed at Israeli civilians.</a:t>
            </a:r>
          </a:p>
          <a:p>
            <a:r>
              <a:rPr lang="en-US" b="1" dirty="0"/>
              <a:t>Camp David Accords-</a:t>
            </a:r>
            <a:r>
              <a:rPr lang="en-US" dirty="0"/>
              <a:t> </a:t>
            </a:r>
            <a:r>
              <a:rPr lang="en-US" b="1" dirty="0"/>
              <a:t>Jimmy Carter </a:t>
            </a:r>
            <a:r>
              <a:rPr lang="en-US" dirty="0"/>
              <a:t>(39</a:t>
            </a:r>
            <a:r>
              <a:rPr lang="en-US" baseline="30000" dirty="0"/>
              <a:t>th</a:t>
            </a:r>
            <a:r>
              <a:rPr lang="en-US" dirty="0"/>
              <a:t> president elected 1976)- 1977 organized accords; signed by </a:t>
            </a:r>
            <a:r>
              <a:rPr lang="en-US" dirty="0">
                <a:hlinkClick r:id="rId2" tooltip="Egyptian President"/>
              </a:rPr>
              <a:t>Egyptian President</a:t>
            </a:r>
            <a:r>
              <a:rPr lang="en-US" dirty="0"/>
              <a:t> </a:t>
            </a:r>
            <a:r>
              <a:rPr lang="en-US" dirty="0">
                <a:hlinkClick r:id="rId3" tooltip="Anwar El Sadat"/>
              </a:rPr>
              <a:t>Anwar El Sadat</a:t>
            </a:r>
            <a:r>
              <a:rPr lang="en-US" dirty="0"/>
              <a:t> and </a:t>
            </a:r>
            <a:r>
              <a:rPr lang="en-US" dirty="0">
                <a:hlinkClick r:id="rId4" tooltip="Israeli Prime Minister"/>
              </a:rPr>
              <a:t>Israeli Prime Minister</a:t>
            </a:r>
            <a:r>
              <a:rPr lang="en-US" dirty="0"/>
              <a:t> </a:t>
            </a:r>
            <a:r>
              <a:rPr lang="en-US" dirty="0">
                <a:hlinkClick r:id="rId5" tooltip="Menachem Begin"/>
              </a:rPr>
              <a:t>Menachem Begin</a:t>
            </a:r>
            <a:r>
              <a:rPr lang="en-US" dirty="0"/>
              <a:t> on 17 September 1978, led directly to the 1979 </a:t>
            </a:r>
            <a:r>
              <a:rPr lang="en-US" dirty="0">
                <a:hlinkClick r:id="rId6" tooltip="Egypt–Israel Peace Treaty"/>
              </a:rPr>
              <a:t>Egypt–Israel Peace Treaty</a:t>
            </a:r>
            <a:r>
              <a:rPr lang="en-US" dirty="0"/>
              <a:t>. Sadat and Begin received the shared 1978 </a:t>
            </a:r>
            <a:r>
              <a:rPr lang="en-US" dirty="0">
                <a:hlinkClick r:id="rId7" tooltip="Nobel Peace Prize"/>
              </a:rPr>
              <a:t>Nobel Peace Prize</a:t>
            </a:r>
            <a:endParaRPr lang="en-US" dirty="0"/>
          </a:p>
          <a:p>
            <a:r>
              <a:rPr lang="en-US" b="1" dirty="0"/>
              <a:t>1977 Carter signed agreement to turn over Panama Canal to Panama in 2000</a:t>
            </a:r>
          </a:p>
          <a:p>
            <a:r>
              <a:rPr lang="en-US" b="1" dirty="0"/>
              <a:t>Iran Hostage Crisis-</a:t>
            </a:r>
            <a:r>
              <a:rPr lang="en-US" dirty="0"/>
              <a:t> standoff between </a:t>
            </a:r>
            <a:r>
              <a:rPr lang="en-US" dirty="0">
                <a:hlinkClick r:id="rId8" tooltip="Iran"/>
              </a:rPr>
              <a:t>Iran</a:t>
            </a:r>
            <a:r>
              <a:rPr lang="en-US" dirty="0"/>
              <a:t> and the </a:t>
            </a:r>
            <a:r>
              <a:rPr lang="en-US" dirty="0">
                <a:hlinkClick r:id="rId9" tooltip="United States"/>
              </a:rPr>
              <a:t>US</a:t>
            </a:r>
            <a:r>
              <a:rPr lang="en-US" dirty="0"/>
              <a:t>. 52 US diplomats and citizens were held hostage for 444 days from November 4, 1979, to January 20, 1981 after a group of Iranian students took over the </a:t>
            </a:r>
            <a:r>
              <a:rPr lang="en-US" dirty="0">
                <a:hlinkClick r:id="rId10" tooltip="Embassy of the United States, Tehran"/>
              </a:rPr>
              <a:t>U.S. Embassy</a:t>
            </a:r>
            <a:r>
              <a:rPr lang="en-US" dirty="0"/>
              <a:t> in </a:t>
            </a:r>
            <a:r>
              <a:rPr lang="en-US" dirty="0">
                <a:hlinkClick r:id="rId11" tooltip="Tehran"/>
              </a:rPr>
              <a:t>Tehran</a:t>
            </a:r>
            <a:r>
              <a:rPr lang="en-US" dirty="0"/>
              <a:t>. </a:t>
            </a:r>
          </a:p>
          <a:p>
            <a:endParaRPr lang="en-US" dirty="0"/>
          </a:p>
        </p:txBody>
      </p:sp>
    </p:spTree>
    <p:extLst>
      <p:ext uri="{BB962C8B-B14F-4D97-AF65-F5344CB8AC3E}">
        <p14:creationId xmlns:p14="http://schemas.microsoft.com/office/powerpoint/2010/main" val="360345217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587E2-C0EF-41F9-AEF5-649B32E62FE1}"/>
              </a:ext>
            </a:extLst>
          </p:cNvPr>
          <p:cNvSpPr>
            <a:spLocks noGrp="1"/>
          </p:cNvSpPr>
          <p:nvPr>
            <p:ph type="title"/>
          </p:nvPr>
        </p:nvSpPr>
        <p:spPr>
          <a:xfrm>
            <a:off x="1118396" y="98793"/>
            <a:ext cx="9720072" cy="480013"/>
          </a:xfrm>
        </p:spPr>
        <p:txBody>
          <a:bodyPr>
            <a:normAutofit fontScale="90000"/>
          </a:bodyPr>
          <a:lstStyle/>
          <a:p>
            <a:r>
              <a:rPr lang="en-US" dirty="0"/>
              <a:t>	American Foreign Policy since 1972</a:t>
            </a:r>
          </a:p>
        </p:txBody>
      </p:sp>
      <p:sp>
        <p:nvSpPr>
          <p:cNvPr id="3" name="Content Placeholder 2">
            <a:extLst>
              <a:ext uri="{FF2B5EF4-FFF2-40B4-BE49-F238E27FC236}">
                <a16:creationId xmlns:a16="http://schemas.microsoft.com/office/drawing/2014/main" id="{F24CD366-DFCF-42E5-B399-6D5A06E775C2}"/>
              </a:ext>
            </a:extLst>
          </p:cNvPr>
          <p:cNvSpPr>
            <a:spLocks noGrp="1"/>
          </p:cNvSpPr>
          <p:nvPr>
            <p:ph idx="1"/>
          </p:nvPr>
        </p:nvSpPr>
        <p:spPr>
          <a:xfrm>
            <a:off x="0" y="504334"/>
            <a:ext cx="12192000" cy="6353666"/>
          </a:xfrm>
        </p:spPr>
        <p:txBody>
          <a:bodyPr>
            <a:normAutofit lnSpcReduction="10000"/>
          </a:bodyPr>
          <a:lstStyle/>
          <a:p>
            <a:r>
              <a:rPr lang="en-US" b="1" dirty="0"/>
              <a:t>Ronald Regan; 40</a:t>
            </a:r>
            <a:r>
              <a:rPr lang="en-US" b="1" baseline="30000" dirty="0"/>
              <a:t>th</a:t>
            </a:r>
            <a:r>
              <a:rPr lang="en-US" b="1" dirty="0"/>
              <a:t> President- elected 1980</a:t>
            </a:r>
          </a:p>
          <a:p>
            <a:r>
              <a:rPr lang="en-US" b="1" dirty="0"/>
              <a:t>Withdrew </a:t>
            </a:r>
            <a:r>
              <a:rPr lang="en-US" dirty="0"/>
              <a:t>troops from peace keeping mission in Lebanon in 1983</a:t>
            </a:r>
          </a:p>
          <a:p>
            <a:r>
              <a:rPr lang="en-US" dirty="0"/>
              <a:t>1986- bombed Libya in retaliation to Suicide bomber in West Berlin</a:t>
            </a:r>
          </a:p>
          <a:p>
            <a:r>
              <a:rPr lang="en-US" b="1" dirty="0"/>
              <a:t>Regan Doctrine- </a:t>
            </a:r>
            <a:r>
              <a:rPr lang="en-US" dirty="0"/>
              <a:t>wanted to roll communism back, not just contain it</a:t>
            </a:r>
          </a:p>
          <a:p>
            <a:r>
              <a:rPr lang="en-US" dirty="0"/>
              <a:t>Sent troops to Afghanistan and Grenada to fight communism</a:t>
            </a:r>
          </a:p>
          <a:p>
            <a:r>
              <a:rPr lang="en-US" b="1" dirty="0"/>
              <a:t>Nicaragua</a:t>
            </a:r>
            <a:r>
              <a:rPr lang="en-US" dirty="0"/>
              <a:t>- Regan supported the anti-communist rebels (Contras)</a:t>
            </a:r>
          </a:p>
          <a:p>
            <a:r>
              <a:rPr lang="en-US" b="1" dirty="0"/>
              <a:t>Iran- Contra affair-   </a:t>
            </a:r>
            <a:r>
              <a:rPr lang="en-US" dirty="0"/>
              <a:t>US sold arms to Iran (they needed arms due to Iran-Iraq war), then used the money to help support the Contras in Nicaragua- Congress had prohibited further aid to the contras- this was a big scandal and Regan claimed he had no knowledge of events.</a:t>
            </a:r>
          </a:p>
          <a:p>
            <a:r>
              <a:rPr lang="en-US" b="1" dirty="0"/>
              <a:t>Glasnost-</a:t>
            </a:r>
            <a:r>
              <a:rPr lang="en-US" dirty="0"/>
              <a:t> "openness," refers to the Soviet policy of open discussion of political and social issues. The policy was instituted by </a:t>
            </a:r>
            <a:r>
              <a:rPr lang="en-US" b="1" dirty="0"/>
              <a:t>Soviet leader Mikhail Gorbachev </a:t>
            </a:r>
            <a:r>
              <a:rPr lang="en-US" dirty="0"/>
              <a:t>in the late 1980s and began the democratization of the Soviet</a:t>
            </a:r>
          </a:p>
          <a:p>
            <a:r>
              <a:rPr lang="en-US" b="1" dirty="0"/>
              <a:t>1987</a:t>
            </a:r>
            <a:r>
              <a:rPr lang="en-US" dirty="0"/>
              <a:t>- Regan speaking in Berlin called on Gorbachev to “</a:t>
            </a:r>
            <a:r>
              <a:rPr lang="en-US" b="1" dirty="0"/>
              <a:t>tear this wall down</a:t>
            </a:r>
            <a:r>
              <a:rPr lang="en-US" dirty="0"/>
              <a:t>”</a:t>
            </a:r>
          </a:p>
          <a:p>
            <a:r>
              <a:rPr lang="en-US" b="1" dirty="0"/>
              <a:t>1988- George HW Bush elected 41</a:t>
            </a:r>
            <a:r>
              <a:rPr lang="en-US" b="1" baseline="30000" dirty="0"/>
              <a:t>st</a:t>
            </a:r>
            <a:r>
              <a:rPr lang="en-US" b="1" dirty="0"/>
              <a:t> president</a:t>
            </a:r>
          </a:p>
          <a:p>
            <a:r>
              <a:rPr lang="en-US" b="1" dirty="0"/>
              <a:t>Berlin Wall torn down November 1989</a:t>
            </a:r>
          </a:p>
          <a:p>
            <a:r>
              <a:rPr lang="en-US" b="1" dirty="0"/>
              <a:t>1990 Persian Gulf War- </a:t>
            </a:r>
            <a:r>
              <a:rPr lang="en-US" dirty="0"/>
              <a:t>Saddam Hussein invaded Kuwait- US troops chased Iraqis forces out</a:t>
            </a:r>
          </a:p>
        </p:txBody>
      </p:sp>
    </p:spTree>
    <p:extLst>
      <p:ext uri="{BB962C8B-B14F-4D97-AF65-F5344CB8AC3E}">
        <p14:creationId xmlns:p14="http://schemas.microsoft.com/office/powerpoint/2010/main" val="4085353350"/>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30C5A-81ED-4A69-A8FA-1DC5264B7E2F}"/>
              </a:ext>
            </a:extLst>
          </p:cNvPr>
          <p:cNvSpPr>
            <a:spLocks noGrp="1"/>
          </p:cNvSpPr>
          <p:nvPr>
            <p:ph type="title"/>
          </p:nvPr>
        </p:nvSpPr>
        <p:spPr>
          <a:xfrm>
            <a:off x="665909" y="20739"/>
            <a:ext cx="9720072" cy="733405"/>
          </a:xfrm>
        </p:spPr>
        <p:txBody>
          <a:bodyPr/>
          <a:lstStyle/>
          <a:p>
            <a:r>
              <a:rPr lang="en-US" dirty="0"/>
              <a:t>	US Foreign Policy Since 1972</a:t>
            </a:r>
          </a:p>
        </p:txBody>
      </p:sp>
      <p:sp>
        <p:nvSpPr>
          <p:cNvPr id="3" name="Content Placeholder 2">
            <a:extLst>
              <a:ext uri="{FF2B5EF4-FFF2-40B4-BE49-F238E27FC236}">
                <a16:creationId xmlns:a16="http://schemas.microsoft.com/office/drawing/2014/main" id="{9BE691FA-3A03-4461-B7E4-BAB1A3F60848}"/>
              </a:ext>
            </a:extLst>
          </p:cNvPr>
          <p:cNvSpPr>
            <a:spLocks noGrp="1"/>
          </p:cNvSpPr>
          <p:nvPr>
            <p:ph idx="1"/>
          </p:nvPr>
        </p:nvSpPr>
        <p:spPr>
          <a:xfrm>
            <a:off x="0" y="560893"/>
            <a:ext cx="12192000" cy="6276368"/>
          </a:xfrm>
        </p:spPr>
        <p:txBody>
          <a:bodyPr>
            <a:normAutofit fontScale="92500"/>
          </a:bodyPr>
          <a:lstStyle/>
          <a:p>
            <a:r>
              <a:rPr lang="en-US" dirty="0"/>
              <a:t> </a:t>
            </a:r>
            <a:r>
              <a:rPr lang="en-US" b="1" dirty="0"/>
              <a:t>Bill Clinton </a:t>
            </a:r>
            <a:r>
              <a:rPr lang="en-US" dirty="0"/>
              <a:t>42</a:t>
            </a:r>
            <a:r>
              <a:rPr lang="en-US" baseline="30000" dirty="0"/>
              <a:t>nd</a:t>
            </a:r>
            <a:r>
              <a:rPr lang="en-US" dirty="0"/>
              <a:t> president elected in 1992- served two terms</a:t>
            </a:r>
          </a:p>
          <a:p>
            <a:r>
              <a:rPr lang="en-US" b="1" dirty="0"/>
              <a:t>Apartheid</a:t>
            </a:r>
            <a:r>
              <a:rPr lang="en-US" dirty="0"/>
              <a:t>- a system of institutionalized racial segregation and discrimination in South Africa between 1948 and 1991</a:t>
            </a:r>
          </a:p>
          <a:p>
            <a:r>
              <a:rPr lang="en-US" b="1" dirty="0"/>
              <a:t>Persian Gulf War-</a:t>
            </a:r>
            <a:r>
              <a:rPr lang="en-US" dirty="0"/>
              <a:t> Iraq invaded and occupied Kuwait August 1990. Saudi Arabia and Egypt called on US and other Western nations to intervene. Hussein defied United Nations Security Council demands to withdraw from Kuwait. January 1991, Persian Gulf War began with a massive U.S.-led air offensive known as Operation Desert Storm. After 42 days of attacks Pres Bush declared  cease-fire on February 28; War initially considered a success for the international coalition; simmering conflict in the region led to 2nd Gulf War–known as the Iraq War–that began in 2003.</a:t>
            </a:r>
          </a:p>
          <a:p>
            <a:r>
              <a:rPr lang="en-US" b="1" dirty="0"/>
              <a:t>Saddam Hussein-</a:t>
            </a:r>
            <a:r>
              <a:rPr lang="en-US" dirty="0"/>
              <a:t> </a:t>
            </a:r>
            <a:r>
              <a:rPr lang="en-US" dirty="0">
                <a:hlinkClick r:id="rId2" tooltip="President of Iraq"/>
              </a:rPr>
              <a:t>President of</a:t>
            </a:r>
            <a:r>
              <a:rPr lang="en-US" dirty="0"/>
              <a:t> </a:t>
            </a:r>
            <a:r>
              <a:rPr lang="en-US" dirty="0">
                <a:hlinkClick r:id="rId3" tooltip="Iraq"/>
              </a:rPr>
              <a:t>Iraq</a:t>
            </a:r>
            <a:r>
              <a:rPr lang="en-US" dirty="0"/>
              <a:t>, serving in this capacity from 16 July 1979 until 9 April 2003.</a:t>
            </a:r>
          </a:p>
          <a:p>
            <a:r>
              <a:rPr lang="en-US" b="1" dirty="0"/>
              <a:t>NAFTA-</a:t>
            </a:r>
            <a:r>
              <a:rPr lang="en-US" dirty="0"/>
              <a:t> agreement with </a:t>
            </a:r>
            <a:r>
              <a:rPr lang="en-US" dirty="0">
                <a:hlinkClick r:id="rId4" tooltip="Canada"/>
              </a:rPr>
              <a:t>Canada</a:t>
            </a:r>
            <a:r>
              <a:rPr lang="en-US" dirty="0"/>
              <a:t>, </a:t>
            </a:r>
            <a:r>
              <a:rPr lang="en-US" dirty="0">
                <a:hlinkClick r:id="rId5" tooltip="Mexico"/>
              </a:rPr>
              <a:t>Mexico</a:t>
            </a:r>
            <a:r>
              <a:rPr lang="en-US" dirty="0"/>
              <a:t>, and the </a:t>
            </a:r>
            <a:r>
              <a:rPr lang="en-US" dirty="0">
                <a:hlinkClick r:id="rId6" tooltip="United States"/>
              </a:rPr>
              <a:t>US</a:t>
            </a:r>
            <a:r>
              <a:rPr lang="en-US" dirty="0"/>
              <a:t>, creating a trilateral </a:t>
            </a:r>
            <a:r>
              <a:rPr lang="en-US" dirty="0">
                <a:hlinkClick r:id="rId7" tooltip="Trade bloc"/>
              </a:rPr>
              <a:t>trade bloc</a:t>
            </a:r>
            <a:r>
              <a:rPr lang="en-US" dirty="0"/>
              <a:t> in </a:t>
            </a:r>
            <a:r>
              <a:rPr lang="en-US" dirty="0">
                <a:hlinkClick r:id="rId8" tooltip="North America"/>
              </a:rPr>
              <a:t>North America</a:t>
            </a:r>
            <a:r>
              <a:rPr lang="en-US" dirty="0"/>
              <a:t>. Jan 1,1994. goal was to eliminate barriers to trade and investment between the U.S., Canada and Mexico. brought immediate elimination of </a:t>
            </a:r>
            <a:r>
              <a:rPr lang="en-US" dirty="0">
                <a:hlinkClick r:id="rId9" tooltip="Tariff"/>
              </a:rPr>
              <a:t>tariffs</a:t>
            </a:r>
            <a:r>
              <a:rPr lang="en-US" dirty="0"/>
              <a:t> on more than one-half of Mexico's exports to U.S. and more than one-third of U.S. exports to Mexico. Within 10 years, all U.S.-Mexico tariffs would be eliminated except for some U.S. agricultural exports to Mexico</a:t>
            </a:r>
          </a:p>
          <a:p>
            <a:r>
              <a:rPr lang="en-US" b="1" dirty="0"/>
              <a:t>Election of 2000-</a:t>
            </a:r>
            <a:r>
              <a:rPr lang="en-US" dirty="0"/>
              <a:t> 54th </a:t>
            </a:r>
            <a:r>
              <a:rPr lang="en-US" dirty="0">
                <a:hlinkClick r:id="rId10" tooltip="United States presidential election"/>
              </a:rPr>
              <a:t>election</a:t>
            </a:r>
            <a:r>
              <a:rPr lang="en-US" dirty="0"/>
              <a:t> Rep candidate </a:t>
            </a:r>
            <a:r>
              <a:rPr lang="en-US" dirty="0">
                <a:hlinkClick r:id="rId11" tooltip="George W. Bush"/>
              </a:rPr>
              <a:t>George W. Bush</a:t>
            </a:r>
            <a:r>
              <a:rPr lang="en-US" dirty="0"/>
              <a:t>, narrowly defeated  Dem </a:t>
            </a:r>
            <a:r>
              <a:rPr lang="en-US" dirty="0">
                <a:hlinkClick r:id="rId12" tooltip="Al Gore"/>
              </a:rPr>
              <a:t>Al Gore</a:t>
            </a:r>
            <a:r>
              <a:rPr lang="en-US" dirty="0"/>
              <a:t>. closest election in nation's history, 537 votes separating candidates in decisive state, </a:t>
            </a:r>
            <a:r>
              <a:rPr lang="en-US" dirty="0">
                <a:hlinkClick r:id="rId13" tooltip="United States presidential election in Florida, 2000"/>
              </a:rPr>
              <a:t>Florida</a:t>
            </a:r>
            <a:r>
              <a:rPr lang="en-US" dirty="0"/>
              <a:t>. Triggered a mandatory machine recount, after which Gore requested recounts in four counties, including </a:t>
            </a:r>
            <a:r>
              <a:rPr lang="en-US" b="1" dirty="0"/>
              <a:t>South Florida</a:t>
            </a:r>
            <a:r>
              <a:rPr lang="en-US" dirty="0"/>
              <a:t>. Litigation ensued ultimately reaching the </a:t>
            </a:r>
            <a:r>
              <a:rPr lang="en-US" dirty="0">
                <a:hlinkClick r:id="rId14" tooltip="Supreme Court of the United States"/>
              </a:rPr>
              <a:t>United States Supreme Court</a:t>
            </a:r>
            <a:r>
              <a:rPr lang="en-US" dirty="0"/>
              <a:t>. The high court's contentious 5–4 decision in </a:t>
            </a:r>
            <a:r>
              <a:rPr lang="en-US" i="1" dirty="0">
                <a:hlinkClick r:id="rId15" tooltip="Bush v. Gore"/>
              </a:rPr>
              <a:t>Bush v. Gore</a:t>
            </a:r>
            <a:r>
              <a:rPr lang="en-US" i="1" dirty="0"/>
              <a:t>,</a:t>
            </a:r>
            <a:r>
              <a:rPr lang="en-US" dirty="0"/>
              <a:t> December 12, 2000, ended a statewide recount ordered by the Florida Supreme Court on December 8</a:t>
            </a:r>
          </a:p>
        </p:txBody>
      </p:sp>
    </p:spTree>
    <p:extLst>
      <p:ext uri="{BB962C8B-B14F-4D97-AF65-F5344CB8AC3E}">
        <p14:creationId xmlns:p14="http://schemas.microsoft.com/office/powerpoint/2010/main" val="17630407"/>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413FA-BF90-433E-933A-CC233EF6A717}"/>
              </a:ext>
            </a:extLst>
          </p:cNvPr>
          <p:cNvSpPr>
            <a:spLocks noGrp="1"/>
          </p:cNvSpPr>
          <p:nvPr>
            <p:ph type="title"/>
          </p:nvPr>
        </p:nvSpPr>
        <p:spPr>
          <a:xfrm>
            <a:off x="816738" y="0"/>
            <a:ext cx="9720072" cy="1499616"/>
          </a:xfrm>
        </p:spPr>
        <p:txBody>
          <a:bodyPr/>
          <a:lstStyle/>
          <a:p>
            <a:r>
              <a:rPr lang="en-US" dirty="0"/>
              <a:t>US Foreign Policy Since 1972</a:t>
            </a:r>
          </a:p>
        </p:txBody>
      </p:sp>
      <p:sp>
        <p:nvSpPr>
          <p:cNvPr id="3" name="Content Placeholder 2">
            <a:extLst>
              <a:ext uri="{FF2B5EF4-FFF2-40B4-BE49-F238E27FC236}">
                <a16:creationId xmlns:a16="http://schemas.microsoft.com/office/drawing/2014/main" id="{3E8EBBDC-97EA-4B15-B549-1A090FFA1516}"/>
              </a:ext>
            </a:extLst>
          </p:cNvPr>
          <p:cNvSpPr>
            <a:spLocks noGrp="1"/>
          </p:cNvSpPr>
          <p:nvPr>
            <p:ph idx="1"/>
          </p:nvPr>
        </p:nvSpPr>
        <p:spPr>
          <a:xfrm>
            <a:off x="1" y="994528"/>
            <a:ext cx="12192000" cy="5863472"/>
          </a:xfrm>
        </p:spPr>
        <p:txBody>
          <a:bodyPr>
            <a:normAutofit fontScale="92500" lnSpcReduction="10000"/>
          </a:bodyPr>
          <a:lstStyle/>
          <a:p>
            <a:r>
              <a:rPr lang="en-US" b="1" dirty="0"/>
              <a:t>September 11, 2001-</a:t>
            </a:r>
            <a:r>
              <a:rPr lang="en-US" dirty="0"/>
              <a:t> series of four terrorist attacks by the Islamic terrorist group al-Qaeda September 11, 2001  </a:t>
            </a:r>
            <a:r>
              <a:rPr lang="en-US" dirty="0">
                <a:hlinkClick r:id="rId2" tooltip="American Airlines Flight 11"/>
              </a:rPr>
              <a:t>AA Flight 11</a:t>
            </a:r>
            <a:r>
              <a:rPr lang="en-US" dirty="0"/>
              <a:t> and </a:t>
            </a:r>
            <a:r>
              <a:rPr lang="en-US" dirty="0">
                <a:hlinkClick r:id="rId3" tooltip="United Airlines Flight 175"/>
              </a:rPr>
              <a:t>UA Flight 175</a:t>
            </a:r>
            <a:r>
              <a:rPr lang="en-US" dirty="0"/>
              <a:t>, were crashed into </a:t>
            </a:r>
            <a:r>
              <a:rPr lang="en-US" dirty="0">
                <a:hlinkClick r:id="rId4" tooltip="One World Trade Center"/>
              </a:rPr>
              <a:t>North</a:t>
            </a:r>
            <a:r>
              <a:rPr lang="en-US" dirty="0"/>
              <a:t> and </a:t>
            </a:r>
            <a:r>
              <a:rPr lang="en-US" dirty="0">
                <a:hlinkClick r:id="rId5" tooltip="Two World Trade Center"/>
              </a:rPr>
              <a:t>South towers</a:t>
            </a:r>
            <a:r>
              <a:rPr lang="en-US" dirty="0"/>
              <a:t>, of  </a:t>
            </a:r>
            <a:r>
              <a:rPr lang="en-US" dirty="0">
                <a:hlinkClick r:id="rId6" tooltip="World Trade Center (1973–2001)"/>
              </a:rPr>
              <a:t>World Trade Center</a:t>
            </a:r>
            <a:r>
              <a:rPr lang="en-US" dirty="0"/>
              <a:t> in NY.  third plane, </a:t>
            </a:r>
            <a:r>
              <a:rPr lang="en-US" dirty="0">
                <a:hlinkClick r:id="rId7" tooltip="American Airlines Flight 77"/>
              </a:rPr>
              <a:t>AA Flight 77</a:t>
            </a:r>
            <a:r>
              <a:rPr lang="en-US" dirty="0"/>
              <a:t>,  crashed into </a:t>
            </a:r>
            <a:r>
              <a:rPr lang="en-US" dirty="0">
                <a:hlinkClick r:id="rId8" tooltip="The Pentagon"/>
              </a:rPr>
              <a:t>the Pentagon</a:t>
            </a:r>
            <a:r>
              <a:rPr lang="en-US" dirty="0"/>
              <a:t>. fourth plane, </a:t>
            </a:r>
            <a:r>
              <a:rPr lang="en-US" dirty="0">
                <a:hlinkClick r:id="rId9" tooltip="United Airlines Flight 93"/>
              </a:rPr>
              <a:t>UA Flight 93</a:t>
            </a:r>
            <a:r>
              <a:rPr lang="en-US" dirty="0"/>
              <a:t>, steered toward </a:t>
            </a:r>
            <a:r>
              <a:rPr lang="en-US" dirty="0">
                <a:hlinkClick r:id="rId10" tooltip="Washington, D.C."/>
              </a:rPr>
              <a:t>Washington, D.C.</a:t>
            </a:r>
            <a:r>
              <a:rPr lang="en-US" dirty="0"/>
              <a:t>, but crashed into a field in Pennsylvania, after its passengers tried to overcome the hijackers</a:t>
            </a:r>
          </a:p>
          <a:p>
            <a:r>
              <a:rPr lang="en-US" b="1" dirty="0"/>
              <a:t>Al- Qaeda-</a:t>
            </a:r>
            <a:r>
              <a:rPr lang="en-US" dirty="0"/>
              <a:t> </a:t>
            </a:r>
            <a:r>
              <a:rPr lang="en-US" dirty="0">
                <a:hlinkClick r:id="rId11" tooltip="Militant"/>
              </a:rPr>
              <a:t>militant</a:t>
            </a:r>
            <a:r>
              <a:rPr lang="en-US" dirty="0"/>
              <a:t> </a:t>
            </a:r>
            <a:r>
              <a:rPr lang="en-US" dirty="0">
                <a:hlinkClick r:id="rId12" tooltip="Sunni"/>
              </a:rPr>
              <a:t>Sunni</a:t>
            </a:r>
            <a:r>
              <a:rPr lang="en-US" dirty="0"/>
              <a:t> </a:t>
            </a:r>
            <a:r>
              <a:rPr lang="en-US" dirty="0">
                <a:hlinkClick r:id="rId13" tooltip="Islamist"/>
              </a:rPr>
              <a:t>Islamist</a:t>
            </a:r>
            <a:r>
              <a:rPr lang="en-US" dirty="0"/>
              <a:t> organization founded 1988 by Osama bin Laden and others</a:t>
            </a:r>
          </a:p>
          <a:p>
            <a:r>
              <a:rPr lang="en-US" b="1" dirty="0"/>
              <a:t>Jihad-</a:t>
            </a:r>
            <a:r>
              <a:rPr lang="en-US" dirty="0"/>
              <a:t>  struggle or fight against the enemies of Islam</a:t>
            </a:r>
          </a:p>
          <a:p>
            <a:r>
              <a:rPr lang="en-US" b="1" dirty="0"/>
              <a:t>American Social Issues (Chap 17);</a:t>
            </a:r>
            <a:endParaRPr lang="en-US" dirty="0"/>
          </a:p>
          <a:p>
            <a:r>
              <a:rPr lang="en-US" b="1" dirty="0"/>
              <a:t>Gray Panthers</a:t>
            </a:r>
            <a:r>
              <a:rPr lang="en-US" dirty="0"/>
              <a:t>- a series of multi-generational local </a:t>
            </a:r>
            <a:r>
              <a:rPr lang="en-US" u="sng" dirty="0">
                <a:hlinkClick r:id="rId14" tooltip="Advocacy"/>
              </a:rPr>
              <a:t>advocacy</a:t>
            </a:r>
            <a:r>
              <a:rPr lang="en-US" dirty="0"/>
              <a:t> networks in the United States which confront </a:t>
            </a:r>
            <a:r>
              <a:rPr lang="en-US" u="sng" dirty="0">
                <a:hlinkClick r:id="rId15" tooltip="Ageism"/>
              </a:rPr>
              <a:t>ageism</a:t>
            </a:r>
            <a:r>
              <a:rPr lang="en-US" dirty="0"/>
              <a:t> and many other </a:t>
            </a:r>
            <a:r>
              <a:rPr lang="en-US" u="sng" dirty="0">
                <a:hlinkClick r:id="rId16" tooltip="Social justice"/>
              </a:rPr>
              <a:t>social justice</a:t>
            </a:r>
            <a:r>
              <a:rPr lang="en-US" dirty="0"/>
              <a:t> issues. The organization was formed by </a:t>
            </a:r>
            <a:r>
              <a:rPr lang="en-US" u="sng" dirty="0">
                <a:hlinkClick r:id="rId17" tooltip="Maggie Kuhn"/>
              </a:rPr>
              <a:t>Maggie Kuhn</a:t>
            </a:r>
            <a:r>
              <a:rPr lang="en-US" dirty="0"/>
              <a:t> in response to her forced retirement from the </a:t>
            </a:r>
            <a:r>
              <a:rPr lang="en-US" u="sng" dirty="0">
                <a:hlinkClick r:id="rId18" tooltip="Presbyterianism"/>
              </a:rPr>
              <a:t>Presbyterian Church</a:t>
            </a:r>
            <a:r>
              <a:rPr lang="en-US" dirty="0"/>
              <a:t> at the age of 65 in 1970</a:t>
            </a:r>
          </a:p>
          <a:p>
            <a:r>
              <a:rPr lang="en-US" b="1" dirty="0"/>
              <a:t>United Farm Workers</a:t>
            </a:r>
            <a:r>
              <a:rPr lang="en-US" dirty="0"/>
              <a:t>- (</a:t>
            </a:r>
            <a:r>
              <a:rPr lang="en-US" b="1" dirty="0"/>
              <a:t>UFW</a:t>
            </a:r>
            <a:r>
              <a:rPr lang="en-US" dirty="0"/>
              <a:t>), is a labor union for </a:t>
            </a:r>
            <a:r>
              <a:rPr lang="en-US" u="sng" dirty="0">
                <a:hlinkClick r:id="rId19" tooltip="Farmworkers"/>
              </a:rPr>
              <a:t>farmworkers</a:t>
            </a:r>
            <a:r>
              <a:rPr lang="en-US" dirty="0"/>
              <a:t> in the United States. originated from the merger of two workers' rights organizations, the </a:t>
            </a:r>
            <a:r>
              <a:rPr lang="en-US" b="1" dirty="0"/>
              <a:t>Agricultural Workers Organizing Committee</a:t>
            </a:r>
            <a:r>
              <a:rPr lang="en-US" dirty="0"/>
              <a:t> (</a:t>
            </a:r>
            <a:r>
              <a:rPr lang="en-US" b="1" dirty="0"/>
              <a:t>AWOC</a:t>
            </a:r>
            <a:r>
              <a:rPr lang="en-US" dirty="0"/>
              <a:t>) led by organizer </a:t>
            </a:r>
            <a:r>
              <a:rPr lang="en-US" u="sng" dirty="0">
                <a:hlinkClick r:id="rId20" tooltip="Larry Itliong"/>
              </a:rPr>
              <a:t>Larry </a:t>
            </a:r>
            <a:r>
              <a:rPr lang="en-US" u="sng" dirty="0" err="1">
                <a:hlinkClick r:id="rId20" tooltip="Larry Itliong"/>
              </a:rPr>
              <a:t>Itliong</a:t>
            </a:r>
            <a:r>
              <a:rPr lang="en-US" dirty="0"/>
              <a:t>, and the </a:t>
            </a:r>
            <a:r>
              <a:rPr lang="en-US" b="1" dirty="0"/>
              <a:t>National Farm Workers Association</a:t>
            </a:r>
            <a:r>
              <a:rPr lang="en-US" dirty="0"/>
              <a:t> (</a:t>
            </a:r>
            <a:r>
              <a:rPr lang="en-US" b="1" dirty="0"/>
              <a:t>NFWA</a:t>
            </a:r>
            <a:r>
              <a:rPr lang="en-US" dirty="0"/>
              <a:t>) led by </a:t>
            </a:r>
            <a:r>
              <a:rPr lang="en-US" u="sng" dirty="0">
                <a:hlinkClick r:id="rId21" tooltip="César Chávez"/>
              </a:rPr>
              <a:t>César Chávez</a:t>
            </a:r>
            <a:r>
              <a:rPr lang="en-US" dirty="0"/>
              <a:t> and </a:t>
            </a:r>
            <a:r>
              <a:rPr lang="en-US" u="sng" dirty="0">
                <a:hlinkClick r:id="rId22" tooltip="Dolores Huerta"/>
              </a:rPr>
              <a:t>Dolores Huerta</a:t>
            </a:r>
            <a:r>
              <a:rPr lang="en-US" dirty="0"/>
              <a:t>. They became allied and transformed from workers' rights organizations into a union as a result of a series of strikes in 1965, when the mostly </a:t>
            </a:r>
            <a:r>
              <a:rPr lang="en-US" u="sng" dirty="0">
                <a:hlinkClick r:id="rId23" tooltip="Filipino American"/>
              </a:rPr>
              <a:t>Filipino</a:t>
            </a:r>
            <a:r>
              <a:rPr lang="en-US" dirty="0"/>
              <a:t> farmworkers of the AWOC in </a:t>
            </a:r>
            <a:r>
              <a:rPr lang="en-US" u="sng" dirty="0">
                <a:hlinkClick r:id="rId24" tooltip="Delano, California"/>
              </a:rPr>
              <a:t>Delano</a:t>
            </a:r>
            <a:r>
              <a:rPr lang="en-US" dirty="0"/>
              <a:t>, </a:t>
            </a:r>
            <a:r>
              <a:rPr lang="en-US" u="sng" dirty="0">
                <a:hlinkClick r:id="rId25" tooltip="California"/>
              </a:rPr>
              <a:t>California</a:t>
            </a:r>
            <a:r>
              <a:rPr lang="en-US" dirty="0"/>
              <a:t> initiated a grape strike, and the NFWA went on strike in support. As a result of the commonality in goals and methods, the NFWA and the AWOC formed the United Farm Workers Organizing Committee on August 22, 1966.</a:t>
            </a:r>
            <a:r>
              <a:rPr lang="en-US" u="sng" baseline="30000" dirty="0">
                <a:hlinkClick r:id="rId26"/>
              </a:rPr>
              <a:t>[2]</a:t>
            </a:r>
            <a:r>
              <a:rPr lang="en-US" dirty="0"/>
              <a:t> This organization was accepted into the </a:t>
            </a:r>
            <a:r>
              <a:rPr lang="en-US" u="sng" dirty="0">
                <a:hlinkClick r:id="rId27" tooltip="AFL-CIO"/>
              </a:rPr>
              <a:t>AFL-CIO</a:t>
            </a:r>
            <a:r>
              <a:rPr lang="en-US" dirty="0"/>
              <a:t> in 1972 and changed its name to the </a:t>
            </a:r>
            <a:r>
              <a:rPr lang="en-US" b="1" dirty="0"/>
              <a:t>United Farmworkers Union</a:t>
            </a:r>
            <a:endParaRPr lang="en-US" dirty="0"/>
          </a:p>
        </p:txBody>
      </p:sp>
    </p:spTree>
    <p:extLst>
      <p:ext uri="{BB962C8B-B14F-4D97-AF65-F5344CB8AC3E}">
        <p14:creationId xmlns:p14="http://schemas.microsoft.com/office/powerpoint/2010/main" val="30068934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71F269-E45B-47E9-AA1F-09A72D406956}"/>
              </a:ext>
            </a:extLst>
          </p:cNvPr>
          <p:cNvSpPr>
            <a:spLocks noGrp="1"/>
          </p:cNvSpPr>
          <p:nvPr>
            <p:ph type="title"/>
          </p:nvPr>
        </p:nvSpPr>
        <p:spPr>
          <a:xfrm>
            <a:off x="1024128" y="0"/>
            <a:ext cx="9720072" cy="995680"/>
          </a:xfrm>
        </p:spPr>
        <p:txBody>
          <a:bodyPr>
            <a:normAutofit/>
          </a:bodyPr>
          <a:lstStyle/>
          <a:p>
            <a:r>
              <a:rPr lang="en-US" dirty="0"/>
              <a:t>			Ulysses S. Grant</a:t>
            </a:r>
          </a:p>
        </p:txBody>
      </p:sp>
      <p:sp>
        <p:nvSpPr>
          <p:cNvPr id="3" name="Content Placeholder 2">
            <a:extLst>
              <a:ext uri="{FF2B5EF4-FFF2-40B4-BE49-F238E27FC236}">
                <a16:creationId xmlns:a16="http://schemas.microsoft.com/office/drawing/2014/main" id="{4244DFDF-14A4-4F53-A565-C4AE702B10D2}"/>
              </a:ext>
            </a:extLst>
          </p:cNvPr>
          <p:cNvSpPr>
            <a:spLocks noGrp="1"/>
          </p:cNvSpPr>
          <p:nvPr>
            <p:ph idx="1"/>
          </p:nvPr>
        </p:nvSpPr>
        <p:spPr>
          <a:xfrm>
            <a:off x="1024128" y="1417320"/>
            <a:ext cx="10903712" cy="5328920"/>
          </a:xfrm>
        </p:spPr>
        <p:txBody>
          <a:bodyPr/>
          <a:lstStyle/>
          <a:p>
            <a:r>
              <a:rPr lang="en-US" dirty="0"/>
              <a:t> 18th president of the United States from 1869 to 1877</a:t>
            </a:r>
          </a:p>
          <a:p>
            <a:r>
              <a:rPr lang="en-US" b="1" dirty="0">
                <a:hlinkClick r:id="rId2" tooltip="President of the United States">
                  <a:extLst>
                    <a:ext uri="{A12FA001-AC4F-418D-AE19-62706E023703}">
                      <ahyp:hlinkClr xmlns:ahyp="http://schemas.microsoft.com/office/drawing/2018/hyperlinkcolor" val="tx"/>
                    </a:ext>
                  </a:extLst>
                </a:hlinkClick>
              </a:rPr>
              <a:t>Grant </a:t>
            </a:r>
            <a:r>
              <a:rPr lang="en-US" dirty="0">
                <a:hlinkClick r:id="rId2" tooltip="President of the United States">
                  <a:extLst>
                    <a:ext uri="{A12FA001-AC4F-418D-AE19-62706E023703}">
                      <ahyp:hlinkClr xmlns:ahyp="http://schemas.microsoft.com/office/drawing/2018/hyperlinkcolor" val="tx"/>
                    </a:ext>
                  </a:extLst>
                </a:hlinkClick>
              </a:rPr>
              <a:t>welcomed black troops during the Civil war</a:t>
            </a:r>
          </a:p>
          <a:p>
            <a:r>
              <a:rPr lang="en-US" dirty="0"/>
              <a:t> Supported Reconstruction and enforced the protection of African Americans in the South through the use of the </a:t>
            </a:r>
            <a:r>
              <a:rPr lang="en-US" dirty="0">
                <a:hlinkClick r:id="rId3">
                  <a:extLst>
                    <a:ext uri="{A12FA001-AC4F-418D-AE19-62706E023703}">
                      <ahyp:hlinkClr xmlns:ahyp="http://schemas.microsoft.com/office/drawing/2018/hyperlinkcolor" val="tx"/>
                    </a:ext>
                  </a:extLst>
                </a:hlinkClick>
              </a:rPr>
              <a:t>Enforcement Acts</a:t>
            </a:r>
            <a:r>
              <a:rPr lang="en-US" dirty="0"/>
              <a:t> . He used them to combat the </a:t>
            </a:r>
            <a:r>
              <a:rPr lang="en-US" dirty="0">
                <a:hlinkClick r:id="rId4" tooltip="Ku Klux Klan">
                  <a:extLst>
                    <a:ext uri="{A12FA001-AC4F-418D-AE19-62706E023703}">
                      <ahyp:hlinkClr xmlns:ahyp="http://schemas.microsoft.com/office/drawing/2018/hyperlinkcolor" val="tx"/>
                    </a:ext>
                  </a:extLst>
                </a:hlinkClick>
              </a:rPr>
              <a:t>Ku Klux Klan</a:t>
            </a:r>
            <a:r>
              <a:rPr lang="en-US" dirty="0"/>
              <a:t>, which was essentially wiped out.</a:t>
            </a:r>
          </a:p>
          <a:p>
            <a:r>
              <a:rPr lang="en-US" b="1" dirty="0"/>
              <a:t>Enforcement Acts- </a:t>
            </a:r>
            <a:r>
              <a:rPr lang="en-US" dirty="0"/>
              <a:t>three bills passed by the United States Congress between 1870 and 1871.  criminal codes which protected African-Americans’ right to vote, to hold office, to serve on juries, and receive equal protection of laws. Also allowed the federal government to intervene when states did not act to protect these rights. </a:t>
            </a:r>
          </a:p>
        </p:txBody>
      </p:sp>
    </p:spTree>
    <p:extLst>
      <p:ext uri="{BB962C8B-B14F-4D97-AF65-F5344CB8AC3E}">
        <p14:creationId xmlns:p14="http://schemas.microsoft.com/office/powerpoint/2010/main" val="3535656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75585-A1C4-4D0E-97F0-BF2451351BDB}"/>
              </a:ext>
            </a:extLst>
          </p:cNvPr>
          <p:cNvSpPr>
            <a:spLocks noGrp="1"/>
          </p:cNvSpPr>
          <p:nvPr>
            <p:ph type="title"/>
          </p:nvPr>
        </p:nvSpPr>
        <p:spPr>
          <a:xfrm>
            <a:off x="826165" y="85596"/>
            <a:ext cx="9720072" cy="659122"/>
          </a:xfrm>
        </p:spPr>
        <p:txBody>
          <a:bodyPr>
            <a:normAutofit fontScale="90000"/>
          </a:bodyPr>
          <a:lstStyle/>
          <a:p>
            <a:r>
              <a:rPr lang="en-US" dirty="0"/>
              <a:t>			Reconstruction Ends</a:t>
            </a:r>
          </a:p>
        </p:txBody>
      </p:sp>
      <p:sp>
        <p:nvSpPr>
          <p:cNvPr id="3" name="Content Placeholder 2">
            <a:extLst>
              <a:ext uri="{FF2B5EF4-FFF2-40B4-BE49-F238E27FC236}">
                <a16:creationId xmlns:a16="http://schemas.microsoft.com/office/drawing/2014/main" id="{4FF3FCF5-58B5-4DF7-9DAE-9A6A3EBC74A3}"/>
              </a:ext>
            </a:extLst>
          </p:cNvPr>
          <p:cNvSpPr>
            <a:spLocks noGrp="1"/>
          </p:cNvSpPr>
          <p:nvPr>
            <p:ph idx="1"/>
          </p:nvPr>
        </p:nvSpPr>
        <p:spPr>
          <a:xfrm>
            <a:off x="94269" y="655162"/>
            <a:ext cx="12097732" cy="6117241"/>
          </a:xfrm>
        </p:spPr>
        <p:txBody>
          <a:bodyPr>
            <a:normAutofit fontScale="92500" lnSpcReduction="20000"/>
          </a:bodyPr>
          <a:lstStyle/>
          <a:p>
            <a:pPr lvl="0"/>
            <a:endParaRPr lang="en-US" b="1" dirty="0"/>
          </a:p>
          <a:p>
            <a:pPr lvl="0"/>
            <a:r>
              <a:rPr lang="en-US" b="1" dirty="0"/>
              <a:t>Reconstruction ends</a:t>
            </a:r>
            <a:r>
              <a:rPr lang="en-US" dirty="0"/>
              <a:t>- election of 1876; Rutherford B. Hayes(R) v. Samuel Tilden (D)</a:t>
            </a:r>
          </a:p>
          <a:p>
            <a:r>
              <a:rPr lang="en-US" dirty="0"/>
              <a:t>Tilden won popular vote but not electoral- 3 southern states were disputed- </a:t>
            </a:r>
            <a:r>
              <a:rPr lang="en-US" b="1" dirty="0"/>
              <a:t>Florida</a:t>
            </a:r>
            <a:r>
              <a:rPr lang="en-US" dirty="0"/>
              <a:t>, S. Carolina, and Louisiana- </a:t>
            </a:r>
            <a:r>
              <a:rPr lang="en-US" b="1" dirty="0"/>
              <a:t>Compromise of 1877</a:t>
            </a:r>
            <a:r>
              <a:rPr lang="en-US" dirty="0"/>
              <a:t>; gave the electoral votes to Hayes- he agreed to withdraw troops from the south and end reconstruction</a:t>
            </a:r>
          </a:p>
          <a:p>
            <a:r>
              <a:rPr lang="en-US" dirty="0"/>
              <a:t>This lead to the south reinstating the former confederate government and depriving blacks of their civil rights. The governments implemented; </a:t>
            </a:r>
            <a:r>
              <a:rPr lang="en-US" b="1" dirty="0"/>
              <a:t>literacy tests, poll taxes, and grandfather clauses</a:t>
            </a:r>
            <a:r>
              <a:rPr lang="en-US" dirty="0"/>
              <a:t>. By utilizing these rules, they were able to prevent blacks from voting.  They were also able to enact </a:t>
            </a:r>
            <a:r>
              <a:rPr lang="en-US" b="1" dirty="0"/>
              <a:t>Jim Crow laws </a:t>
            </a:r>
            <a:r>
              <a:rPr lang="en-US" dirty="0"/>
              <a:t>in the south.</a:t>
            </a:r>
          </a:p>
          <a:p>
            <a:r>
              <a:rPr lang="en-US" b="1" dirty="0"/>
              <a:t>Jim Crow Laws</a:t>
            </a:r>
            <a:r>
              <a:rPr lang="en-US" dirty="0"/>
              <a:t> – laws establishing racial segregation in the South (separate but equal facilities)- </a:t>
            </a:r>
            <a:r>
              <a:rPr lang="en-US" b="1" dirty="0"/>
              <a:t>Instituted</a:t>
            </a:r>
            <a:r>
              <a:rPr lang="en-US" dirty="0"/>
              <a:t> </a:t>
            </a:r>
            <a:r>
              <a:rPr lang="en-US" b="1" dirty="0"/>
              <a:t>after reconstruction ended</a:t>
            </a:r>
          </a:p>
          <a:p>
            <a:pPr lvl="0"/>
            <a:r>
              <a:rPr lang="en-US" b="1" dirty="0"/>
              <a:t>Nadir</a:t>
            </a:r>
            <a:r>
              <a:rPr lang="en-US" dirty="0"/>
              <a:t>- the </a:t>
            </a:r>
            <a:r>
              <a:rPr lang="en-US" b="1" dirty="0"/>
              <a:t>period</a:t>
            </a:r>
            <a:r>
              <a:rPr lang="en-US" dirty="0"/>
              <a:t> in the history of the Southern United States from the end of Reconstruction in 1877 through the early 20th century, when racism in the country was worse than in any other </a:t>
            </a:r>
            <a:r>
              <a:rPr lang="en-US" b="1" dirty="0"/>
              <a:t>period</a:t>
            </a:r>
            <a:r>
              <a:rPr lang="en-US" dirty="0"/>
              <a:t> after the American Civil War.</a:t>
            </a:r>
          </a:p>
          <a:p>
            <a:r>
              <a:rPr lang="en-US" b="1" dirty="0"/>
              <a:t>Poll Tax</a:t>
            </a:r>
            <a:r>
              <a:rPr lang="en-US" dirty="0"/>
              <a:t>- a </a:t>
            </a:r>
            <a:r>
              <a:rPr lang="en-US" u="sng" dirty="0">
                <a:hlinkClick r:id="rId2" tooltip="Tax"/>
              </a:rPr>
              <a:t>tax</a:t>
            </a:r>
            <a:r>
              <a:rPr lang="en-US" dirty="0"/>
              <a:t> levied as a fixed sum on every liable individual. Due to grandfather clauses, they applied to blacks only after reconstruction ended.</a:t>
            </a:r>
          </a:p>
          <a:p>
            <a:r>
              <a:rPr lang="en-US" b="1" dirty="0"/>
              <a:t>Literacy Tests- </a:t>
            </a:r>
            <a:r>
              <a:rPr lang="en-US" dirty="0"/>
              <a:t>Blacks were required to take a Literacy test and if they missed one question, they would be prohibited from voting</a:t>
            </a:r>
          </a:p>
          <a:p>
            <a:r>
              <a:rPr lang="en-US" b="1" dirty="0"/>
              <a:t>Plessy v</a:t>
            </a:r>
            <a:r>
              <a:rPr lang="en-US" dirty="0"/>
              <a:t>. </a:t>
            </a:r>
            <a:r>
              <a:rPr lang="en-US" b="1" dirty="0"/>
              <a:t>Ferguson</a:t>
            </a:r>
            <a:r>
              <a:rPr lang="en-US" dirty="0"/>
              <a:t>, (1896), upheld the constitutionality of racial segregation laws.  After Plessy took a seat in the whites-only railway car, he was asked to vacate it, and sit instead in the blacks-only car. Plessy refused and was arrested</a:t>
            </a:r>
          </a:p>
          <a:p>
            <a:r>
              <a:rPr lang="en-US" dirty="0"/>
              <a:t>	</a:t>
            </a:r>
          </a:p>
          <a:p>
            <a:endParaRPr lang="en-US" dirty="0"/>
          </a:p>
        </p:txBody>
      </p:sp>
    </p:spTree>
    <p:extLst>
      <p:ext uri="{BB962C8B-B14F-4D97-AF65-F5344CB8AC3E}">
        <p14:creationId xmlns:p14="http://schemas.microsoft.com/office/powerpoint/2010/main" val="35142274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a:extLst>
              <a:ext uri="{FF2B5EF4-FFF2-40B4-BE49-F238E27FC236}">
                <a16:creationId xmlns:a16="http://schemas.microsoft.com/office/drawing/2014/main" id="{5DBDB734-788C-4619-BC70-4593FC2E5FFC}"/>
              </a:ext>
            </a:extLst>
          </p:cNvPr>
          <p:cNvSpPr>
            <a:spLocks noGrp="1"/>
          </p:cNvSpPr>
          <p:nvPr>
            <p:ph type="title"/>
          </p:nvPr>
        </p:nvSpPr>
        <p:spPr>
          <a:xfrm>
            <a:off x="1524000" y="0"/>
            <a:ext cx="9144000" cy="685800"/>
          </a:xfrm>
        </p:spPr>
        <p:txBody>
          <a:bodyPr/>
          <a:lstStyle/>
          <a:p>
            <a:r>
              <a:rPr lang="en-US" altLang="en-US" sz="3600">
                <a:ea typeface="ＭＳ Ｐゴシック" panose="020B0600070205080204" pitchFamily="34" charset="-128"/>
              </a:rPr>
              <a:t>II. Social &amp; Cultural Changes</a:t>
            </a:r>
          </a:p>
        </p:txBody>
      </p:sp>
      <p:sp>
        <p:nvSpPr>
          <p:cNvPr id="26627" name="Content Placeholder 2">
            <a:extLst>
              <a:ext uri="{FF2B5EF4-FFF2-40B4-BE49-F238E27FC236}">
                <a16:creationId xmlns:a16="http://schemas.microsoft.com/office/drawing/2014/main" id="{1ABFC4F3-FD46-4C51-83C0-9CF95F29E32D}"/>
              </a:ext>
            </a:extLst>
          </p:cNvPr>
          <p:cNvSpPr>
            <a:spLocks noGrp="1"/>
          </p:cNvSpPr>
          <p:nvPr>
            <p:ph idx="1"/>
          </p:nvPr>
        </p:nvSpPr>
        <p:spPr>
          <a:xfrm>
            <a:off x="6172200" y="762000"/>
            <a:ext cx="4495800" cy="6096000"/>
          </a:xfrm>
        </p:spPr>
        <p:txBody>
          <a:bodyPr/>
          <a:lstStyle/>
          <a:p>
            <a:pPr>
              <a:buFont typeface="Arial" panose="020B0604020202020204" pitchFamily="34" charset="0"/>
              <a:buNone/>
            </a:pPr>
            <a:r>
              <a:rPr lang="en-US" altLang="en-US">
                <a:ea typeface="ＭＳ Ｐゴシック" panose="020B0600070205080204" pitchFamily="34" charset="-128"/>
              </a:rPr>
              <a:t>	8. Southern Schools &amp; Segregation-</a:t>
            </a:r>
          </a:p>
          <a:p>
            <a:pPr>
              <a:buFont typeface="Arial" panose="020B0604020202020204" pitchFamily="34" charset="0"/>
              <a:buNone/>
            </a:pPr>
            <a:r>
              <a:rPr lang="en-US" altLang="en-US">
                <a:ea typeface="ＭＳ Ｐゴシック" panose="020B0600070205080204" pitchFamily="34" charset="-128"/>
              </a:rPr>
              <a:t>		a. South lagged; fewer 	weeks in school year; some 	refused compulsory 	education</a:t>
            </a:r>
          </a:p>
          <a:p>
            <a:pPr>
              <a:buFont typeface="Arial" panose="020B0604020202020204" pitchFamily="34" charset="0"/>
              <a:buNone/>
            </a:pPr>
            <a:r>
              <a:rPr lang="en-US" altLang="en-US">
                <a:ea typeface="ＭＳ Ｐゴシック" panose="020B0600070205080204" pitchFamily="34" charset="-128"/>
              </a:rPr>
              <a:t>		b. Segregation in Schools 	by Law: 1876- NC &amp; AL, 	1877- 	SC &amp; Louisiana, 	1878- 	Mississippi, 1882- Virginia</a:t>
            </a:r>
          </a:p>
          <a:p>
            <a:pPr>
              <a:buFont typeface="Arial" panose="020B0604020202020204" pitchFamily="34" charset="0"/>
              <a:buNone/>
            </a:pPr>
            <a:r>
              <a:rPr lang="en-US" altLang="en-US">
                <a:ea typeface="ＭＳ Ｐゴシック" panose="020B0600070205080204" pitchFamily="34" charset="-128"/>
              </a:rPr>
              <a:t>		c. Plessey vs. Ferguson- 	segregation upheld by US 	Supreme Court 	in Plessey v. 	Ferguson 1896 “Separate, 	but Equal” (hurt financially); 	wave of Jim Crow Laws follow</a:t>
            </a:r>
          </a:p>
          <a:p>
            <a:pPr>
              <a:buFont typeface="Arial" panose="020B0604020202020204" pitchFamily="34" charset="0"/>
              <a:buNone/>
            </a:pPr>
            <a:r>
              <a:rPr lang="en-US" altLang="en-US" sz="2400">
                <a:ea typeface="ＭＳ Ｐゴシック" panose="020B0600070205080204" pitchFamily="34" charset="-128"/>
              </a:rPr>
              <a:t>			</a:t>
            </a:r>
          </a:p>
          <a:p>
            <a:pPr>
              <a:buFont typeface="Arial" panose="020B0604020202020204" pitchFamily="34" charset="0"/>
              <a:buNone/>
            </a:pPr>
            <a:endParaRPr lang="en-US" altLang="en-US">
              <a:ea typeface="ＭＳ Ｐゴシック" panose="020B0600070205080204" pitchFamily="34" charset="-128"/>
            </a:endParaRPr>
          </a:p>
          <a:p>
            <a:pPr eaLnBrk="1" hangingPunct="1">
              <a:lnSpc>
                <a:spcPct val="90000"/>
              </a:lnSpc>
              <a:buFont typeface="Arial" panose="020B0604020202020204" pitchFamily="34" charset="0"/>
              <a:buNone/>
            </a:pPr>
            <a:endParaRPr lang="en-US" altLang="en-US" sz="3000">
              <a:ea typeface="ＭＳ Ｐゴシック" panose="020B0600070205080204" pitchFamily="34" charset="-128"/>
            </a:endParaRPr>
          </a:p>
        </p:txBody>
      </p:sp>
      <p:pic>
        <p:nvPicPr>
          <p:cNvPr id="26628" name="Picture 3">
            <a:extLst>
              <a:ext uri="{FF2B5EF4-FFF2-40B4-BE49-F238E27FC236}">
                <a16:creationId xmlns:a16="http://schemas.microsoft.com/office/drawing/2014/main" id="{FCA2E408-167F-4C0C-A11E-EDEA77EF20A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1524001"/>
            <a:ext cx="4724400" cy="475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Rectangle 4">
            <a:extLst>
              <a:ext uri="{FF2B5EF4-FFF2-40B4-BE49-F238E27FC236}">
                <a16:creationId xmlns:a16="http://schemas.microsoft.com/office/drawing/2014/main" id="{889B5EC6-1E6B-4997-AD7B-03A7716B7CE8}"/>
              </a:ext>
            </a:extLst>
          </p:cNvPr>
          <p:cNvSpPr>
            <a:spLocks noChangeArrowheads="1"/>
          </p:cNvSpPr>
          <p:nvPr/>
        </p:nvSpPr>
        <p:spPr bwMode="auto">
          <a:xfrm>
            <a:off x="1981200" y="6400800"/>
            <a:ext cx="4572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600">
                <a:latin typeface="Arial" panose="020B0604020202020204" pitchFamily="34" charset="0"/>
              </a:rPr>
              <a:t>http://courtcases.wikispaces.com/file/view/Plessy_Vs._Ferguson.GIF/58588602/714x523/Plessy_Vs._Ferguson.GIF</a:t>
            </a:r>
          </a:p>
        </p:txBody>
      </p:sp>
    </p:spTree>
    <p:extLst>
      <p:ext uri="{BB962C8B-B14F-4D97-AF65-F5344CB8AC3E}">
        <p14:creationId xmlns:p14="http://schemas.microsoft.com/office/powerpoint/2010/main" val="2103810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CD2B798-7994-4548-A2BE-4AEF9C1A5F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5">
            <a:extLst>
              <a:ext uri="{FF2B5EF4-FFF2-40B4-BE49-F238E27FC236}">
                <a16:creationId xmlns:a16="http://schemas.microsoft.com/office/drawing/2014/main" id="{E6162320-3B67-42BB-AF9D-939326E648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6722E143-84C1-4F95-937C-78B92D2811C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Placeholder 5" descr="A picture containing screenshot&#10;&#10;Description generated with very high confidence">
            <a:extLst>
              <a:ext uri="{FF2B5EF4-FFF2-40B4-BE49-F238E27FC236}">
                <a16:creationId xmlns:a16="http://schemas.microsoft.com/office/drawing/2014/main" id="{EB00475A-9EC3-49D0-B991-6DBA3D7B04AA}"/>
              </a:ext>
            </a:extLst>
          </p:cNvPr>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t="12324" b="14147"/>
          <a:stretch/>
        </p:blipFill>
        <p:spPr>
          <a:xfrm>
            <a:off x="20" y="10"/>
            <a:ext cx="12191980" cy="4571990"/>
          </a:xfrm>
          <a:prstGeom prst="rect">
            <a:avLst/>
          </a:prstGeom>
        </p:spPr>
      </p:pic>
      <p:sp>
        <p:nvSpPr>
          <p:cNvPr id="4" name="Title 3">
            <a:extLst>
              <a:ext uri="{FF2B5EF4-FFF2-40B4-BE49-F238E27FC236}">
                <a16:creationId xmlns:a16="http://schemas.microsoft.com/office/drawing/2014/main" id="{B496C13C-3AF4-49AE-81C7-3C020D333A4D}"/>
              </a:ext>
            </a:extLst>
          </p:cNvPr>
          <p:cNvSpPr>
            <a:spLocks noGrp="1"/>
          </p:cNvSpPr>
          <p:nvPr>
            <p:ph type="title" idx="4294967295"/>
          </p:nvPr>
        </p:nvSpPr>
        <p:spPr>
          <a:xfrm>
            <a:off x="1795807" y="4989786"/>
            <a:ext cx="7772400" cy="1463040"/>
          </a:xfrm>
        </p:spPr>
        <p:txBody>
          <a:bodyPr vert="horz" lIns="91440" tIns="45720" rIns="91440" bIns="45720" rtlCol="0" anchor="ctr">
            <a:normAutofit/>
          </a:bodyPr>
          <a:lstStyle/>
          <a:p>
            <a:pPr algn="r"/>
            <a:r>
              <a:rPr lang="en-US" kern="1200" cap="all" spc="200" baseline="0" dirty="0">
                <a:solidFill>
                  <a:schemeClr val="tx1">
                    <a:lumMod val="95000"/>
                    <a:lumOff val="5000"/>
                  </a:schemeClr>
                </a:solidFill>
                <a:latin typeface="+mj-lt"/>
                <a:ea typeface="+mj-ea"/>
                <a:cs typeface="+mj-cs"/>
              </a:rPr>
              <a:t>Settling The West 		</a:t>
            </a:r>
          </a:p>
        </p:txBody>
      </p:sp>
      <p:sp>
        <p:nvSpPr>
          <p:cNvPr id="2" name="SMARTInkShape-70">
            <a:extLst>
              <a:ext uri="{FF2B5EF4-FFF2-40B4-BE49-F238E27FC236}">
                <a16:creationId xmlns:a16="http://schemas.microsoft.com/office/drawing/2014/main" id="{04EEA4D0-205B-447F-AC8D-F1FE8D2764BA}"/>
              </a:ext>
            </a:extLst>
          </p:cNvPr>
          <p:cNvSpPr/>
          <p:nvPr/>
        </p:nvSpPr>
        <p:spPr>
          <a:xfrm>
            <a:off x="8620125" y="845550"/>
            <a:ext cx="1997835" cy="1321389"/>
          </a:xfrm>
          <a:custGeom>
            <a:avLst/>
            <a:gdLst/>
            <a:ahLst/>
            <a:cxnLst/>
            <a:rect l="0" t="0" r="0" b="0"/>
            <a:pathLst>
              <a:path w="1997835" h="1321389">
                <a:moveTo>
                  <a:pt x="0" y="1321388"/>
                </a:moveTo>
                <a:lnTo>
                  <a:pt x="6321" y="1308746"/>
                </a:lnTo>
                <a:lnTo>
                  <a:pt x="16480" y="1299012"/>
                </a:lnTo>
                <a:lnTo>
                  <a:pt x="28491" y="1288953"/>
                </a:lnTo>
                <a:lnTo>
                  <a:pt x="79348" y="1234244"/>
                </a:lnTo>
                <a:lnTo>
                  <a:pt x="136500" y="1189668"/>
                </a:lnTo>
                <a:lnTo>
                  <a:pt x="192143" y="1140213"/>
                </a:lnTo>
                <a:lnTo>
                  <a:pt x="248924" y="1092428"/>
                </a:lnTo>
                <a:lnTo>
                  <a:pt x="299340" y="1051674"/>
                </a:lnTo>
                <a:lnTo>
                  <a:pt x="357409" y="1008318"/>
                </a:lnTo>
                <a:lnTo>
                  <a:pt x="408565" y="960015"/>
                </a:lnTo>
                <a:lnTo>
                  <a:pt x="464838" y="910438"/>
                </a:lnTo>
                <a:lnTo>
                  <a:pt x="520412" y="859763"/>
                </a:lnTo>
                <a:lnTo>
                  <a:pt x="572612" y="808209"/>
                </a:lnTo>
                <a:lnTo>
                  <a:pt x="631178" y="756049"/>
                </a:lnTo>
                <a:lnTo>
                  <a:pt x="690582" y="705034"/>
                </a:lnTo>
                <a:lnTo>
                  <a:pt x="750097" y="654757"/>
                </a:lnTo>
                <a:lnTo>
                  <a:pt x="809626" y="605199"/>
                </a:lnTo>
                <a:lnTo>
                  <a:pt x="869156" y="556666"/>
                </a:lnTo>
                <a:lnTo>
                  <a:pt x="928688" y="509003"/>
                </a:lnTo>
                <a:lnTo>
                  <a:pt x="988219" y="468265"/>
                </a:lnTo>
                <a:lnTo>
                  <a:pt x="1037167" y="436388"/>
                </a:lnTo>
                <a:lnTo>
                  <a:pt x="1092893" y="408140"/>
                </a:lnTo>
                <a:lnTo>
                  <a:pt x="1142509" y="383109"/>
                </a:lnTo>
                <a:lnTo>
                  <a:pt x="1198711" y="360868"/>
                </a:lnTo>
                <a:lnTo>
                  <a:pt x="1249401" y="335896"/>
                </a:lnTo>
                <a:lnTo>
                  <a:pt x="1297632" y="317833"/>
                </a:lnTo>
                <a:lnTo>
                  <a:pt x="1353559" y="301525"/>
                </a:lnTo>
                <a:lnTo>
                  <a:pt x="1404196" y="285565"/>
                </a:lnTo>
                <a:lnTo>
                  <a:pt x="1452416" y="263352"/>
                </a:lnTo>
                <a:lnTo>
                  <a:pt x="1500158" y="242992"/>
                </a:lnTo>
                <a:lnTo>
                  <a:pt x="1547806" y="226231"/>
                </a:lnTo>
                <a:lnTo>
                  <a:pt x="1601807" y="206197"/>
                </a:lnTo>
                <a:lnTo>
                  <a:pt x="1648625" y="194271"/>
                </a:lnTo>
                <a:lnTo>
                  <a:pt x="1691453" y="182359"/>
                </a:lnTo>
                <a:lnTo>
                  <a:pt x="1744859" y="170451"/>
                </a:lnTo>
                <a:lnTo>
                  <a:pt x="1797286" y="159867"/>
                </a:lnTo>
                <a:lnTo>
                  <a:pt x="1856074" y="146857"/>
                </a:lnTo>
                <a:lnTo>
                  <a:pt x="1914928" y="129962"/>
                </a:lnTo>
                <a:lnTo>
                  <a:pt x="1940133" y="122147"/>
                </a:lnTo>
                <a:lnTo>
                  <a:pt x="1955011" y="118996"/>
                </a:lnTo>
                <a:lnTo>
                  <a:pt x="1979676" y="108797"/>
                </a:lnTo>
                <a:lnTo>
                  <a:pt x="1997834" y="107112"/>
                </a:lnTo>
                <a:lnTo>
                  <a:pt x="1997317" y="105735"/>
                </a:lnTo>
                <a:lnTo>
                  <a:pt x="1983467" y="90392"/>
                </a:lnTo>
                <a:lnTo>
                  <a:pt x="1976034" y="86362"/>
                </a:lnTo>
                <a:lnTo>
                  <a:pt x="1965675" y="81925"/>
                </a:lnTo>
                <a:lnTo>
                  <a:pt x="1915489" y="56503"/>
                </a:lnTo>
                <a:lnTo>
                  <a:pt x="1861917" y="31644"/>
                </a:lnTo>
                <a:lnTo>
                  <a:pt x="1805160" y="15689"/>
                </a:lnTo>
                <a:lnTo>
                  <a:pt x="1751253" y="0"/>
                </a:lnTo>
                <a:lnTo>
                  <a:pt x="1782154" y="12772"/>
                </a:lnTo>
                <a:lnTo>
                  <a:pt x="1796162" y="20114"/>
                </a:lnTo>
                <a:lnTo>
                  <a:pt x="1848272" y="42662"/>
                </a:lnTo>
                <a:lnTo>
                  <a:pt x="1903202" y="84550"/>
                </a:lnTo>
                <a:lnTo>
                  <a:pt x="1927545" y="119275"/>
                </a:lnTo>
                <a:lnTo>
                  <a:pt x="1943136" y="167340"/>
                </a:lnTo>
                <a:lnTo>
                  <a:pt x="1949814" y="223474"/>
                </a:lnTo>
                <a:lnTo>
                  <a:pt x="1945470" y="263037"/>
                </a:lnTo>
                <a:lnTo>
                  <a:pt x="1929485" y="297837"/>
                </a:lnTo>
                <a:lnTo>
                  <a:pt x="1900380" y="334323"/>
                </a:lnTo>
                <a:lnTo>
                  <a:pt x="1878349" y="349680"/>
                </a:lnTo>
                <a:lnTo>
                  <a:pt x="1864177" y="356141"/>
                </a:lnTo>
                <a:lnTo>
                  <a:pt x="1861910" y="359067"/>
                </a:lnTo>
                <a:lnTo>
                  <a:pt x="1858068" y="365846"/>
                </a:lnTo>
                <a:lnTo>
                  <a:pt x="1845469" y="380794"/>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749513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civil war">
            <a:extLst>
              <a:ext uri="{FF2B5EF4-FFF2-40B4-BE49-F238E27FC236}">
                <a16:creationId xmlns:a16="http://schemas.microsoft.com/office/drawing/2014/main" id="{C21730E4-84E6-4D88-B789-FBDD172A6F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
            <a:ext cx="12192000" cy="684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4113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05B755-84B4-4761-AC31-F1CEBEB3179E}"/>
              </a:ext>
            </a:extLst>
          </p:cNvPr>
          <p:cNvSpPr>
            <a:spLocks noGrp="1"/>
          </p:cNvSpPr>
          <p:nvPr>
            <p:ph type="title"/>
          </p:nvPr>
        </p:nvSpPr>
        <p:spPr>
          <a:xfrm>
            <a:off x="835592" y="123302"/>
            <a:ext cx="9720072" cy="715683"/>
          </a:xfrm>
        </p:spPr>
        <p:txBody>
          <a:bodyPr>
            <a:normAutofit fontScale="90000"/>
          </a:bodyPr>
          <a:lstStyle/>
          <a:p>
            <a:r>
              <a:rPr lang="en-US" dirty="0"/>
              <a:t>			Settling The West</a:t>
            </a:r>
          </a:p>
        </p:txBody>
      </p:sp>
      <p:sp>
        <p:nvSpPr>
          <p:cNvPr id="4" name="Content Placeholder 3">
            <a:extLst>
              <a:ext uri="{FF2B5EF4-FFF2-40B4-BE49-F238E27FC236}">
                <a16:creationId xmlns:a16="http://schemas.microsoft.com/office/drawing/2014/main" id="{ECECE913-07C9-4C3E-A4C1-09C59D2EABFD}"/>
              </a:ext>
            </a:extLst>
          </p:cNvPr>
          <p:cNvSpPr>
            <a:spLocks noGrp="1"/>
          </p:cNvSpPr>
          <p:nvPr>
            <p:ph idx="1"/>
          </p:nvPr>
        </p:nvSpPr>
        <p:spPr>
          <a:xfrm>
            <a:off x="141402" y="838985"/>
            <a:ext cx="11783505" cy="5825766"/>
          </a:xfrm>
        </p:spPr>
        <p:txBody>
          <a:bodyPr>
            <a:normAutofit/>
          </a:bodyPr>
          <a:lstStyle/>
          <a:p>
            <a:r>
              <a:rPr lang="en-US" dirty="0"/>
              <a:t>May 20, 1862, the </a:t>
            </a:r>
            <a:r>
              <a:rPr lang="en-US" u="sng" dirty="0">
                <a:hlinkClick r:id="rId2"/>
              </a:rPr>
              <a:t>Homestead Act</a:t>
            </a:r>
            <a:r>
              <a:rPr lang="en-US" dirty="0"/>
              <a:t> provided settlers 160 acres of public land. Homesteaders paid a small fee and had to complete five years of continuous residence before receiving ownership of the land. After six months of residency, they could purchase the land from the government for $1.25 per acre.</a:t>
            </a:r>
          </a:p>
          <a:p>
            <a:r>
              <a:rPr lang="en-US" dirty="0"/>
              <a:t>The </a:t>
            </a:r>
            <a:r>
              <a:rPr lang="en-US" b="1" dirty="0"/>
              <a:t>Great Plains</a:t>
            </a:r>
            <a:r>
              <a:rPr lang="en-US" dirty="0"/>
              <a:t> grassland, that lies west of the Mississippi River tallgrass prairie states and east of the Rocky Mountains in the United States and Canada</a:t>
            </a:r>
          </a:p>
          <a:p>
            <a:r>
              <a:rPr lang="en-US" b="1" dirty="0"/>
              <a:t>Open Range- </a:t>
            </a:r>
            <a:r>
              <a:rPr lang="en-US" dirty="0"/>
              <a:t>Public lands not belonging to anyone- cowboys used this for cattle to graze during the ”long drives”</a:t>
            </a:r>
          </a:p>
          <a:p>
            <a:r>
              <a:rPr lang="en-US" dirty="0"/>
              <a:t>Long drives- cowboys taking cattle (usually north) to nearest railroad to ship beef east</a:t>
            </a:r>
          </a:p>
          <a:p>
            <a:r>
              <a:rPr lang="en-US" b="1" dirty="0"/>
              <a:t>boomtown</a:t>
            </a:r>
            <a:r>
              <a:rPr lang="en-US" dirty="0"/>
              <a:t> is a </a:t>
            </a:r>
            <a:r>
              <a:rPr lang="en-US" dirty="0">
                <a:hlinkClick r:id="rId3" tooltip="Community"/>
              </a:rPr>
              <a:t>community</a:t>
            </a:r>
            <a:r>
              <a:rPr lang="en-US" dirty="0"/>
              <a:t>  undergoes rapid </a:t>
            </a:r>
            <a:r>
              <a:rPr lang="en-US" dirty="0">
                <a:hlinkClick r:id="rId4" tooltip="Population growth"/>
              </a:rPr>
              <a:t>population</a:t>
            </a:r>
            <a:r>
              <a:rPr lang="en-US" dirty="0"/>
              <a:t> and </a:t>
            </a:r>
            <a:r>
              <a:rPr lang="en-US" dirty="0">
                <a:hlinkClick r:id="rId5" tooltip="Economic growth"/>
              </a:rPr>
              <a:t>economic growth</a:t>
            </a:r>
            <a:r>
              <a:rPr lang="en-US" dirty="0"/>
              <a:t>, or is new because of an influx of people. Normally attributed to the discovery of a resource such as </a:t>
            </a:r>
            <a:r>
              <a:rPr lang="en-US" dirty="0">
                <a:hlinkClick r:id="rId6" tooltip="Gold"/>
              </a:rPr>
              <a:t>gold</a:t>
            </a:r>
            <a:r>
              <a:rPr lang="en-US" dirty="0"/>
              <a:t>, </a:t>
            </a:r>
            <a:r>
              <a:rPr lang="en-US" dirty="0">
                <a:hlinkClick r:id="rId7" tooltip="Silver"/>
              </a:rPr>
              <a:t>silver</a:t>
            </a:r>
            <a:r>
              <a:rPr lang="en-US" dirty="0"/>
              <a:t>, or </a:t>
            </a:r>
            <a:r>
              <a:rPr lang="en-US" dirty="0">
                <a:hlinkClick r:id="rId8" tooltip="Oil"/>
              </a:rPr>
              <a:t>oil</a:t>
            </a:r>
            <a:r>
              <a:rPr lang="en-US" dirty="0"/>
              <a:t>.</a:t>
            </a:r>
          </a:p>
          <a:p>
            <a:r>
              <a:rPr lang="en-US" b="1" dirty="0"/>
              <a:t>push</a:t>
            </a:r>
            <a:r>
              <a:rPr lang="en-US" dirty="0"/>
              <a:t>-</a:t>
            </a:r>
            <a:r>
              <a:rPr lang="en-US" b="1" dirty="0"/>
              <a:t>pull factors</a:t>
            </a:r>
            <a:r>
              <a:rPr lang="en-US" dirty="0"/>
              <a:t> are those that drive people away from a place and draw people to a new location</a:t>
            </a:r>
          </a:p>
          <a:p>
            <a:r>
              <a:rPr lang="en-US" b="1" dirty="0"/>
              <a:t>Barbed Wire-</a:t>
            </a:r>
            <a:r>
              <a:rPr lang="en-US" dirty="0"/>
              <a:t> fencing material made out of twisted wire with spaced coiled barbs.  turned the open plains of the West into enclosed pastures and forever changed the society and economy of the region</a:t>
            </a:r>
          </a:p>
          <a:p>
            <a:endParaRPr lang="en-US" dirty="0"/>
          </a:p>
          <a:p>
            <a:endParaRPr lang="en-US" dirty="0"/>
          </a:p>
        </p:txBody>
      </p:sp>
    </p:spTree>
    <p:extLst>
      <p:ext uri="{BB962C8B-B14F-4D97-AF65-F5344CB8AC3E}">
        <p14:creationId xmlns:p14="http://schemas.microsoft.com/office/powerpoint/2010/main" val="3175858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normAutofit/>
          </a:bodyPr>
          <a:lstStyle/>
          <a:p>
            <a:pPr eaLnBrk="1" hangingPunct="1"/>
            <a:r>
              <a:rPr lang="en-US" altLang="en-US" sz="4800" dirty="0"/>
              <a:t>Transcontinental Railroad, completed-1869</a:t>
            </a:r>
          </a:p>
        </p:txBody>
      </p:sp>
      <p:sp>
        <p:nvSpPr>
          <p:cNvPr id="30723" name="Rectangle 3"/>
          <p:cNvSpPr>
            <a:spLocks noGrp="1" noChangeArrowheads="1"/>
          </p:cNvSpPr>
          <p:nvPr>
            <p:ph idx="1"/>
          </p:nvPr>
        </p:nvSpPr>
        <p:spPr>
          <a:xfrm>
            <a:off x="1024127" y="2407920"/>
            <a:ext cx="9720073" cy="4023360"/>
          </a:xfrm>
        </p:spPr>
        <p:txBody>
          <a:bodyPr/>
          <a:lstStyle/>
          <a:p>
            <a:pPr eaLnBrk="1" hangingPunct="1"/>
            <a:r>
              <a:rPr lang="en-US" altLang="en-US" dirty="0"/>
              <a:t>Original built by European immigrants, however many of them left to go and try to find gold; then RR companies used a lot of Chinese labor to complete</a:t>
            </a:r>
          </a:p>
          <a:p>
            <a:pPr eaLnBrk="1" hangingPunct="1"/>
            <a:r>
              <a:rPr lang="en-US" altLang="en-US" dirty="0"/>
              <a:t>Connected the entire country; what previously took several months to go from coast to coast could now be done in several days.</a:t>
            </a:r>
          </a:p>
          <a:p>
            <a:pPr eaLnBrk="1" hangingPunct="1"/>
            <a:r>
              <a:rPr lang="en-US" altLang="en-US" dirty="0"/>
              <a:t>Helped to create a national market; U.S. entered new age of technology</a:t>
            </a:r>
          </a:p>
          <a:p>
            <a:pPr eaLnBrk="1" hangingPunct="1"/>
            <a:r>
              <a:rPr lang="en-US" altLang="en-US" dirty="0"/>
              <a:t>Union Pacific began in Omaha in 1865 and went west. Central Pacific went east from Sacramento and met the Union Pacific Railroad at Promontory Point, Utah. </a:t>
            </a:r>
          </a:p>
        </p:txBody>
      </p:sp>
      <p:pic>
        <p:nvPicPr>
          <p:cNvPr id="6" name="Picture 2" descr="C:\Users\middldo\AppData\Local\Microsoft\Windows\Temporary Internet Files\Content.IE5\1SCX2OST\home_page[1].png">
            <a:hlinkClick r:id="rId2" action="ppaction://hlinksldjump"/>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5776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7A56C-A6CD-4825-A087-F82A30B1DEEB}"/>
              </a:ext>
            </a:extLst>
          </p:cNvPr>
          <p:cNvSpPr>
            <a:spLocks noGrp="1"/>
          </p:cNvSpPr>
          <p:nvPr>
            <p:ph type="title"/>
          </p:nvPr>
        </p:nvSpPr>
        <p:spPr>
          <a:xfrm>
            <a:off x="948627" y="28282"/>
            <a:ext cx="9720072" cy="584462"/>
          </a:xfrm>
        </p:spPr>
        <p:txBody>
          <a:bodyPr>
            <a:normAutofit fontScale="90000"/>
          </a:bodyPr>
          <a:lstStyle/>
          <a:p>
            <a:r>
              <a:rPr lang="en-US" dirty="0"/>
              <a:t>			Native Americans</a:t>
            </a:r>
          </a:p>
        </p:txBody>
      </p:sp>
      <p:sp>
        <p:nvSpPr>
          <p:cNvPr id="3" name="Content Placeholder 2">
            <a:extLst>
              <a:ext uri="{FF2B5EF4-FFF2-40B4-BE49-F238E27FC236}">
                <a16:creationId xmlns:a16="http://schemas.microsoft.com/office/drawing/2014/main" id="{78054D4C-54D2-4A44-ABA1-386C2467CB6B}"/>
              </a:ext>
            </a:extLst>
          </p:cNvPr>
          <p:cNvSpPr>
            <a:spLocks noGrp="1"/>
          </p:cNvSpPr>
          <p:nvPr>
            <p:ph idx="1"/>
          </p:nvPr>
        </p:nvSpPr>
        <p:spPr>
          <a:xfrm>
            <a:off x="1" y="820824"/>
            <a:ext cx="12192000" cy="5957048"/>
          </a:xfrm>
        </p:spPr>
        <p:txBody>
          <a:bodyPr>
            <a:normAutofit fontScale="85000" lnSpcReduction="20000"/>
          </a:bodyPr>
          <a:lstStyle/>
          <a:p>
            <a:r>
              <a:rPr lang="en-US" dirty="0"/>
              <a:t>In 1838 and 1839, Andrew Jackson's Indian removal policy, Cherokee nation was forced to give up its lands east of the Mississippi River and migrate to present-day Oklahoma. Called the "</a:t>
            </a:r>
            <a:r>
              <a:rPr lang="en-US" b="1" dirty="0"/>
              <a:t>Trail of Tears</a:t>
            </a:r>
            <a:r>
              <a:rPr lang="en-US" dirty="0"/>
              <a:t>," because of its devastating effects.</a:t>
            </a:r>
          </a:p>
          <a:p>
            <a:r>
              <a:rPr lang="en-US" dirty="0"/>
              <a:t>Establishment of Indian Reservations; Completion of railroad made land out west desirable- Indians will fight back from</a:t>
            </a:r>
            <a:r>
              <a:rPr lang="en-US" b="1" dirty="0"/>
              <a:t> 1864-1890 (Indian Wars)</a:t>
            </a:r>
          </a:p>
          <a:p>
            <a:r>
              <a:rPr lang="en-US" dirty="0"/>
              <a:t> </a:t>
            </a:r>
            <a:r>
              <a:rPr lang="en-US" b="1" dirty="0"/>
              <a:t>1851-</a:t>
            </a:r>
            <a:r>
              <a:rPr lang="en-US" dirty="0"/>
              <a:t> Indian Appropriations Act authorized the creation of Indian reservations in modern-day Oklahoma. </a:t>
            </a:r>
            <a:endParaRPr lang="en-US" b="1" dirty="0"/>
          </a:p>
          <a:p>
            <a:r>
              <a:rPr lang="en-US" b="1" dirty="0"/>
              <a:t>Sioux Indians </a:t>
            </a:r>
            <a:r>
              <a:rPr lang="en-US" dirty="0"/>
              <a:t>groups of </a:t>
            </a:r>
            <a:r>
              <a:rPr lang="en-US" dirty="0">
                <a:hlinkClick r:id="rId2" tooltip="Native Americans in the United States"/>
              </a:rPr>
              <a:t>Native American tribes</a:t>
            </a:r>
            <a:r>
              <a:rPr lang="en-US" dirty="0"/>
              <a:t> and </a:t>
            </a:r>
            <a:r>
              <a:rPr lang="en-US" dirty="0">
                <a:hlinkClick r:id="rId3" tooltip="First Nations"/>
              </a:rPr>
              <a:t>First Nations</a:t>
            </a:r>
            <a:r>
              <a:rPr lang="en-US" dirty="0"/>
              <a:t> peoples in North America- comprise three major divisions based on </a:t>
            </a:r>
            <a:r>
              <a:rPr lang="en-US" dirty="0">
                <a:hlinkClick r:id="rId4" tooltip="Siouan languages"/>
              </a:rPr>
              <a:t>language divisions</a:t>
            </a:r>
            <a:r>
              <a:rPr lang="en-US" dirty="0"/>
              <a:t>: the </a:t>
            </a:r>
            <a:r>
              <a:rPr lang="en-US" dirty="0">
                <a:hlinkClick r:id="rId5" tooltip="Dakota people"/>
              </a:rPr>
              <a:t>Dakota</a:t>
            </a:r>
            <a:r>
              <a:rPr lang="en-US" dirty="0"/>
              <a:t>, </a:t>
            </a:r>
            <a:r>
              <a:rPr lang="en-US" dirty="0">
                <a:hlinkClick r:id="rId6" tooltip="Lakota people"/>
              </a:rPr>
              <a:t>Lakota</a:t>
            </a:r>
            <a:r>
              <a:rPr lang="en-US" dirty="0"/>
              <a:t>, and </a:t>
            </a:r>
            <a:r>
              <a:rPr lang="en-US" dirty="0" err="1">
                <a:hlinkClick r:id="rId7" tooltip="Nakota"/>
              </a:rPr>
              <a:t>Nakota</a:t>
            </a:r>
            <a:r>
              <a:rPr lang="en-US" dirty="0"/>
              <a:t>.</a:t>
            </a:r>
            <a:endParaRPr lang="en-US" b="1" dirty="0"/>
          </a:p>
          <a:p>
            <a:r>
              <a:rPr lang="en-US" b="1" dirty="0"/>
              <a:t>Custer vs. Sitting Bull (Lakota Chief and Holy man) - Battle of Little Bighorn (Montana)- June 25, 1876</a:t>
            </a:r>
            <a:endParaRPr lang="en-US" dirty="0"/>
          </a:p>
          <a:p>
            <a:r>
              <a:rPr lang="en-US" b="1" dirty="0"/>
              <a:t>Custer and his men were outnumbered, and Custer will make a tactical mistake. Custer and his men (all 264 of them) were killed, by Crazy Horse (Sioux warrior leader)</a:t>
            </a:r>
          </a:p>
          <a:p>
            <a:r>
              <a:rPr lang="en-US" b="1" dirty="0"/>
              <a:t>Wounded Knee Creek (</a:t>
            </a:r>
            <a:r>
              <a:rPr lang="en-US" dirty="0"/>
              <a:t>December 29, 1890 </a:t>
            </a:r>
            <a:r>
              <a:rPr lang="en-US" u="sng" dirty="0">
                <a:hlinkClick r:id="rId8"/>
              </a:rPr>
              <a:t>South Dakota</a:t>
            </a:r>
            <a:r>
              <a:rPr lang="en-US" dirty="0"/>
              <a:t> )</a:t>
            </a:r>
            <a:r>
              <a:rPr lang="en-US" b="1" dirty="0"/>
              <a:t>- </a:t>
            </a:r>
            <a:r>
              <a:rPr lang="en-US" dirty="0"/>
              <a:t>last major armed conflict between the Lakota and the United States- 150 Lakota Sioux were killed</a:t>
            </a:r>
            <a:endParaRPr lang="en-US" b="1" dirty="0"/>
          </a:p>
          <a:p>
            <a:r>
              <a:rPr lang="en-US" b="1" dirty="0"/>
              <a:t>Dawes Act (1887</a:t>
            </a:r>
            <a:r>
              <a:rPr lang="en-US" dirty="0"/>
              <a:t>)-distribution of Indian reservation land among individual tribesmen,  aim of creating responsible farmers in the white man’s image Americanization of Indians; also sent Indian children to schools in the east for </a:t>
            </a:r>
            <a:r>
              <a:rPr lang="en-US" dirty="0" err="1"/>
              <a:t>americanization</a:t>
            </a:r>
            <a:r>
              <a:rPr lang="en-US" dirty="0"/>
              <a:t>- terrible for the </a:t>
            </a:r>
            <a:r>
              <a:rPr lang="en-US" dirty="0" err="1"/>
              <a:t>indians</a:t>
            </a:r>
            <a:endParaRPr lang="en-US" dirty="0"/>
          </a:p>
          <a:p>
            <a:r>
              <a:rPr lang="en-US" b="1" dirty="0"/>
              <a:t>Buffalo Soldiers-</a:t>
            </a:r>
            <a:r>
              <a:rPr lang="en-US" dirty="0"/>
              <a:t> established by </a:t>
            </a:r>
            <a:r>
              <a:rPr lang="en-US" dirty="0">
                <a:hlinkClick r:id="rId9" tooltip="United States Congress"/>
              </a:rPr>
              <a:t>Congress</a:t>
            </a:r>
            <a:r>
              <a:rPr lang="en-US" dirty="0"/>
              <a:t> as the first peacetime all-black regiments in the regular U.S. Army. This nickname was given to the Negro Cavalry by </a:t>
            </a:r>
            <a:r>
              <a:rPr lang="en-US" dirty="0">
                <a:hlinkClick r:id="rId2" tooltip="Native Americans in the United States"/>
              </a:rPr>
              <a:t>Native American</a:t>
            </a:r>
            <a:r>
              <a:rPr lang="en-US" dirty="0"/>
              <a:t> tribes who fought in the </a:t>
            </a:r>
            <a:r>
              <a:rPr lang="en-US" dirty="0">
                <a:hlinkClick r:id="rId10" tooltip="Indian Wars"/>
              </a:rPr>
              <a:t>Indian Wars</a:t>
            </a:r>
            <a:endParaRPr lang="en-US" dirty="0"/>
          </a:p>
          <a:p>
            <a:r>
              <a:rPr lang="en-US" b="1" dirty="0"/>
              <a:t>California Gold Rush January 24, 1848- 1855</a:t>
            </a:r>
            <a:r>
              <a:rPr lang="en-US" dirty="0"/>
              <a:t>, gold was found Coloma, (Northern) California. The news brought approximately 300,000 people to California</a:t>
            </a:r>
            <a:br>
              <a:rPr lang="en-US" dirty="0"/>
            </a:br>
            <a:endParaRPr lang="en-US" dirty="0"/>
          </a:p>
        </p:txBody>
      </p:sp>
      <p:sp>
        <p:nvSpPr>
          <p:cNvPr id="4" name="SMARTInkShape-71">
            <a:extLst>
              <a:ext uri="{FF2B5EF4-FFF2-40B4-BE49-F238E27FC236}">
                <a16:creationId xmlns:a16="http://schemas.microsoft.com/office/drawing/2014/main" id="{94EC4D00-6344-43CE-87E1-872AC7E6C3BA}"/>
              </a:ext>
            </a:extLst>
          </p:cNvPr>
          <p:cNvSpPr/>
          <p:nvPr/>
        </p:nvSpPr>
        <p:spPr>
          <a:xfrm>
            <a:off x="714375" y="2571750"/>
            <a:ext cx="59532" cy="35720"/>
          </a:xfrm>
          <a:custGeom>
            <a:avLst/>
            <a:gdLst/>
            <a:ahLst/>
            <a:cxnLst/>
            <a:rect l="0" t="0" r="0" b="0"/>
            <a:pathLst>
              <a:path w="59532" h="35720">
                <a:moveTo>
                  <a:pt x="0" y="0"/>
                </a:moveTo>
                <a:lnTo>
                  <a:pt x="12641" y="6321"/>
                </a:lnTo>
                <a:lnTo>
                  <a:pt x="22375" y="16479"/>
                </a:lnTo>
                <a:lnTo>
                  <a:pt x="26823" y="22892"/>
                </a:lnTo>
                <a:lnTo>
                  <a:pt x="32434" y="27168"/>
                </a:lnTo>
                <a:lnTo>
                  <a:pt x="59531" y="35719"/>
                </a:ln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62006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Placeholder 6" descr="A screenshot of a cell phone&#10;&#10;Description generated with high confidence">
            <a:extLst>
              <a:ext uri="{FF2B5EF4-FFF2-40B4-BE49-F238E27FC236}">
                <a16:creationId xmlns:a16="http://schemas.microsoft.com/office/drawing/2014/main" id="{95267757-72F8-467B-A356-4CEE58CE013A}"/>
              </a:ext>
            </a:extLst>
          </p:cNvPr>
          <p:cNvPicPr>
            <a:picLocks noChangeAspect="1"/>
          </p:cNvPicPr>
          <p:nvPr/>
        </p:nvPicPr>
        <p:blipFill rotWithShape="1">
          <a:blip r:embed="rId2">
            <a:extLst>
              <a:ext uri="{28A0092B-C50C-407E-A947-70E740481C1C}">
                <a14:useLocalDpi xmlns:a14="http://schemas.microsoft.com/office/drawing/2010/main" val="0"/>
              </a:ext>
            </a:extLst>
          </a:blip>
          <a:srcRect t="10714"/>
          <a:stretch/>
        </p:blipFill>
        <p:spPr>
          <a:xfrm>
            <a:off x="0" y="106888"/>
            <a:ext cx="12191980" cy="6857990"/>
          </a:xfrm>
          <a:prstGeom prst="rect">
            <a:avLst/>
          </a:prstGeom>
        </p:spPr>
      </p:pic>
    </p:spTree>
    <p:extLst>
      <p:ext uri="{BB962C8B-B14F-4D97-AF65-F5344CB8AC3E}">
        <p14:creationId xmlns:p14="http://schemas.microsoft.com/office/powerpoint/2010/main" val="19880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FA984-9881-4D66-8CF3-959C6AE761A8}"/>
              </a:ext>
            </a:extLst>
          </p:cNvPr>
          <p:cNvSpPr>
            <a:spLocks noGrp="1"/>
          </p:cNvSpPr>
          <p:nvPr>
            <p:ph type="title"/>
          </p:nvPr>
        </p:nvSpPr>
        <p:spPr>
          <a:xfrm>
            <a:off x="1024129" y="0"/>
            <a:ext cx="9720072" cy="1253765"/>
          </a:xfrm>
        </p:spPr>
        <p:txBody>
          <a:bodyPr/>
          <a:lstStyle/>
          <a:p>
            <a:r>
              <a:rPr lang="en-US" dirty="0"/>
              <a:t>        Second Industrial Revolution</a:t>
            </a:r>
          </a:p>
        </p:txBody>
      </p:sp>
      <p:sp>
        <p:nvSpPr>
          <p:cNvPr id="3" name="Content Placeholder 2">
            <a:extLst>
              <a:ext uri="{FF2B5EF4-FFF2-40B4-BE49-F238E27FC236}">
                <a16:creationId xmlns:a16="http://schemas.microsoft.com/office/drawing/2014/main" id="{3EB64593-A013-46D3-9E3E-B4B08D80BF82}"/>
              </a:ext>
            </a:extLst>
          </p:cNvPr>
          <p:cNvSpPr>
            <a:spLocks noGrp="1"/>
          </p:cNvSpPr>
          <p:nvPr>
            <p:ph idx="1"/>
          </p:nvPr>
        </p:nvSpPr>
        <p:spPr>
          <a:xfrm>
            <a:off x="433634" y="1069942"/>
            <a:ext cx="11758366" cy="5788058"/>
          </a:xfrm>
        </p:spPr>
        <p:txBody>
          <a:bodyPr/>
          <a:lstStyle/>
          <a:p>
            <a:r>
              <a:rPr lang="en-US" dirty="0"/>
              <a:t>A </a:t>
            </a:r>
            <a:r>
              <a:rPr lang="en-US" b="1" dirty="0"/>
              <a:t>phase of rapid industrialization </a:t>
            </a:r>
            <a:r>
              <a:rPr lang="en-US" dirty="0"/>
              <a:t>in the final third of the 19th century and the beginning of the 20</a:t>
            </a:r>
            <a:r>
              <a:rPr lang="en-US" baseline="30000" dirty="0"/>
              <a:t>th</a:t>
            </a:r>
            <a:r>
              <a:rPr lang="en-US" dirty="0"/>
              <a:t>, generally dated between 1870 and 1914 up to the start of World War I. </a:t>
            </a:r>
          </a:p>
          <a:p>
            <a:endParaRPr lang="en-US" dirty="0"/>
          </a:p>
          <a:p>
            <a:r>
              <a:rPr lang="en-US" dirty="0"/>
              <a:t>Industries;  </a:t>
            </a:r>
            <a:r>
              <a:rPr lang="en-US" sz="3200" dirty="0"/>
              <a:t>R</a:t>
            </a:r>
            <a:r>
              <a:rPr lang="en-US" sz="2000" dirty="0"/>
              <a:t>ailroads</a:t>
            </a:r>
          </a:p>
          <a:p>
            <a:pPr marL="1225296" lvl="8" indent="0">
              <a:buNone/>
            </a:pPr>
            <a:r>
              <a:rPr lang="en-US" sz="3200" dirty="0"/>
              <a:t> O</a:t>
            </a:r>
            <a:r>
              <a:rPr lang="en-US" sz="2000" dirty="0"/>
              <a:t>il</a:t>
            </a:r>
          </a:p>
          <a:p>
            <a:pPr marL="1225296" lvl="8" indent="0">
              <a:buNone/>
            </a:pPr>
            <a:r>
              <a:rPr lang="en-US" sz="2000" dirty="0"/>
              <a:t> </a:t>
            </a:r>
            <a:r>
              <a:rPr lang="en-US" sz="3200" dirty="0"/>
              <a:t>S</a:t>
            </a:r>
            <a:r>
              <a:rPr lang="en-US" sz="2000" dirty="0"/>
              <a:t>teel</a:t>
            </a:r>
          </a:p>
          <a:p>
            <a:pPr marL="1225296" lvl="8" indent="0">
              <a:buNone/>
            </a:pPr>
            <a:r>
              <a:rPr lang="en-US" sz="2800" dirty="0"/>
              <a:t> </a:t>
            </a:r>
            <a:r>
              <a:rPr lang="en-US" sz="3200" dirty="0"/>
              <a:t>E</a:t>
            </a:r>
            <a:r>
              <a:rPr lang="en-US" sz="2000" dirty="0"/>
              <a:t>lectricity</a:t>
            </a:r>
          </a:p>
        </p:txBody>
      </p:sp>
    </p:spTree>
    <p:extLst>
      <p:ext uri="{BB962C8B-B14F-4D97-AF65-F5344CB8AC3E}">
        <p14:creationId xmlns:p14="http://schemas.microsoft.com/office/powerpoint/2010/main" val="606049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620F-8ABF-49A8-B52F-F147714ED09E}"/>
              </a:ext>
            </a:extLst>
          </p:cNvPr>
          <p:cNvSpPr>
            <a:spLocks noGrp="1"/>
          </p:cNvSpPr>
          <p:nvPr>
            <p:ph type="title"/>
          </p:nvPr>
        </p:nvSpPr>
        <p:spPr>
          <a:xfrm>
            <a:off x="863872" y="-93514"/>
            <a:ext cx="9720072" cy="1499616"/>
          </a:xfrm>
        </p:spPr>
        <p:txBody>
          <a:bodyPr/>
          <a:lstStyle/>
          <a:p>
            <a:r>
              <a:rPr lang="en-US" dirty="0"/>
              <a:t>    Foundations of Industrial Revolution </a:t>
            </a:r>
          </a:p>
        </p:txBody>
      </p:sp>
      <p:sp>
        <p:nvSpPr>
          <p:cNvPr id="3" name="Content Placeholder 2">
            <a:extLst>
              <a:ext uri="{FF2B5EF4-FFF2-40B4-BE49-F238E27FC236}">
                <a16:creationId xmlns:a16="http://schemas.microsoft.com/office/drawing/2014/main" id="{0A7BE5B1-FAF8-4748-933E-EE769C736A36}"/>
              </a:ext>
            </a:extLst>
          </p:cNvPr>
          <p:cNvSpPr>
            <a:spLocks noGrp="1"/>
          </p:cNvSpPr>
          <p:nvPr>
            <p:ph idx="1"/>
          </p:nvPr>
        </p:nvSpPr>
        <p:spPr>
          <a:xfrm>
            <a:off x="0" y="1611984"/>
            <a:ext cx="12113443" cy="5246016"/>
          </a:xfrm>
        </p:spPr>
        <p:txBody>
          <a:bodyPr>
            <a:normAutofit/>
          </a:bodyPr>
          <a:lstStyle/>
          <a:p>
            <a:r>
              <a:rPr lang="en-US" b="1" dirty="0"/>
              <a:t>Abundant Natural Resources</a:t>
            </a:r>
          </a:p>
          <a:p>
            <a:r>
              <a:rPr lang="en-US" b="1" dirty="0"/>
              <a:t>“Free Enterprise” System</a:t>
            </a:r>
          </a:p>
          <a:p>
            <a:r>
              <a:rPr lang="en-US" b="1" dirty="0"/>
              <a:t>Role of Government- “laissez Faire” capitalism</a:t>
            </a:r>
          </a:p>
          <a:p>
            <a:r>
              <a:rPr lang="en-US" b="1" dirty="0"/>
              <a:t>Legacy of First Revolution</a:t>
            </a:r>
          </a:p>
          <a:p>
            <a:r>
              <a:rPr lang="en-US" b="1" dirty="0"/>
              <a:t>Economic Stimulus of Civil War</a:t>
            </a:r>
          </a:p>
          <a:p>
            <a:endParaRPr lang="en-US" b="1" dirty="0"/>
          </a:p>
          <a:p>
            <a:r>
              <a:rPr lang="en-US" dirty="0"/>
              <a:t>Rise of Corporations- Stocks, economies of scale, cheap labor</a:t>
            </a:r>
          </a:p>
          <a:p>
            <a:r>
              <a:rPr lang="en-US" dirty="0"/>
              <a:t>Growing Population, National Market</a:t>
            </a:r>
          </a:p>
          <a:p>
            <a:r>
              <a:rPr lang="en-US" dirty="0"/>
              <a:t>Horizontal Integration  Vertical Integration</a:t>
            </a:r>
          </a:p>
        </p:txBody>
      </p:sp>
    </p:spTree>
    <p:extLst>
      <p:ext uri="{BB962C8B-B14F-4D97-AF65-F5344CB8AC3E}">
        <p14:creationId xmlns:p14="http://schemas.microsoft.com/office/powerpoint/2010/main" val="2706561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4294967295"/>
          </p:nvPr>
        </p:nvSpPr>
        <p:spPr>
          <a:xfrm>
            <a:off x="0" y="-1"/>
            <a:ext cx="12192000" cy="6994689"/>
          </a:xfrm>
        </p:spPr>
        <p:txBody>
          <a:bodyPr>
            <a:normAutofit/>
          </a:bodyPr>
          <a:lstStyle/>
          <a:p>
            <a:endParaRPr lang="en-US" altLang="en-US" dirty="0"/>
          </a:p>
          <a:p>
            <a:r>
              <a:rPr lang="en-US" altLang="en-US" dirty="0"/>
              <a:t> </a:t>
            </a:r>
            <a:r>
              <a:rPr lang="en-US" altLang="en-US" b="1" dirty="0"/>
              <a:t>Laissez-faire</a:t>
            </a:r>
            <a:r>
              <a:rPr lang="en-US" altLang="en-US" dirty="0"/>
              <a:t> -A theory that the economy does better without government intervention in business. </a:t>
            </a:r>
          </a:p>
          <a:p>
            <a:r>
              <a:rPr lang="en-US" sz="2000" b="1" dirty="0"/>
              <a:t>Market Economy</a:t>
            </a:r>
            <a:r>
              <a:rPr lang="en-US" sz="2000" dirty="0"/>
              <a:t>; all factors of production are privately owned; people free to buy and sell goods in the open market</a:t>
            </a:r>
          </a:p>
          <a:p>
            <a:r>
              <a:rPr lang="en-US" b="1" dirty="0"/>
              <a:t>Invention- </a:t>
            </a:r>
            <a:r>
              <a:rPr lang="en-US" dirty="0"/>
              <a:t>something </a:t>
            </a:r>
            <a:r>
              <a:rPr lang="en-US" u="sng" dirty="0">
                <a:hlinkClick r:id="rId2" tooltip="newly"/>
              </a:rPr>
              <a:t>newly</a:t>
            </a:r>
            <a:r>
              <a:rPr lang="en-US" dirty="0"/>
              <a:t> </a:t>
            </a:r>
            <a:r>
              <a:rPr lang="en-US" u="sng" dirty="0">
                <a:hlinkClick r:id="rId3" tooltip="designed"/>
              </a:rPr>
              <a:t>designed</a:t>
            </a:r>
            <a:r>
              <a:rPr lang="en-US" dirty="0"/>
              <a:t> or </a:t>
            </a:r>
            <a:r>
              <a:rPr lang="en-US" u="sng" dirty="0">
                <a:hlinkClick r:id="rId4" tooltip="created"/>
              </a:rPr>
              <a:t>created</a:t>
            </a:r>
            <a:r>
              <a:rPr lang="en-US" dirty="0"/>
              <a:t>, or the </a:t>
            </a:r>
            <a:r>
              <a:rPr lang="en-US" u="sng" dirty="0">
                <a:hlinkClick r:id="rId5" tooltip="activity"/>
              </a:rPr>
              <a:t>activity</a:t>
            </a:r>
            <a:r>
              <a:rPr lang="en-US" dirty="0"/>
              <a:t> of </a:t>
            </a:r>
            <a:r>
              <a:rPr lang="en-US" u="sng" dirty="0">
                <a:hlinkClick r:id="rId3" tooltip="designing"/>
              </a:rPr>
              <a:t>designing</a:t>
            </a:r>
            <a:r>
              <a:rPr lang="en-US" dirty="0"/>
              <a:t> or </a:t>
            </a:r>
            <a:r>
              <a:rPr lang="en-US" u="sng" dirty="0">
                <a:hlinkClick r:id="rId4" tooltip="creating"/>
              </a:rPr>
              <a:t>creating</a:t>
            </a:r>
            <a:r>
              <a:rPr lang="en-US" dirty="0"/>
              <a:t> new things.</a:t>
            </a:r>
          </a:p>
          <a:p>
            <a:r>
              <a:rPr lang="en-US" b="1" dirty="0"/>
              <a:t>Innovation- </a:t>
            </a:r>
            <a:r>
              <a:rPr lang="en-US" dirty="0"/>
              <a:t>a new idea, device, or method the act or process of introducing new ideas, devices, or methods</a:t>
            </a:r>
          </a:p>
          <a:p>
            <a:r>
              <a:rPr lang="en-US" b="1" dirty="0"/>
              <a:t>Social Darwinism</a:t>
            </a:r>
            <a:r>
              <a:rPr lang="en-US" dirty="0"/>
              <a:t> - </a:t>
            </a:r>
            <a:r>
              <a:rPr lang="en-US" u="sng" dirty="0">
                <a:hlinkClick r:id="rId6" tooltip="Survival of the fittest"/>
              </a:rPr>
              <a:t>survival of the fittest</a:t>
            </a:r>
            <a:r>
              <a:rPr lang="en-US" dirty="0"/>
              <a:t> in human society</a:t>
            </a:r>
          </a:p>
          <a:p>
            <a:pPr marL="0" indent="0">
              <a:buNone/>
            </a:pPr>
            <a:r>
              <a:rPr lang="en-US" altLang="en-US" b="1" dirty="0"/>
              <a:t> Monopoly-</a:t>
            </a:r>
            <a:r>
              <a:rPr lang="en-US" altLang="en-US" dirty="0"/>
              <a:t> company has complete control over a product or service in that area.</a:t>
            </a:r>
          </a:p>
          <a:p>
            <a:pPr marL="0" indent="0">
              <a:buNone/>
            </a:pPr>
            <a:r>
              <a:rPr lang="en-US" altLang="en-US" dirty="0"/>
              <a:t>Example: Standard Oil - </a:t>
            </a:r>
            <a:r>
              <a:rPr lang="en-US" b="1" dirty="0"/>
              <a:t>Dangers of Monopolies- </a:t>
            </a:r>
            <a:r>
              <a:rPr lang="en-US" dirty="0"/>
              <a:t>Inferior products, unlimited price increases</a:t>
            </a:r>
            <a:endParaRPr lang="en-US" altLang="en-US" dirty="0"/>
          </a:p>
          <a:p>
            <a:r>
              <a:rPr lang="en-US" sz="1800" b="1" dirty="0">
                <a:solidFill>
                  <a:srgbClr val="252525"/>
                </a:solidFill>
                <a:latin typeface="Arial" panose="020B0604020202020204" pitchFamily="34" charset="0"/>
                <a:ea typeface="Times New Roman" panose="02020603050405020304" pitchFamily="18" charset="0"/>
              </a:rPr>
              <a:t>vertical integration</a:t>
            </a:r>
            <a:r>
              <a:rPr lang="en-US" sz="1800" dirty="0">
                <a:solidFill>
                  <a:srgbClr val="252525"/>
                </a:solidFill>
                <a:latin typeface="Arial" panose="020B0604020202020204" pitchFamily="34" charset="0"/>
                <a:ea typeface="Times New Roman" panose="02020603050405020304" pitchFamily="18" charset="0"/>
              </a:rPr>
              <a:t> is an arrangement in which all of the stages of production of a company is owned by that company</a:t>
            </a:r>
          </a:p>
          <a:p>
            <a:pPr lvl="0"/>
            <a:r>
              <a:rPr lang="en-US" sz="2000" b="1" dirty="0"/>
              <a:t>horizontal integration</a:t>
            </a:r>
            <a:r>
              <a:rPr lang="en-US" sz="2000" dirty="0"/>
              <a:t> – controlling all companies and faculties at one stage of production </a:t>
            </a:r>
          </a:p>
          <a:p>
            <a:r>
              <a:rPr lang="en-US" sz="2000" b="1" dirty="0"/>
              <a:t>Market Economy</a:t>
            </a:r>
            <a:r>
              <a:rPr lang="en-US" sz="2000" dirty="0"/>
              <a:t>; all factors of production are privately owned; people free to buy and sell goods in the open market</a:t>
            </a:r>
          </a:p>
          <a:p>
            <a:pPr marL="0" indent="0">
              <a:buNone/>
            </a:pPr>
            <a:r>
              <a:rPr lang="en-US" altLang="en-US" b="1" dirty="0"/>
              <a:t>Stock</a:t>
            </a:r>
            <a:r>
              <a:rPr lang="en-US" altLang="en-US" dirty="0"/>
              <a:t>- Ownership in a company</a:t>
            </a:r>
          </a:p>
          <a:p>
            <a:pPr marL="0" indent="0">
              <a:buNone/>
            </a:pPr>
            <a:r>
              <a:rPr lang="en-US" altLang="en-US" b="1" dirty="0"/>
              <a:t>Corporation</a:t>
            </a:r>
            <a:r>
              <a:rPr lang="en-US" altLang="en-US" dirty="0"/>
              <a:t>-</a:t>
            </a:r>
            <a:r>
              <a:rPr lang="en-US" dirty="0"/>
              <a:t>a company or group of people authorized to act as a single entity (legally a person) and recognized as such in law.</a:t>
            </a:r>
            <a:endParaRPr lang="en-US" altLang="en-US" dirty="0"/>
          </a:p>
          <a:p>
            <a:endParaRPr lang="en-US" altLang="en-US" dirty="0"/>
          </a:p>
        </p:txBody>
      </p:sp>
    </p:spTree>
    <p:extLst>
      <p:ext uri="{BB962C8B-B14F-4D97-AF65-F5344CB8AC3E}">
        <p14:creationId xmlns:p14="http://schemas.microsoft.com/office/powerpoint/2010/main" val="29619250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77931-A254-44DA-8F08-3C526FB68319}"/>
              </a:ext>
            </a:extLst>
          </p:cNvPr>
          <p:cNvSpPr>
            <a:spLocks noGrp="1"/>
          </p:cNvSpPr>
          <p:nvPr>
            <p:ph type="title"/>
          </p:nvPr>
        </p:nvSpPr>
        <p:spPr>
          <a:xfrm>
            <a:off x="1024128" y="0"/>
            <a:ext cx="9720072" cy="763571"/>
          </a:xfrm>
        </p:spPr>
        <p:txBody>
          <a:bodyPr/>
          <a:lstStyle/>
          <a:p>
            <a:r>
              <a:rPr lang="en-US" dirty="0"/>
              <a:t>		</a:t>
            </a:r>
            <a:r>
              <a:rPr lang="en-US" dirty="0" err="1"/>
              <a:t>Entreprenurial</a:t>
            </a:r>
            <a:r>
              <a:rPr lang="en-US" dirty="0"/>
              <a:t> Spirit</a:t>
            </a:r>
          </a:p>
        </p:txBody>
      </p:sp>
      <p:sp>
        <p:nvSpPr>
          <p:cNvPr id="3" name="Content Placeholder 2">
            <a:extLst>
              <a:ext uri="{FF2B5EF4-FFF2-40B4-BE49-F238E27FC236}">
                <a16:creationId xmlns:a16="http://schemas.microsoft.com/office/drawing/2014/main" id="{B66B6EDD-5173-4071-911F-CB035BFCEB05}"/>
              </a:ext>
            </a:extLst>
          </p:cNvPr>
          <p:cNvSpPr>
            <a:spLocks noGrp="1"/>
          </p:cNvSpPr>
          <p:nvPr>
            <p:ph idx="1"/>
          </p:nvPr>
        </p:nvSpPr>
        <p:spPr>
          <a:xfrm>
            <a:off x="65989" y="675443"/>
            <a:ext cx="11962614" cy="6111856"/>
          </a:xfrm>
        </p:spPr>
        <p:txBody>
          <a:bodyPr>
            <a:normAutofit/>
          </a:bodyPr>
          <a:lstStyle/>
          <a:p>
            <a:r>
              <a:rPr lang="en-US" b="1" dirty="0"/>
              <a:t>Entrepreneur-</a:t>
            </a:r>
            <a:r>
              <a:rPr lang="en-US" dirty="0"/>
              <a:t>a person who organizes and operates a business or businesses, taking on greater than normal financial risks in order to do so.</a:t>
            </a:r>
            <a:endParaRPr lang="en-US" b="1" dirty="0"/>
          </a:p>
          <a:p>
            <a:r>
              <a:rPr lang="en-US" b="1" dirty="0"/>
              <a:t>John D Rockefeller</a:t>
            </a:r>
            <a:r>
              <a:rPr lang="en-US" dirty="0"/>
              <a:t>-American </a:t>
            </a:r>
            <a:r>
              <a:rPr lang="en-US" u="sng" dirty="0">
                <a:hlinkClick r:id="rId2" tooltip="Petroleum industry"/>
              </a:rPr>
              <a:t>oil industry</a:t>
            </a:r>
            <a:r>
              <a:rPr lang="en-US" dirty="0"/>
              <a:t> business magnate  Oil, Horizontal Integration- Standard Oil Trust- is </a:t>
            </a:r>
            <a:r>
              <a:rPr lang="en-US" u="sng" dirty="0">
                <a:hlinkClick r:id="rId3" tooltip="List of richest Americans in history"/>
              </a:rPr>
              <a:t>considered to be the wealthiest American of all time by virtually every source</a:t>
            </a:r>
            <a:endParaRPr lang="en-US" dirty="0"/>
          </a:p>
          <a:p>
            <a:r>
              <a:rPr lang="en-US" b="1" dirty="0"/>
              <a:t>Andrew Carnegie- </a:t>
            </a:r>
            <a:r>
              <a:rPr lang="en-US" dirty="0"/>
              <a:t>brought Bessemer process to U.S.- He built Pittsburgh's </a:t>
            </a:r>
            <a:r>
              <a:rPr lang="en-US" u="sng" dirty="0">
                <a:hlinkClick r:id="rId4" tooltip="Carnegie Steel Company"/>
              </a:rPr>
              <a:t>Carnegie Steel Company</a:t>
            </a:r>
            <a:r>
              <a:rPr lang="en-US" dirty="0"/>
              <a:t>,(Vertical Integration) which he sold to </a:t>
            </a:r>
            <a:r>
              <a:rPr lang="en-US" u="sng" dirty="0">
                <a:hlinkClick r:id="rId5" tooltip="J.P. Morgan"/>
              </a:rPr>
              <a:t>J.P. Morgan</a:t>
            </a:r>
            <a:r>
              <a:rPr lang="en-US" dirty="0"/>
              <a:t> in 1901 for $480 million </a:t>
            </a:r>
          </a:p>
          <a:p>
            <a:r>
              <a:rPr lang="en-US" b="1" dirty="0"/>
              <a:t>John Pierpont "J.P." Morgan</a:t>
            </a:r>
            <a:r>
              <a:rPr lang="en-US" dirty="0"/>
              <a:t> - </a:t>
            </a:r>
            <a:r>
              <a:rPr lang="en-US" u="sng" dirty="0">
                <a:hlinkClick r:id="rId6" tooltip="Americans"/>
              </a:rPr>
              <a:t>American</a:t>
            </a:r>
            <a:r>
              <a:rPr lang="en-US" dirty="0"/>
              <a:t> financier and </a:t>
            </a:r>
            <a:r>
              <a:rPr lang="en-US" u="sng" dirty="0">
                <a:hlinkClick r:id="rId7" tooltip="Banker"/>
              </a:rPr>
              <a:t>banker</a:t>
            </a:r>
            <a:endParaRPr lang="en-US" u="sng" dirty="0"/>
          </a:p>
          <a:p>
            <a:r>
              <a:rPr lang="en-US" b="1" dirty="0"/>
              <a:t>Henry Morrison Flagler- </a:t>
            </a:r>
            <a:r>
              <a:rPr lang="en-US" dirty="0"/>
              <a:t>key figure in the development of the Atlantic coast of </a:t>
            </a:r>
            <a:r>
              <a:rPr lang="en-US" u="sng" dirty="0">
                <a:hlinkClick r:id="rId8" tooltip="Florida"/>
              </a:rPr>
              <a:t>Florida</a:t>
            </a:r>
            <a:r>
              <a:rPr lang="en-US" dirty="0"/>
              <a:t> and founder of what became the </a:t>
            </a:r>
            <a:r>
              <a:rPr lang="en-US" dirty="0">
                <a:hlinkClick r:id="rId9" tooltip="Florida East Coast Railway"/>
              </a:rPr>
              <a:t>Florida East Coast Railway</a:t>
            </a:r>
            <a:r>
              <a:rPr lang="en-US" dirty="0"/>
              <a:t>. Also a founder of </a:t>
            </a:r>
            <a:r>
              <a:rPr lang="en-US" dirty="0">
                <a:hlinkClick r:id="rId10" tooltip="Standard Oil"/>
              </a:rPr>
              <a:t>Standard Oil</a:t>
            </a:r>
            <a:r>
              <a:rPr lang="en-US" dirty="0"/>
              <a:t> w </a:t>
            </a:r>
            <a:r>
              <a:rPr lang="en-US" dirty="0" err="1"/>
              <a:t>Rockefeler</a:t>
            </a:r>
            <a:endParaRPr lang="en-US" dirty="0"/>
          </a:p>
          <a:p>
            <a:r>
              <a:rPr lang="en-US" b="1" dirty="0"/>
              <a:t>Henry Ford</a:t>
            </a:r>
            <a:r>
              <a:rPr lang="en-US" dirty="0"/>
              <a:t> (July 30, 1863 – April 7, 1947)  </a:t>
            </a:r>
            <a:r>
              <a:rPr lang="en-US" dirty="0">
                <a:hlinkClick r:id="rId11" tooltip="Captain of industry"/>
              </a:rPr>
              <a:t>captain of industry</a:t>
            </a:r>
            <a:r>
              <a:rPr lang="en-US" dirty="0"/>
              <a:t>,  </a:t>
            </a:r>
            <a:r>
              <a:rPr lang="en-US" dirty="0">
                <a:hlinkClick r:id="rId12" tooltip="Business magnate"/>
              </a:rPr>
              <a:t>business magnate</a:t>
            </a:r>
            <a:r>
              <a:rPr lang="en-US" dirty="0"/>
              <a:t>, founder of </a:t>
            </a:r>
            <a:r>
              <a:rPr lang="en-US" dirty="0">
                <a:hlinkClick r:id="rId13" tooltip="Ford Motor Company"/>
              </a:rPr>
              <a:t>Ford Motor Company</a:t>
            </a:r>
            <a:r>
              <a:rPr lang="en-US" dirty="0"/>
              <a:t>. sponsored  </a:t>
            </a:r>
            <a:r>
              <a:rPr lang="en-US" dirty="0">
                <a:hlinkClick r:id="rId14" tooltip="Assembly line"/>
              </a:rPr>
              <a:t>assembly line</a:t>
            </a:r>
            <a:r>
              <a:rPr lang="en-US" dirty="0"/>
              <a:t> technique of </a:t>
            </a:r>
            <a:r>
              <a:rPr lang="en-US" dirty="0">
                <a:hlinkClick r:id="rId15" tooltip="Mass production"/>
              </a:rPr>
              <a:t>mass production</a:t>
            </a:r>
            <a:r>
              <a:rPr lang="en-US" dirty="0"/>
              <a:t>. Ford didn’t invent automobile or assembly line, he developed and manufactured the first automobile that many middle-class Americans could afford. Ford converted automobile from an expensive curiosity to practical conveyance. His introduction of the </a:t>
            </a:r>
            <a:r>
              <a:rPr lang="en-US" dirty="0">
                <a:hlinkClick r:id="rId16" tooltip="Ford Model T"/>
              </a:rPr>
              <a:t>Model T</a:t>
            </a:r>
            <a:r>
              <a:rPr lang="en-US" dirty="0"/>
              <a:t> automobile revolutionized transportation and American </a:t>
            </a:r>
            <a:r>
              <a:rPr lang="en-US" dirty="0">
                <a:hlinkClick r:id="rId17" tooltip="Industry"/>
              </a:rPr>
              <a:t>industry</a:t>
            </a:r>
            <a:endParaRPr lang="en-US" dirty="0"/>
          </a:p>
          <a:p>
            <a:endParaRPr lang="en-US" dirty="0"/>
          </a:p>
        </p:txBody>
      </p:sp>
    </p:spTree>
    <p:extLst>
      <p:ext uri="{BB962C8B-B14F-4D97-AF65-F5344CB8AC3E}">
        <p14:creationId xmlns:p14="http://schemas.microsoft.com/office/powerpoint/2010/main" val="26217421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F755E-7FFB-4623-A391-A984AB915E0F}"/>
              </a:ext>
            </a:extLst>
          </p:cNvPr>
          <p:cNvSpPr>
            <a:spLocks noGrp="1"/>
          </p:cNvSpPr>
          <p:nvPr>
            <p:ph type="title"/>
          </p:nvPr>
        </p:nvSpPr>
        <p:spPr>
          <a:xfrm>
            <a:off x="1024128" y="0"/>
            <a:ext cx="9720072" cy="1065229"/>
          </a:xfrm>
        </p:spPr>
        <p:txBody>
          <a:bodyPr>
            <a:normAutofit/>
          </a:bodyPr>
          <a:lstStyle/>
          <a:p>
            <a:r>
              <a:rPr lang="en-US" dirty="0"/>
              <a:t>		</a:t>
            </a:r>
            <a:r>
              <a:rPr lang="en-US" dirty="0" err="1"/>
              <a:t>Entreprenurial</a:t>
            </a:r>
            <a:r>
              <a:rPr lang="en-US" dirty="0"/>
              <a:t> Spirit</a:t>
            </a:r>
          </a:p>
        </p:txBody>
      </p:sp>
      <p:sp>
        <p:nvSpPr>
          <p:cNvPr id="3" name="Content Placeholder 2">
            <a:extLst>
              <a:ext uri="{FF2B5EF4-FFF2-40B4-BE49-F238E27FC236}">
                <a16:creationId xmlns:a16="http://schemas.microsoft.com/office/drawing/2014/main" id="{CA08D677-7B75-46CF-A63C-39EC99E75191}"/>
              </a:ext>
            </a:extLst>
          </p:cNvPr>
          <p:cNvSpPr>
            <a:spLocks noGrp="1"/>
          </p:cNvSpPr>
          <p:nvPr>
            <p:ph idx="1"/>
          </p:nvPr>
        </p:nvSpPr>
        <p:spPr>
          <a:xfrm>
            <a:off x="1024128" y="1197204"/>
            <a:ext cx="9720073" cy="5112156"/>
          </a:xfrm>
        </p:spPr>
        <p:txBody>
          <a:bodyPr>
            <a:normAutofit/>
          </a:bodyPr>
          <a:lstStyle/>
          <a:p>
            <a:endParaRPr lang="en-US" b="1" dirty="0"/>
          </a:p>
          <a:p>
            <a:r>
              <a:rPr lang="en-US" sz="2800" b="1" dirty="0"/>
              <a:t>Government attempts at regulation</a:t>
            </a:r>
            <a:r>
              <a:rPr lang="en-US" dirty="0"/>
              <a:t>: </a:t>
            </a:r>
          </a:p>
          <a:p>
            <a:r>
              <a:rPr lang="en-US" b="1" dirty="0"/>
              <a:t>Court cases</a:t>
            </a:r>
            <a:r>
              <a:rPr lang="en-US" dirty="0"/>
              <a:t>:     </a:t>
            </a:r>
            <a:r>
              <a:rPr lang="en-US" b="1" dirty="0"/>
              <a:t>Wabash v. Illinois </a:t>
            </a:r>
            <a:r>
              <a:rPr lang="en-US" dirty="0"/>
              <a:t>(1886)- Supreme court ruled that railroads can 		only be regulated by federal government- interstate commerce</a:t>
            </a:r>
          </a:p>
          <a:p>
            <a:r>
              <a:rPr lang="en-US" sz="2400" dirty="0"/>
              <a:t>      		</a:t>
            </a:r>
            <a:r>
              <a:rPr lang="en-US" sz="2400" b="1" dirty="0"/>
              <a:t>Munn v. Illinois </a:t>
            </a:r>
            <a:r>
              <a:rPr lang="en-US" sz="2400" dirty="0"/>
              <a:t>(1877)- court ruled that state can regulate 			because its in the public’s interest</a:t>
            </a:r>
          </a:p>
          <a:p>
            <a:endParaRPr lang="en-US" sz="2400" dirty="0"/>
          </a:p>
          <a:p>
            <a:r>
              <a:rPr lang="en-US" b="1" dirty="0"/>
              <a:t>Acts</a:t>
            </a:r>
            <a:r>
              <a:rPr lang="en-US" dirty="0"/>
              <a:t>:	</a:t>
            </a:r>
            <a:r>
              <a:rPr lang="en-US" b="1" dirty="0"/>
              <a:t> Interstate Commerce Act </a:t>
            </a:r>
            <a:r>
              <a:rPr lang="en-US" dirty="0"/>
              <a:t>(1887)- regulates Railroads- in response to 	Wabash case</a:t>
            </a:r>
          </a:p>
          <a:p>
            <a:pPr marL="923544" lvl="6" indent="0">
              <a:buNone/>
            </a:pPr>
            <a:r>
              <a:rPr lang="en-US" sz="2000" dirty="0"/>
              <a:t> </a:t>
            </a:r>
            <a:r>
              <a:rPr lang="en-US" sz="2400" b="1" dirty="0"/>
              <a:t>Sherman Antitrust Act </a:t>
            </a:r>
            <a:r>
              <a:rPr lang="en-US" sz="2400" dirty="0"/>
              <a:t>(1890)- regulates monopolies; vague and hard to enforce</a:t>
            </a:r>
          </a:p>
          <a:p>
            <a:endParaRPr lang="en-US" b="1" dirty="0"/>
          </a:p>
          <a:p>
            <a:endParaRPr lang="en-US" b="1" dirty="0"/>
          </a:p>
          <a:p>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32544404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8C55-AFFB-49D1-BF2F-664FC64FE76D}"/>
              </a:ext>
            </a:extLst>
          </p:cNvPr>
          <p:cNvSpPr>
            <a:spLocks noGrp="1"/>
          </p:cNvSpPr>
          <p:nvPr>
            <p:ph type="title"/>
          </p:nvPr>
        </p:nvSpPr>
        <p:spPr>
          <a:xfrm>
            <a:off x="1024128" y="39594"/>
            <a:ext cx="9720072" cy="742832"/>
          </a:xfrm>
        </p:spPr>
        <p:txBody>
          <a:bodyPr/>
          <a:lstStyle/>
          <a:p>
            <a:r>
              <a:rPr lang="en-US" dirty="0"/>
              <a:t>				Inventors</a:t>
            </a:r>
          </a:p>
        </p:txBody>
      </p:sp>
      <p:sp>
        <p:nvSpPr>
          <p:cNvPr id="3" name="Content Placeholder 2">
            <a:extLst>
              <a:ext uri="{FF2B5EF4-FFF2-40B4-BE49-F238E27FC236}">
                <a16:creationId xmlns:a16="http://schemas.microsoft.com/office/drawing/2014/main" id="{016A6CB5-4825-4B63-BC83-54F13BE3F7D1}"/>
              </a:ext>
            </a:extLst>
          </p:cNvPr>
          <p:cNvSpPr>
            <a:spLocks noGrp="1"/>
          </p:cNvSpPr>
          <p:nvPr>
            <p:ph idx="1"/>
          </p:nvPr>
        </p:nvSpPr>
        <p:spPr>
          <a:xfrm>
            <a:off x="103695" y="782426"/>
            <a:ext cx="12088305" cy="6035981"/>
          </a:xfrm>
        </p:spPr>
        <p:txBody>
          <a:bodyPr>
            <a:normAutofit/>
          </a:bodyPr>
          <a:lstStyle/>
          <a:p>
            <a:r>
              <a:rPr lang="en-US" b="1" dirty="0"/>
              <a:t>Bessemer process (Henry Bessemer)- i</a:t>
            </a:r>
            <a:r>
              <a:rPr lang="en-US" dirty="0"/>
              <a:t>nexpensive </a:t>
            </a:r>
            <a:r>
              <a:rPr lang="en-US" dirty="0">
                <a:hlinkClick r:id="rId2" tooltip="Industrial process"/>
              </a:rPr>
              <a:t>industrial process</a:t>
            </a:r>
            <a:r>
              <a:rPr lang="en-US" dirty="0"/>
              <a:t> for the mass-production of </a:t>
            </a:r>
            <a:r>
              <a:rPr lang="en-US" dirty="0">
                <a:hlinkClick r:id="rId3" tooltip="Steel"/>
              </a:rPr>
              <a:t>steel</a:t>
            </a:r>
            <a:endParaRPr lang="en-US" dirty="0"/>
          </a:p>
          <a:p>
            <a:r>
              <a:rPr lang="en-US" b="1" dirty="0"/>
              <a:t>George Pullman </a:t>
            </a:r>
            <a:r>
              <a:rPr lang="en-US" dirty="0"/>
              <a:t>– sleeping car</a:t>
            </a:r>
          </a:p>
          <a:p>
            <a:r>
              <a:rPr lang="en-US" b="1" dirty="0"/>
              <a:t>Alexander Graham Bell </a:t>
            </a:r>
            <a:r>
              <a:rPr lang="en-US" dirty="0"/>
              <a:t>-patented first telephone</a:t>
            </a:r>
          </a:p>
          <a:p>
            <a:r>
              <a:rPr lang="en-US" b="1" dirty="0"/>
              <a:t>Thomas Edison- </a:t>
            </a:r>
            <a:r>
              <a:rPr lang="en-US" dirty="0"/>
              <a:t>patented first light bulb; many other inventions- </a:t>
            </a:r>
            <a:r>
              <a:rPr lang="en-US" u="sng" dirty="0">
                <a:hlinkClick r:id="rId4" tooltip="Phonograph"/>
              </a:rPr>
              <a:t>phonograph</a:t>
            </a:r>
            <a:r>
              <a:rPr lang="en-US" dirty="0"/>
              <a:t>, the </a:t>
            </a:r>
            <a:r>
              <a:rPr lang="en-US" u="sng" dirty="0">
                <a:hlinkClick r:id="rId5" tooltip="Movie camera"/>
              </a:rPr>
              <a:t>motion picture camera</a:t>
            </a:r>
            <a:r>
              <a:rPr lang="en-US" dirty="0"/>
              <a:t>-</a:t>
            </a:r>
          </a:p>
          <a:p>
            <a:r>
              <a:rPr lang="en-US" b="1" dirty="0"/>
              <a:t>Nicola Tesla- </a:t>
            </a:r>
            <a:r>
              <a:rPr lang="en-US" dirty="0"/>
              <a:t>developed Alternating Current; 1893 lit up worlds fair in Chicago</a:t>
            </a:r>
          </a:p>
          <a:p>
            <a:r>
              <a:rPr lang="en-US" b="1" dirty="0"/>
              <a:t>Black Inventors: </a:t>
            </a:r>
          </a:p>
          <a:p>
            <a:r>
              <a:rPr lang="en-US" b="1" dirty="0"/>
              <a:t>Elijah McCoy- </a:t>
            </a:r>
            <a:r>
              <a:rPr lang="en-US" dirty="0"/>
              <a:t>lubricators for steam engines</a:t>
            </a:r>
          </a:p>
          <a:p>
            <a:r>
              <a:rPr lang="en-US" b="1" dirty="0"/>
              <a:t>Sarah Goode- </a:t>
            </a:r>
            <a:r>
              <a:rPr lang="en-US" dirty="0"/>
              <a:t>fold away bed</a:t>
            </a:r>
          </a:p>
          <a:p>
            <a:r>
              <a:rPr lang="en-US" b="1" dirty="0"/>
              <a:t>Garrett Morgan-</a:t>
            </a:r>
            <a:r>
              <a:rPr lang="en-US" b="1" u="sng" dirty="0"/>
              <a:t> </a:t>
            </a:r>
            <a:r>
              <a:rPr lang="en-US" dirty="0"/>
              <a:t>safety hood &amp; smoke protectors for fire fighters</a:t>
            </a:r>
          </a:p>
          <a:p>
            <a:r>
              <a:rPr lang="en-US" b="1" dirty="0"/>
              <a:t>Sarah Breedlove</a:t>
            </a:r>
            <a:r>
              <a:rPr lang="en-US" dirty="0"/>
              <a:t>, known as </a:t>
            </a:r>
            <a:r>
              <a:rPr lang="en-US" b="1" dirty="0"/>
              <a:t>Madam C. J. Walker</a:t>
            </a:r>
            <a:r>
              <a:rPr lang="en-US" dirty="0"/>
              <a:t>, first female self-made millionaire in America, became one of the wealthiest African American women in the country. Made her fortune by developing and marketing a line of beauty and hair products for black women</a:t>
            </a:r>
          </a:p>
          <a:p>
            <a:endParaRPr lang="en-US" dirty="0"/>
          </a:p>
        </p:txBody>
      </p:sp>
    </p:spTree>
    <p:extLst>
      <p:ext uri="{BB962C8B-B14F-4D97-AF65-F5344CB8AC3E}">
        <p14:creationId xmlns:p14="http://schemas.microsoft.com/office/powerpoint/2010/main" val="29818785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the civil war timeline">
            <a:extLst>
              <a:ext uri="{FF2B5EF4-FFF2-40B4-BE49-F238E27FC236}">
                <a16:creationId xmlns:a16="http://schemas.microsoft.com/office/drawing/2014/main" id="{EE360C6B-C22F-4E13-9652-9B04362E76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0113" y="128588"/>
            <a:ext cx="10315575" cy="640079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SMARTInkShape-Group18">
            <a:extLst>
              <a:ext uri="{FF2B5EF4-FFF2-40B4-BE49-F238E27FC236}">
                <a16:creationId xmlns:a16="http://schemas.microsoft.com/office/drawing/2014/main" id="{F07191AF-18D5-4C30-9782-4C0100D2C383}"/>
              </a:ext>
            </a:extLst>
          </p:cNvPr>
          <p:cNvGrpSpPr/>
          <p:nvPr/>
        </p:nvGrpSpPr>
        <p:grpSpPr>
          <a:xfrm>
            <a:off x="1489335" y="619254"/>
            <a:ext cx="4225445" cy="1821524"/>
            <a:chOff x="1489335" y="619254"/>
            <a:chExt cx="4225445" cy="1821524"/>
          </a:xfrm>
        </p:grpSpPr>
        <p:sp>
          <p:nvSpPr>
            <p:cNvPr id="2" name="SMARTInkShape-10">
              <a:extLst>
                <a:ext uri="{FF2B5EF4-FFF2-40B4-BE49-F238E27FC236}">
                  <a16:creationId xmlns:a16="http://schemas.microsoft.com/office/drawing/2014/main" id="{8A1D1251-C4FE-49BB-84EE-39DDDDFEC922}"/>
                </a:ext>
              </a:extLst>
            </p:cNvPr>
            <p:cNvSpPr/>
            <p:nvPr/>
          </p:nvSpPr>
          <p:spPr>
            <a:xfrm>
              <a:off x="1489335" y="619254"/>
              <a:ext cx="1782317" cy="1688490"/>
            </a:xfrm>
            <a:custGeom>
              <a:avLst/>
              <a:gdLst/>
              <a:ahLst/>
              <a:cxnLst/>
              <a:rect l="0" t="0" r="0" b="0"/>
              <a:pathLst>
                <a:path w="1782317" h="1688490">
                  <a:moveTo>
                    <a:pt x="1749165" y="273715"/>
                  </a:moveTo>
                  <a:lnTo>
                    <a:pt x="1749165" y="267394"/>
                  </a:lnTo>
                  <a:lnTo>
                    <a:pt x="1735716" y="229701"/>
                  </a:lnTo>
                  <a:lnTo>
                    <a:pt x="1684315" y="173280"/>
                  </a:lnTo>
                  <a:lnTo>
                    <a:pt x="1626838" y="128328"/>
                  </a:lnTo>
                  <a:lnTo>
                    <a:pt x="1579138" y="99083"/>
                  </a:lnTo>
                  <a:lnTo>
                    <a:pt x="1535333" y="71601"/>
                  </a:lnTo>
                  <a:lnTo>
                    <a:pt x="1485018" y="53903"/>
                  </a:lnTo>
                  <a:lnTo>
                    <a:pt x="1427144" y="31942"/>
                  </a:lnTo>
                  <a:lnTo>
                    <a:pt x="1384176" y="23992"/>
                  </a:lnTo>
                  <a:lnTo>
                    <a:pt x="1325284" y="14661"/>
                  </a:lnTo>
                  <a:lnTo>
                    <a:pt x="1275905" y="7327"/>
                  </a:lnTo>
                  <a:lnTo>
                    <a:pt x="1221326" y="2080"/>
                  </a:lnTo>
                  <a:lnTo>
                    <a:pt x="1178990" y="853"/>
                  </a:lnTo>
                  <a:lnTo>
                    <a:pt x="1133275" y="307"/>
                  </a:lnTo>
                  <a:lnTo>
                    <a:pt x="1077788" y="0"/>
                  </a:lnTo>
                  <a:lnTo>
                    <a:pt x="1026510" y="1232"/>
                  </a:lnTo>
                  <a:lnTo>
                    <a:pt x="971336" y="8065"/>
                  </a:lnTo>
                  <a:lnTo>
                    <a:pt x="920886" y="12000"/>
                  </a:lnTo>
                  <a:lnTo>
                    <a:pt x="872424" y="20957"/>
                  </a:lnTo>
                  <a:lnTo>
                    <a:pt x="823228" y="31989"/>
                  </a:lnTo>
                  <a:lnTo>
                    <a:pt x="768670" y="43636"/>
                  </a:lnTo>
                  <a:lnTo>
                    <a:pt x="718403" y="56789"/>
                  </a:lnTo>
                  <a:lnTo>
                    <a:pt x="668672" y="76855"/>
                  </a:lnTo>
                  <a:lnTo>
                    <a:pt x="613955" y="99557"/>
                  </a:lnTo>
                  <a:lnTo>
                    <a:pt x="563641" y="123041"/>
                  </a:lnTo>
                  <a:lnTo>
                    <a:pt x="515219" y="148079"/>
                  </a:lnTo>
                  <a:lnTo>
                    <a:pt x="467358" y="180045"/>
                  </a:lnTo>
                  <a:lnTo>
                    <a:pt x="418340" y="214652"/>
                  </a:lnTo>
                  <a:lnTo>
                    <a:pt x="363835" y="251364"/>
                  </a:lnTo>
                  <a:lnTo>
                    <a:pt x="314906" y="293845"/>
                  </a:lnTo>
                  <a:lnTo>
                    <a:pt x="258620" y="347953"/>
                  </a:lnTo>
                  <a:lnTo>
                    <a:pt x="216116" y="393607"/>
                  </a:lnTo>
                  <a:lnTo>
                    <a:pt x="178387" y="440648"/>
                  </a:lnTo>
                  <a:lnTo>
                    <a:pt x="145600" y="491628"/>
                  </a:lnTo>
                  <a:lnTo>
                    <a:pt x="119128" y="545098"/>
                  </a:lnTo>
                  <a:lnTo>
                    <a:pt x="94528" y="597982"/>
                  </a:lnTo>
                  <a:lnTo>
                    <a:pt x="70482" y="652016"/>
                  </a:lnTo>
                  <a:lnTo>
                    <a:pt x="50128" y="705068"/>
                  </a:lnTo>
                  <a:lnTo>
                    <a:pt x="35719" y="759152"/>
                  </a:lnTo>
                  <a:lnTo>
                    <a:pt x="23071" y="812218"/>
                  </a:lnTo>
                  <a:lnTo>
                    <a:pt x="10945" y="869834"/>
                  </a:lnTo>
                  <a:lnTo>
                    <a:pt x="2501" y="928797"/>
                  </a:lnTo>
                  <a:lnTo>
                    <a:pt x="0" y="988160"/>
                  </a:lnTo>
                  <a:lnTo>
                    <a:pt x="2786" y="1044114"/>
                  </a:lnTo>
                  <a:lnTo>
                    <a:pt x="11990" y="1097735"/>
                  </a:lnTo>
                  <a:lnTo>
                    <a:pt x="23096" y="1155515"/>
                  </a:lnTo>
                  <a:lnTo>
                    <a:pt x="34765" y="1214527"/>
                  </a:lnTo>
                  <a:lnTo>
                    <a:pt x="50129" y="1270377"/>
                  </a:lnTo>
                  <a:lnTo>
                    <a:pt x="71438" y="1323967"/>
                  </a:lnTo>
                  <a:lnTo>
                    <a:pt x="94509" y="1378209"/>
                  </a:lnTo>
                  <a:lnTo>
                    <a:pt x="121629" y="1427795"/>
                  </a:lnTo>
                  <a:lnTo>
                    <a:pt x="166349" y="1485637"/>
                  </a:lnTo>
                  <a:lnTo>
                    <a:pt x="214723" y="1535280"/>
                  </a:lnTo>
                  <a:lnTo>
                    <a:pt x="273863" y="1579777"/>
                  </a:lnTo>
                  <a:lnTo>
                    <a:pt x="330181" y="1614436"/>
                  </a:lnTo>
                  <a:lnTo>
                    <a:pt x="373726" y="1638753"/>
                  </a:lnTo>
                  <a:lnTo>
                    <a:pt x="426463" y="1662714"/>
                  </a:lnTo>
                  <a:lnTo>
                    <a:pt x="483981" y="1673930"/>
                  </a:lnTo>
                  <a:lnTo>
                    <a:pt x="542916" y="1683574"/>
                  </a:lnTo>
                  <a:lnTo>
                    <a:pt x="602271" y="1688489"/>
                  </a:lnTo>
                  <a:lnTo>
                    <a:pt x="661750" y="1683625"/>
                  </a:lnTo>
                  <a:lnTo>
                    <a:pt x="704953" y="1680862"/>
                  </a:lnTo>
                  <a:lnTo>
                    <a:pt x="749289" y="1678311"/>
                  </a:lnTo>
                  <a:lnTo>
                    <a:pt x="791043" y="1672768"/>
                  </a:lnTo>
                  <a:lnTo>
                    <a:pt x="831649" y="1669422"/>
                  </a:lnTo>
                  <a:lnTo>
                    <a:pt x="873068" y="1665290"/>
                  </a:lnTo>
                  <a:lnTo>
                    <a:pt x="917934" y="1654634"/>
                  </a:lnTo>
                  <a:lnTo>
                    <a:pt x="960806" y="1644605"/>
                  </a:lnTo>
                  <a:lnTo>
                    <a:pt x="1003231" y="1635739"/>
                  </a:lnTo>
                  <a:lnTo>
                    <a:pt x="1048545" y="1627389"/>
                  </a:lnTo>
                  <a:lnTo>
                    <a:pt x="1091615" y="1615740"/>
                  </a:lnTo>
                  <a:lnTo>
                    <a:pt x="1132806" y="1601743"/>
                  </a:lnTo>
                  <a:lnTo>
                    <a:pt x="1173162" y="1586703"/>
                  </a:lnTo>
                  <a:lnTo>
                    <a:pt x="1213146" y="1571199"/>
                  </a:lnTo>
                  <a:lnTo>
                    <a:pt x="1252966" y="1555489"/>
                  </a:lnTo>
                  <a:lnTo>
                    <a:pt x="1311248" y="1531770"/>
                  </a:lnTo>
                  <a:lnTo>
                    <a:pt x="1362619" y="1507984"/>
                  </a:lnTo>
                  <a:lnTo>
                    <a:pt x="1411354" y="1482857"/>
                  </a:lnTo>
                  <a:lnTo>
                    <a:pt x="1459308" y="1452187"/>
                  </a:lnTo>
                  <a:lnTo>
                    <a:pt x="1507030" y="1424432"/>
                  </a:lnTo>
                  <a:lnTo>
                    <a:pt x="1553361" y="1391661"/>
                  </a:lnTo>
                  <a:lnTo>
                    <a:pt x="1605242" y="1341504"/>
                  </a:lnTo>
                  <a:lnTo>
                    <a:pt x="1645226" y="1296534"/>
                  </a:lnTo>
                  <a:lnTo>
                    <a:pt x="1683531" y="1249696"/>
                  </a:lnTo>
                  <a:lnTo>
                    <a:pt x="1711638" y="1202304"/>
                  </a:lnTo>
                  <a:lnTo>
                    <a:pt x="1736723" y="1151220"/>
                  </a:lnTo>
                  <a:lnTo>
                    <a:pt x="1751573" y="1112186"/>
                  </a:lnTo>
                  <a:lnTo>
                    <a:pt x="1762582" y="1068379"/>
                  </a:lnTo>
                  <a:lnTo>
                    <a:pt x="1771885" y="1022451"/>
                  </a:lnTo>
                  <a:lnTo>
                    <a:pt x="1779107" y="975580"/>
                  </a:lnTo>
                  <a:lnTo>
                    <a:pt x="1782316" y="928290"/>
                  </a:lnTo>
                  <a:lnTo>
                    <a:pt x="1780215" y="880814"/>
                  </a:lnTo>
                  <a:lnTo>
                    <a:pt x="1774871" y="833255"/>
                  </a:lnTo>
                  <a:lnTo>
                    <a:pt x="1768086" y="785660"/>
                  </a:lnTo>
                  <a:lnTo>
                    <a:pt x="1753606" y="734520"/>
                  </a:lnTo>
                  <a:lnTo>
                    <a:pt x="1736587" y="683569"/>
                  </a:lnTo>
                  <a:lnTo>
                    <a:pt x="1724613" y="638876"/>
                  </a:lnTo>
                  <a:lnTo>
                    <a:pt x="1701540" y="55946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SMARTInkShape-11">
              <a:extLst>
                <a:ext uri="{FF2B5EF4-FFF2-40B4-BE49-F238E27FC236}">
                  <a16:creationId xmlns:a16="http://schemas.microsoft.com/office/drawing/2014/main" id="{FC914D7B-DD90-47E2-BBBA-F407158092B4}"/>
                </a:ext>
              </a:extLst>
            </p:cNvPr>
            <p:cNvSpPr/>
            <p:nvPr/>
          </p:nvSpPr>
          <p:spPr>
            <a:xfrm>
              <a:off x="3834293" y="738188"/>
              <a:ext cx="1880487" cy="1702590"/>
            </a:xfrm>
            <a:custGeom>
              <a:avLst/>
              <a:gdLst/>
              <a:ahLst/>
              <a:cxnLst/>
              <a:rect l="0" t="0" r="0" b="0"/>
              <a:pathLst>
                <a:path w="1880487" h="1702590">
                  <a:moveTo>
                    <a:pt x="1237770" y="119062"/>
                  </a:moveTo>
                  <a:lnTo>
                    <a:pt x="1213712" y="77268"/>
                  </a:lnTo>
                  <a:lnTo>
                    <a:pt x="1186544" y="52145"/>
                  </a:lnTo>
                  <a:lnTo>
                    <a:pt x="1133667" y="24930"/>
                  </a:lnTo>
                  <a:lnTo>
                    <a:pt x="1114772" y="17694"/>
                  </a:lnTo>
                  <a:lnTo>
                    <a:pt x="1059721" y="13049"/>
                  </a:lnTo>
                  <a:lnTo>
                    <a:pt x="1003334" y="12245"/>
                  </a:lnTo>
                  <a:lnTo>
                    <a:pt x="956641" y="15534"/>
                  </a:lnTo>
                  <a:lnTo>
                    <a:pt x="898987" y="22177"/>
                  </a:lnTo>
                  <a:lnTo>
                    <a:pt x="852374" y="29648"/>
                  </a:lnTo>
                  <a:lnTo>
                    <a:pt x="798722" y="44025"/>
                  </a:lnTo>
                  <a:lnTo>
                    <a:pt x="746379" y="59604"/>
                  </a:lnTo>
                  <a:lnTo>
                    <a:pt x="691795" y="75420"/>
                  </a:lnTo>
                  <a:lnTo>
                    <a:pt x="633290" y="100789"/>
                  </a:lnTo>
                  <a:lnTo>
                    <a:pt x="586530" y="124819"/>
                  </a:lnTo>
                  <a:lnTo>
                    <a:pt x="539162" y="156487"/>
                  </a:lnTo>
                  <a:lnTo>
                    <a:pt x="490290" y="191005"/>
                  </a:lnTo>
                  <a:lnTo>
                    <a:pt x="435827" y="227691"/>
                  </a:lnTo>
                  <a:lnTo>
                    <a:pt x="385589" y="270164"/>
                  </a:lnTo>
                  <a:lnTo>
                    <a:pt x="335866" y="309795"/>
                  </a:lnTo>
                  <a:lnTo>
                    <a:pt x="281153" y="355786"/>
                  </a:lnTo>
                  <a:lnTo>
                    <a:pt x="230839" y="409395"/>
                  </a:lnTo>
                  <a:lnTo>
                    <a:pt x="183740" y="459380"/>
                  </a:lnTo>
                  <a:lnTo>
                    <a:pt x="144062" y="507705"/>
                  </a:lnTo>
                  <a:lnTo>
                    <a:pt x="107170" y="555537"/>
                  </a:lnTo>
                  <a:lnTo>
                    <a:pt x="72426" y="603224"/>
                  </a:lnTo>
                  <a:lnTo>
                    <a:pt x="46110" y="649544"/>
                  </a:lnTo>
                  <a:lnTo>
                    <a:pt x="24695" y="704949"/>
                  </a:lnTo>
                  <a:lnTo>
                    <a:pt x="7726" y="760138"/>
                  </a:lnTo>
                  <a:lnTo>
                    <a:pt x="1141" y="817439"/>
                  </a:lnTo>
                  <a:lnTo>
                    <a:pt x="0" y="860006"/>
                  </a:lnTo>
                  <a:lnTo>
                    <a:pt x="985" y="918479"/>
                  </a:lnTo>
                  <a:lnTo>
                    <a:pt x="9067" y="970495"/>
                  </a:lnTo>
                  <a:lnTo>
                    <a:pt x="21163" y="1019420"/>
                  </a:lnTo>
                  <a:lnTo>
                    <a:pt x="39593" y="1066108"/>
                  </a:lnTo>
                  <a:lnTo>
                    <a:pt x="61871" y="1121637"/>
                  </a:lnTo>
                  <a:lnTo>
                    <a:pt x="80171" y="1167538"/>
                  </a:lnTo>
                  <a:lnTo>
                    <a:pt x="104527" y="1224135"/>
                  </a:lnTo>
                  <a:lnTo>
                    <a:pt x="134817" y="1281715"/>
                  </a:lnTo>
                  <a:lnTo>
                    <a:pt x="169806" y="1332678"/>
                  </a:lnTo>
                  <a:lnTo>
                    <a:pt x="208222" y="1380962"/>
                  </a:lnTo>
                  <a:lnTo>
                    <a:pt x="250794" y="1436900"/>
                  </a:lnTo>
                  <a:lnTo>
                    <a:pt x="302925" y="1493372"/>
                  </a:lnTo>
                  <a:lnTo>
                    <a:pt x="354119" y="1535589"/>
                  </a:lnTo>
                  <a:lnTo>
                    <a:pt x="403821" y="1570778"/>
                  </a:lnTo>
                  <a:lnTo>
                    <a:pt x="458177" y="1603207"/>
                  </a:lnTo>
                  <a:lnTo>
                    <a:pt x="504218" y="1627138"/>
                  </a:lnTo>
                  <a:lnTo>
                    <a:pt x="551373" y="1644664"/>
                  </a:lnTo>
                  <a:lnTo>
                    <a:pt x="607855" y="1670621"/>
                  </a:lnTo>
                  <a:lnTo>
                    <a:pt x="659692" y="1684153"/>
                  </a:lnTo>
                  <a:lnTo>
                    <a:pt x="709153" y="1690074"/>
                  </a:lnTo>
                  <a:lnTo>
                    <a:pt x="761290" y="1698296"/>
                  </a:lnTo>
                  <a:lnTo>
                    <a:pt x="808161" y="1700683"/>
                  </a:lnTo>
                  <a:lnTo>
                    <a:pt x="852805" y="1701744"/>
                  </a:lnTo>
                  <a:lnTo>
                    <a:pt x="911598" y="1702342"/>
                  </a:lnTo>
                  <a:lnTo>
                    <a:pt x="959004" y="1702518"/>
                  </a:lnTo>
                  <a:lnTo>
                    <a:pt x="1016899" y="1702579"/>
                  </a:lnTo>
                  <a:lnTo>
                    <a:pt x="1063553" y="1702589"/>
                  </a:lnTo>
                  <a:lnTo>
                    <a:pt x="1110890" y="1696271"/>
                  </a:lnTo>
                  <a:lnTo>
                    <a:pt x="1158431" y="1686021"/>
                  </a:lnTo>
                  <a:lnTo>
                    <a:pt x="1206030" y="1674606"/>
                  </a:lnTo>
                  <a:lnTo>
                    <a:pt x="1253648" y="1662845"/>
                  </a:lnTo>
                  <a:lnTo>
                    <a:pt x="1301270" y="1644661"/>
                  </a:lnTo>
                  <a:lnTo>
                    <a:pt x="1348895" y="1622516"/>
                  </a:lnTo>
                  <a:lnTo>
                    <a:pt x="1396520" y="1599198"/>
                  </a:lnTo>
                  <a:lnTo>
                    <a:pt x="1444145" y="1575532"/>
                  </a:lnTo>
                  <a:lnTo>
                    <a:pt x="1498139" y="1542508"/>
                  </a:lnTo>
                  <a:lnTo>
                    <a:pt x="1550550" y="1502667"/>
                  </a:lnTo>
                  <a:lnTo>
                    <a:pt x="1577867" y="1484091"/>
                  </a:lnTo>
                  <a:lnTo>
                    <a:pt x="1620489" y="1436300"/>
                  </a:lnTo>
                  <a:lnTo>
                    <a:pt x="1666735" y="1382616"/>
                  </a:lnTo>
                  <a:lnTo>
                    <a:pt x="1705904" y="1324289"/>
                  </a:lnTo>
                  <a:lnTo>
                    <a:pt x="1746959" y="1265338"/>
                  </a:lnTo>
                  <a:lnTo>
                    <a:pt x="1780939" y="1208764"/>
                  </a:lnTo>
                  <a:lnTo>
                    <a:pt x="1805138" y="1156018"/>
                  </a:lnTo>
                  <a:lnTo>
                    <a:pt x="1822745" y="1104817"/>
                  </a:lnTo>
                  <a:lnTo>
                    <a:pt x="1842660" y="1056133"/>
                  </a:lnTo>
                  <a:lnTo>
                    <a:pt x="1858998" y="1001874"/>
                  </a:lnTo>
                  <a:lnTo>
                    <a:pt x="1872217" y="943904"/>
                  </a:lnTo>
                  <a:lnTo>
                    <a:pt x="1878192" y="891156"/>
                  </a:lnTo>
                  <a:lnTo>
                    <a:pt x="1879962" y="835693"/>
                  </a:lnTo>
                  <a:lnTo>
                    <a:pt x="1880486" y="777367"/>
                  </a:lnTo>
                  <a:lnTo>
                    <a:pt x="1874321" y="718193"/>
                  </a:lnTo>
                  <a:lnTo>
                    <a:pt x="1864116" y="658767"/>
                  </a:lnTo>
                  <a:lnTo>
                    <a:pt x="1852713" y="599267"/>
                  </a:lnTo>
                  <a:lnTo>
                    <a:pt x="1834636" y="539746"/>
                  </a:lnTo>
                  <a:lnTo>
                    <a:pt x="1812523" y="480217"/>
                  </a:lnTo>
                  <a:lnTo>
                    <a:pt x="1782893" y="427007"/>
                  </a:lnTo>
                  <a:lnTo>
                    <a:pt x="1748979" y="371407"/>
                  </a:lnTo>
                  <a:lnTo>
                    <a:pt x="1713795" y="319361"/>
                  </a:lnTo>
                  <a:lnTo>
                    <a:pt x="1671914" y="270426"/>
                  </a:lnTo>
                  <a:lnTo>
                    <a:pt x="1619670" y="222413"/>
                  </a:lnTo>
                  <a:lnTo>
                    <a:pt x="1562298" y="180993"/>
                  </a:lnTo>
                  <a:lnTo>
                    <a:pt x="1503406" y="137265"/>
                  </a:lnTo>
                  <a:lnTo>
                    <a:pt x="1444065" y="97115"/>
                  </a:lnTo>
                  <a:lnTo>
                    <a:pt x="1400894" y="72266"/>
                  </a:lnTo>
                  <a:lnTo>
                    <a:pt x="1357894" y="49316"/>
                  </a:lnTo>
                  <a:lnTo>
                    <a:pt x="1305259" y="22843"/>
                  </a:lnTo>
                  <a:lnTo>
                    <a:pt x="1249676"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5" name="SMARTInkShape-12">
            <a:extLst>
              <a:ext uri="{FF2B5EF4-FFF2-40B4-BE49-F238E27FC236}">
                <a16:creationId xmlns:a16="http://schemas.microsoft.com/office/drawing/2014/main" id="{C4869496-FE6E-43BF-A3B2-4CE3CC7CA696}"/>
              </a:ext>
            </a:extLst>
          </p:cNvPr>
          <p:cNvSpPr/>
          <p:nvPr/>
        </p:nvSpPr>
        <p:spPr>
          <a:xfrm>
            <a:off x="4441031" y="1857375"/>
            <a:ext cx="11908" cy="1"/>
          </a:xfrm>
          <a:custGeom>
            <a:avLst/>
            <a:gdLst/>
            <a:ahLst/>
            <a:cxnLst/>
            <a:rect l="0" t="0" r="0" b="0"/>
            <a:pathLst>
              <a:path w="11908" h="1">
                <a:moveTo>
                  <a:pt x="0" y="0"/>
                </a:moveTo>
                <a:lnTo>
                  <a:pt x="11907"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SMARTInkShape-13">
            <a:extLst>
              <a:ext uri="{FF2B5EF4-FFF2-40B4-BE49-F238E27FC236}">
                <a16:creationId xmlns:a16="http://schemas.microsoft.com/office/drawing/2014/main" id="{B6FFE550-6CD8-43B0-A29A-133F26213F9E}"/>
              </a:ext>
            </a:extLst>
          </p:cNvPr>
          <p:cNvSpPr/>
          <p:nvPr/>
        </p:nvSpPr>
        <p:spPr>
          <a:xfrm>
            <a:off x="6167993" y="488156"/>
            <a:ext cx="2523252" cy="1869268"/>
          </a:xfrm>
          <a:custGeom>
            <a:avLst/>
            <a:gdLst/>
            <a:ahLst/>
            <a:cxnLst/>
            <a:rect l="0" t="0" r="0" b="0"/>
            <a:pathLst>
              <a:path w="2523252" h="1869268">
                <a:moveTo>
                  <a:pt x="1987788" y="285750"/>
                </a:moveTo>
                <a:lnTo>
                  <a:pt x="1955329" y="255937"/>
                </a:lnTo>
                <a:lnTo>
                  <a:pt x="1905480" y="229345"/>
                </a:lnTo>
                <a:lnTo>
                  <a:pt x="1857024" y="204641"/>
                </a:lnTo>
                <a:lnTo>
                  <a:pt x="1809235" y="183788"/>
                </a:lnTo>
                <a:lnTo>
                  <a:pt x="1761577" y="166930"/>
                </a:lnTo>
                <a:lnTo>
                  <a:pt x="1713946" y="144540"/>
                </a:lnTo>
                <a:lnTo>
                  <a:pt x="1666320" y="125467"/>
                </a:lnTo>
                <a:lnTo>
                  <a:pt x="1618695" y="116800"/>
                </a:lnTo>
                <a:lnTo>
                  <a:pt x="1559163" y="107103"/>
                </a:lnTo>
                <a:lnTo>
                  <a:pt x="1508011" y="97984"/>
                </a:lnTo>
                <a:lnTo>
                  <a:pt x="1453662" y="89470"/>
                </a:lnTo>
                <a:lnTo>
                  <a:pt x="1414819" y="86067"/>
                </a:lnTo>
                <a:lnTo>
                  <a:pt x="1370656" y="84554"/>
                </a:lnTo>
                <a:lnTo>
                  <a:pt x="1316043" y="83703"/>
                </a:lnTo>
                <a:lnTo>
                  <a:pt x="1266348" y="83450"/>
                </a:lnTo>
                <a:lnTo>
                  <a:pt x="1218109" y="83375"/>
                </a:lnTo>
                <a:lnTo>
                  <a:pt x="1170302" y="84676"/>
                </a:lnTo>
                <a:lnTo>
                  <a:pt x="1122624" y="91529"/>
                </a:lnTo>
                <a:lnTo>
                  <a:pt x="1073660" y="95471"/>
                </a:lnTo>
                <a:lnTo>
                  <a:pt x="1019170" y="104429"/>
                </a:lnTo>
                <a:lnTo>
                  <a:pt x="967601" y="114139"/>
                </a:lnTo>
                <a:lnTo>
                  <a:pt x="911016" y="118927"/>
                </a:lnTo>
                <a:lnTo>
                  <a:pt x="852358" y="129459"/>
                </a:lnTo>
                <a:lnTo>
                  <a:pt x="794408" y="147425"/>
                </a:lnTo>
                <a:lnTo>
                  <a:pt x="741814" y="161715"/>
                </a:lnTo>
                <a:lnTo>
                  <a:pt x="684925" y="175651"/>
                </a:lnTo>
                <a:lnTo>
                  <a:pt x="627501" y="195949"/>
                </a:lnTo>
                <a:lnTo>
                  <a:pt x="575061" y="218720"/>
                </a:lnTo>
                <a:lnTo>
                  <a:pt x="519541" y="243547"/>
                </a:lnTo>
                <a:lnTo>
                  <a:pt x="468989" y="274128"/>
                </a:lnTo>
                <a:lnTo>
                  <a:pt x="420497" y="301856"/>
                </a:lnTo>
                <a:lnTo>
                  <a:pt x="372616" y="334620"/>
                </a:lnTo>
                <a:lnTo>
                  <a:pt x="324914" y="369463"/>
                </a:lnTo>
                <a:lnTo>
                  <a:pt x="278589" y="406245"/>
                </a:lnTo>
                <a:lnTo>
                  <a:pt x="226710" y="461883"/>
                </a:lnTo>
                <a:lnTo>
                  <a:pt x="178245" y="517803"/>
                </a:lnTo>
                <a:lnTo>
                  <a:pt x="142381" y="564116"/>
                </a:lnTo>
                <a:lnTo>
                  <a:pt x="112939" y="611351"/>
                </a:lnTo>
                <a:lnTo>
                  <a:pt x="87459" y="658861"/>
                </a:lnTo>
                <a:lnTo>
                  <a:pt x="69474" y="706452"/>
                </a:lnTo>
                <a:lnTo>
                  <a:pt x="49445" y="754067"/>
                </a:lnTo>
                <a:lnTo>
                  <a:pt x="33074" y="801689"/>
                </a:lnTo>
                <a:lnTo>
                  <a:pt x="19845" y="855634"/>
                </a:lnTo>
                <a:lnTo>
                  <a:pt x="13868" y="907189"/>
                </a:lnTo>
                <a:lnTo>
                  <a:pt x="5776" y="955979"/>
                </a:lnTo>
                <a:lnTo>
                  <a:pt x="1320" y="1010269"/>
                </a:lnTo>
                <a:lnTo>
                  <a:pt x="0" y="1061927"/>
                </a:lnTo>
                <a:lnTo>
                  <a:pt x="5930" y="1117068"/>
                </a:lnTo>
                <a:lnTo>
                  <a:pt x="16066" y="1168977"/>
                </a:lnTo>
                <a:lnTo>
                  <a:pt x="27447" y="1217872"/>
                </a:lnTo>
                <a:lnTo>
                  <a:pt x="39197" y="1272194"/>
                </a:lnTo>
                <a:lnTo>
                  <a:pt x="57378" y="1323861"/>
                </a:lnTo>
                <a:lnTo>
                  <a:pt x="85843" y="1372684"/>
                </a:lnTo>
                <a:lnTo>
                  <a:pt x="113092" y="1420663"/>
                </a:lnTo>
                <a:lnTo>
                  <a:pt x="144243" y="1468393"/>
                </a:lnTo>
                <a:lnTo>
                  <a:pt x="178608" y="1516050"/>
                </a:lnTo>
                <a:lnTo>
                  <a:pt x="233958" y="1570055"/>
                </a:lnTo>
                <a:lnTo>
                  <a:pt x="288009" y="1618940"/>
                </a:lnTo>
                <a:lnTo>
                  <a:pt x="333654" y="1654877"/>
                </a:lnTo>
                <a:lnTo>
                  <a:pt x="380693" y="1690661"/>
                </a:lnTo>
                <a:lnTo>
                  <a:pt x="413627" y="1711842"/>
                </a:lnTo>
                <a:lnTo>
                  <a:pt x="468035" y="1732527"/>
                </a:lnTo>
                <a:lnTo>
                  <a:pt x="518257" y="1753503"/>
                </a:lnTo>
                <a:lnTo>
                  <a:pt x="567974" y="1767361"/>
                </a:lnTo>
                <a:lnTo>
                  <a:pt x="622687" y="1773378"/>
                </a:lnTo>
                <a:lnTo>
                  <a:pt x="674323" y="1782951"/>
                </a:lnTo>
                <a:lnTo>
                  <a:pt x="730927" y="1792844"/>
                </a:lnTo>
                <a:lnTo>
                  <a:pt x="789591" y="1797685"/>
                </a:lnTo>
                <a:lnTo>
                  <a:pt x="829076" y="1803506"/>
                </a:lnTo>
                <a:lnTo>
                  <a:pt x="872201" y="1810503"/>
                </a:lnTo>
                <a:lnTo>
                  <a:pt x="916503" y="1816699"/>
                </a:lnTo>
                <a:lnTo>
                  <a:pt x="958241" y="1819453"/>
                </a:lnTo>
                <a:lnTo>
                  <a:pt x="998841" y="1824205"/>
                </a:lnTo>
                <a:lnTo>
                  <a:pt x="1040256" y="1829404"/>
                </a:lnTo>
                <a:lnTo>
                  <a:pt x="1085121" y="1831714"/>
                </a:lnTo>
                <a:lnTo>
                  <a:pt x="1127992" y="1832741"/>
                </a:lnTo>
                <a:lnTo>
                  <a:pt x="1170417" y="1834520"/>
                </a:lnTo>
                <a:lnTo>
                  <a:pt x="1215731" y="1839721"/>
                </a:lnTo>
                <a:lnTo>
                  <a:pt x="1262329" y="1846442"/>
                </a:lnTo>
                <a:lnTo>
                  <a:pt x="1309497" y="1852516"/>
                </a:lnTo>
                <a:lnTo>
                  <a:pt x="1356919" y="1855216"/>
                </a:lnTo>
                <a:lnTo>
                  <a:pt x="1400926" y="1859943"/>
                </a:lnTo>
                <a:lnTo>
                  <a:pt x="1443856" y="1865131"/>
                </a:lnTo>
                <a:lnTo>
                  <a:pt x="1489395" y="1867437"/>
                </a:lnTo>
                <a:lnTo>
                  <a:pt x="1536093" y="1868462"/>
                </a:lnTo>
                <a:lnTo>
                  <a:pt x="1581982" y="1868917"/>
                </a:lnTo>
                <a:lnTo>
                  <a:pt x="1624427" y="1869119"/>
                </a:lnTo>
                <a:lnTo>
                  <a:pt x="1668867" y="1869209"/>
                </a:lnTo>
                <a:lnTo>
                  <a:pt x="1715077" y="1869250"/>
                </a:lnTo>
                <a:lnTo>
                  <a:pt x="1762073" y="1869267"/>
                </a:lnTo>
                <a:lnTo>
                  <a:pt x="1805891" y="1865747"/>
                </a:lnTo>
                <a:lnTo>
                  <a:pt x="1847414" y="1861096"/>
                </a:lnTo>
                <a:lnTo>
                  <a:pt x="1887917" y="1859029"/>
                </a:lnTo>
                <a:lnTo>
                  <a:pt x="1927967" y="1854582"/>
                </a:lnTo>
                <a:lnTo>
                  <a:pt x="1967816" y="1848196"/>
                </a:lnTo>
                <a:lnTo>
                  <a:pt x="2007575" y="1840949"/>
                </a:lnTo>
                <a:lnTo>
                  <a:pt x="2047295" y="1833318"/>
                </a:lnTo>
                <a:lnTo>
                  <a:pt x="2103315" y="1821584"/>
                </a:lnTo>
                <a:lnTo>
                  <a:pt x="2156956" y="1806201"/>
                </a:lnTo>
                <a:lnTo>
                  <a:pt x="2211214" y="1784886"/>
                </a:lnTo>
                <a:lnTo>
                  <a:pt x="2257276" y="1758286"/>
                </a:lnTo>
                <a:lnTo>
                  <a:pt x="2314717" y="1713742"/>
                </a:lnTo>
                <a:lnTo>
                  <a:pt x="2366192" y="1665402"/>
                </a:lnTo>
                <a:lnTo>
                  <a:pt x="2406738" y="1606269"/>
                </a:lnTo>
                <a:lnTo>
                  <a:pt x="2437359" y="1559401"/>
                </a:lnTo>
                <a:lnTo>
                  <a:pt x="2463189" y="1508472"/>
                </a:lnTo>
                <a:lnTo>
                  <a:pt x="2484071" y="1451489"/>
                </a:lnTo>
                <a:lnTo>
                  <a:pt x="2498637" y="1392713"/>
                </a:lnTo>
                <a:lnTo>
                  <a:pt x="2507197" y="1351880"/>
                </a:lnTo>
                <a:lnTo>
                  <a:pt x="2515410" y="1307273"/>
                </a:lnTo>
                <a:lnTo>
                  <a:pt x="2519943" y="1260989"/>
                </a:lnTo>
                <a:lnTo>
                  <a:pt x="2521958" y="1215284"/>
                </a:lnTo>
                <a:lnTo>
                  <a:pt x="2522853" y="1172921"/>
                </a:lnTo>
                <a:lnTo>
                  <a:pt x="2523251" y="1128517"/>
                </a:lnTo>
                <a:lnTo>
                  <a:pt x="2522105" y="1081001"/>
                </a:lnTo>
                <a:lnTo>
                  <a:pt x="2517186" y="1029014"/>
                </a:lnTo>
                <a:lnTo>
                  <a:pt x="2510590" y="978569"/>
                </a:lnTo>
                <a:lnTo>
                  <a:pt x="2501926" y="929691"/>
                </a:lnTo>
                <a:lnTo>
                  <a:pt x="2489256" y="881508"/>
                </a:lnTo>
                <a:lnTo>
                  <a:pt x="2474805" y="830108"/>
                </a:lnTo>
                <a:lnTo>
                  <a:pt x="2458240" y="776395"/>
                </a:lnTo>
                <a:lnTo>
                  <a:pt x="2437649" y="721655"/>
                </a:lnTo>
                <a:lnTo>
                  <a:pt x="2418796" y="669986"/>
                </a:lnTo>
                <a:lnTo>
                  <a:pt x="2398952" y="619240"/>
                </a:lnTo>
                <a:lnTo>
                  <a:pt x="2372493" y="565819"/>
                </a:lnTo>
                <a:lnTo>
                  <a:pt x="2343094" y="514736"/>
                </a:lnTo>
                <a:lnTo>
                  <a:pt x="2312389" y="465574"/>
                </a:lnTo>
                <a:lnTo>
                  <a:pt x="2281104" y="417265"/>
                </a:lnTo>
                <a:lnTo>
                  <a:pt x="2249561" y="372865"/>
                </a:lnTo>
                <a:lnTo>
                  <a:pt x="2216580" y="331082"/>
                </a:lnTo>
                <a:lnTo>
                  <a:pt x="2159501" y="271695"/>
                </a:lnTo>
                <a:lnTo>
                  <a:pt x="2115698" y="236729"/>
                </a:lnTo>
                <a:lnTo>
                  <a:pt x="2073301" y="203550"/>
                </a:lnTo>
                <a:lnTo>
                  <a:pt x="2031086" y="171165"/>
                </a:lnTo>
                <a:lnTo>
                  <a:pt x="1985864" y="139132"/>
                </a:lnTo>
                <a:lnTo>
                  <a:pt x="1939308" y="110785"/>
                </a:lnTo>
                <a:lnTo>
                  <a:pt x="1890835" y="84956"/>
                </a:lnTo>
                <a:lnTo>
                  <a:pt x="1838424" y="60248"/>
                </a:lnTo>
                <a:lnTo>
                  <a:pt x="1791317" y="39565"/>
                </a:lnTo>
                <a:lnTo>
                  <a:pt x="1690132"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SMARTInkShape-14">
            <a:extLst>
              <a:ext uri="{FF2B5EF4-FFF2-40B4-BE49-F238E27FC236}">
                <a16:creationId xmlns:a16="http://schemas.microsoft.com/office/drawing/2014/main" id="{016283A8-82B7-403C-A722-544DC88E2452}"/>
              </a:ext>
            </a:extLst>
          </p:cNvPr>
          <p:cNvSpPr/>
          <p:nvPr/>
        </p:nvSpPr>
        <p:spPr>
          <a:xfrm>
            <a:off x="8311124" y="488925"/>
            <a:ext cx="2934631" cy="1898741"/>
          </a:xfrm>
          <a:custGeom>
            <a:avLst/>
            <a:gdLst/>
            <a:ahLst/>
            <a:cxnLst/>
            <a:rect l="0" t="0" r="0" b="0"/>
            <a:pathLst>
              <a:path w="2934631" h="1898741">
                <a:moveTo>
                  <a:pt x="1309126" y="94481"/>
                </a:moveTo>
                <a:lnTo>
                  <a:pt x="1315447" y="94481"/>
                </a:lnTo>
                <a:lnTo>
                  <a:pt x="1322077" y="90954"/>
                </a:lnTo>
                <a:lnTo>
                  <a:pt x="1376736" y="60935"/>
                </a:lnTo>
                <a:lnTo>
                  <a:pt x="1430519" y="36996"/>
                </a:lnTo>
                <a:lnTo>
                  <a:pt x="1484506" y="17617"/>
                </a:lnTo>
                <a:lnTo>
                  <a:pt x="1536751" y="11991"/>
                </a:lnTo>
                <a:lnTo>
                  <a:pt x="1595062" y="1826"/>
                </a:lnTo>
                <a:lnTo>
                  <a:pt x="1641234" y="0"/>
                </a:lnTo>
                <a:lnTo>
                  <a:pt x="1684271" y="896"/>
                </a:lnTo>
                <a:lnTo>
                  <a:pt x="1734266" y="5704"/>
                </a:lnTo>
                <a:lnTo>
                  <a:pt x="1776772" y="12250"/>
                </a:lnTo>
                <a:lnTo>
                  <a:pt x="1826924" y="23373"/>
                </a:lnTo>
                <a:lnTo>
                  <a:pt x="1873975" y="35048"/>
                </a:lnTo>
                <a:lnTo>
                  <a:pt x="1926281" y="50413"/>
                </a:lnTo>
                <a:lnTo>
                  <a:pt x="1975292" y="71723"/>
                </a:lnTo>
                <a:lnTo>
                  <a:pt x="2023327" y="94794"/>
                </a:lnTo>
                <a:lnTo>
                  <a:pt x="2071075" y="121914"/>
                </a:lnTo>
                <a:lnTo>
                  <a:pt x="2122264" y="151557"/>
                </a:lnTo>
                <a:lnTo>
                  <a:pt x="2175796" y="180625"/>
                </a:lnTo>
                <a:lnTo>
                  <a:pt x="2225170" y="214373"/>
                </a:lnTo>
                <a:lnTo>
                  <a:pt x="2276841" y="249508"/>
                </a:lnTo>
                <a:lnTo>
                  <a:pt x="2330517" y="288582"/>
                </a:lnTo>
                <a:lnTo>
                  <a:pt x="2379934" y="330145"/>
                </a:lnTo>
                <a:lnTo>
                  <a:pt x="2428090" y="371124"/>
                </a:lnTo>
                <a:lnTo>
                  <a:pt x="2475872" y="420307"/>
                </a:lnTo>
                <a:lnTo>
                  <a:pt x="2523543" y="473244"/>
                </a:lnTo>
                <a:lnTo>
                  <a:pt x="2571182" y="525971"/>
                </a:lnTo>
                <a:lnTo>
                  <a:pt x="2618812" y="579958"/>
                </a:lnTo>
                <a:lnTo>
                  <a:pt x="2662911" y="632996"/>
                </a:lnTo>
                <a:lnTo>
                  <a:pt x="2701112" y="690604"/>
                </a:lnTo>
                <a:lnTo>
                  <a:pt x="2737566" y="749565"/>
                </a:lnTo>
                <a:lnTo>
                  <a:pt x="2773503" y="805400"/>
                </a:lnTo>
                <a:lnTo>
                  <a:pt x="2809287" y="858985"/>
                </a:lnTo>
                <a:lnTo>
                  <a:pt x="2841496" y="916754"/>
                </a:lnTo>
                <a:lnTo>
                  <a:pt x="2867797" y="975764"/>
                </a:lnTo>
                <a:lnTo>
                  <a:pt x="2892347" y="1031612"/>
                </a:lnTo>
                <a:lnTo>
                  <a:pt x="2912850" y="1081674"/>
                </a:lnTo>
                <a:lnTo>
                  <a:pt x="2923775" y="1130021"/>
                </a:lnTo>
                <a:lnTo>
                  <a:pt x="2930541" y="1177860"/>
                </a:lnTo>
                <a:lnTo>
                  <a:pt x="2934630" y="1208337"/>
                </a:lnTo>
                <a:lnTo>
                  <a:pt x="2930004" y="1263768"/>
                </a:lnTo>
                <a:lnTo>
                  <a:pt x="2922378" y="1318962"/>
                </a:lnTo>
                <a:lnTo>
                  <a:pt x="2899948" y="1368082"/>
                </a:lnTo>
                <a:lnTo>
                  <a:pt x="2877879" y="1419530"/>
                </a:lnTo>
                <a:lnTo>
                  <a:pt x="2852560" y="1461196"/>
                </a:lnTo>
                <a:lnTo>
                  <a:pt x="2814771" y="1510830"/>
                </a:lnTo>
                <a:lnTo>
                  <a:pt x="2770997" y="1558852"/>
                </a:lnTo>
                <a:lnTo>
                  <a:pt x="2716294" y="1603028"/>
                </a:lnTo>
                <a:lnTo>
                  <a:pt x="2660558" y="1637624"/>
                </a:lnTo>
                <a:lnTo>
                  <a:pt x="2607958" y="1661930"/>
                </a:lnTo>
                <a:lnTo>
                  <a:pt x="2550480" y="1685888"/>
                </a:lnTo>
                <a:lnTo>
                  <a:pt x="2491558" y="1703424"/>
                </a:lnTo>
                <a:lnTo>
                  <a:pt x="2432206" y="1716998"/>
                </a:lnTo>
                <a:lnTo>
                  <a:pt x="2389034" y="1725326"/>
                </a:lnTo>
                <a:lnTo>
                  <a:pt x="2343387" y="1733436"/>
                </a:lnTo>
                <a:lnTo>
                  <a:pt x="2296641" y="1741451"/>
                </a:lnTo>
                <a:lnTo>
                  <a:pt x="2249407" y="1749422"/>
                </a:lnTo>
                <a:lnTo>
                  <a:pt x="2200633" y="1756052"/>
                </a:lnTo>
                <a:lnTo>
                  <a:pt x="2148087" y="1758999"/>
                </a:lnTo>
                <a:lnTo>
                  <a:pt x="2097394" y="1763836"/>
                </a:lnTo>
                <a:lnTo>
                  <a:pt x="2045759" y="1769073"/>
                </a:lnTo>
                <a:lnTo>
                  <a:pt x="1987533" y="1771401"/>
                </a:lnTo>
                <a:lnTo>
                  <a:pt x="1929904" y="1775963"/>
                </a:lnTo>
                <a:lnTo>
                  <a:pt x="1873423" y="1782400"/>
                </a:lnTo>
                <a:lnTo>
                  <a:pt x="1817452" y="1789671"/>
                </a:lnTo>
                <a:lnTo>
                  <a:pt x="1761709" y="1793784"/>
                </a:lnTo>
                <a:lnTo>
                  <a:pt x="1704742" y="1796935"/>
                </a:lnTo>
                <a:lnTo>
                  <a:pt x="1674735" y="1799628"/>
                </a:lnTo>
                <a:lnTo>
                  <a:pt x="1644146" y="1802746"/>
                </a:lnTo>
                <a:lnTo>
                  <a:pt x="1613171" y="1806147"/>
                </a:lnTo>
                <a:lnTo>
                  <a:pt x="1581937" y="1809738"/>
                </a:lnTo>
                <a:lnTo>
                  <a:pt x="1550531" y="1813454"/>
                </a:lnTo>
                <a:lnTo>
                  <a:pt x="1520334" y="1817255"/>
                </a:lnTo>
                <a:lnTo>
                  <a:pt x="1462086" y="1825006"/>
                </a:lnTo>
                <a:lnTo>
                  <a:pt x="1432266" y="1828925"/>
                </a:lnTo>
                <a:lnTo>
                  <a:pt x="1401803" y="1832860"/>
                </a:lnTo>
                <a:lnTo>
                  <a:pt x="1370911" y="1836807"/>
                </a:lnTo>
                <a:lnTo>
                  <a:pt x="1339733" y="1842084"/>
                </a:lnTo>
                <a:lnTo>
                  <a:pt x="1308364" y="1848248"/>
                </a:lnTo>
                <a:lnTo>
                  <a:pt x="1276868" y="1855002"/>
                </a:lnTo>
                <a:lnTo>
                  <a:pt x="1246610" y="1859506"/>
                </a:lnTo>
                <a:lnTo>
                  <a:pt x="1188296" y="1864510"/>
                </a:lnTo>
                <a:lnTo>
                  <a:pt x="1158458" y="1867167"/>
                </a:lnTo>
                <a:lnTo>
                  <a:pt x="1127983" y="1870261"/>
                </a:lnTo>
                <a:lnTo>
                  <a:pt x="1097082" y="1873647"/>
                </a:lnTo>
                <a:lnTo>
                  <a:pt x="1038055" y="1880937"/>
                </a:lnTo>
                <a:lnTo>
                  <a:pt x="979629" y="1887263"/>
                </a:lnTo>
                <a:lnTo>
                  <a:pt x="949232" y="1888951"/>
                </a:lnTo>
                <a:lnTo>
                  <a:pt x="918384" y="1890076"/>
                </a:lnTo>
                <a:lnTo>
                  <a:pt x="859415" y="1894853"/>
                </a:lnTo>
                <a:lnTo>
                  <a:pt x="801014" y="1898740"/>
                </a:lnTo>
                <a:lnTo>
                  <a:pt x="770625" y="1897925"/>
                </a:lnTo>
                <a:lnTo>
                  <a:pt x="739782" y="1896058"/>
                </a:lnTo>
                <a:lnTo>
                  <a:pt x="680817" y="1890457"/>
                </a:lnTo>
                <a:lnTo>
                  <a:pt x="623742" y="1883557"/>
                </a:lnTo>
                <a:lnTo>
                  <a:pt x="567508" y="1876081"/>
                </a:lnTo>
                <a:lnTo>
                  <a:pt x="515174" y="1868348"/>
                </a:lnTo>
                <a:lnTo>
                  <a:pt x="466779" y="1859179"/>
                </a:lnTo>
                <a:lnTo>
                  <a:pt x="423222" y="1846284"/>
                </a:lnTo>
                <a:lnTo>
                  <a:pt x="378287" y="1828206"/>
                </a:lnTo>
                <a:lnTo>
                  <a:pt x="334503" y="1806942"/>
                </a:lnTo>
                <a:lnTo>
                  <a:pt x="280104" y="1772658"/>
                </a:lnTo>
                <a:lnTo>
                  <a:pt x="230472" y="1737365"/>
                </a:lnTo>
                <a:lnTo>
                  <a:pt x="182251" y="1699126"/>
                </a:lnTo>
                <a:lnTo>
                  <a:pt x="137096" y="1648403"/>
                </a:lnTo>
                <a:lnTo>
                  <a:pt x="104461" y="1597949"/>
                </a:lnTo>
                <a:lnTo>
                  <a:pt x="71567" y="1540372"/>
                </a:lnTo>
                <a:lnTo>
                  <a:pt x="53103" y="1496453"/>
                </a:lnTo>
                <a:lnTo>
                  <a:pt x="39605" y="1454003"/>
                </a:lnTo>
                <a:lnTo>
                  <a:pt x="27874" y="1411766"/>
                </a:lnTo>
                <a:lnTo>
                  <a:pt x="13841" y="1366535"/>
                </a:lnTo>
                <a:lnTo>
                  <a:pt x="5840" y="1316446"/>
                </a:lnTo>
                <a:lnTo>
                  <a:pt x="2283" y="1264639"/>
                </a:lnTo>
                <a:lnTo>
                  <a:pt x="703" y="1215155"/>
                </a:lnTo>
                <a:lnTo>
                  <a:pt x="0" y="1163177"/>
                </a:lnTo>
                <a:lnTo>
                  <a:pt x="1011" y="1110530"/>
                </a:lnTo>
                <a:lnTo>
                  <a:pt x="5870" y="1060673"/>
                </a:lnTo>
                <a:lnTo>
                  <a:pt x="12439" y="1008528"/>
                </a:lnTo>
                <a:lnTo>
                  <a:pt x="21091" y="954485"/>
                </a:lnTo>
                <a:lnTo>
                  <a:pt x="33757" y="899597"/>
                </a:lnTo>
                <a:lnTo>
                  <a:pt x="48205" y="844335"/>
                </a:lnTo>
                <a:lnTo>
                  <a:pt x="64769" y="788906"/>
                </a:lnTo>
                <a:lnTo>
                  <a:pt x="85360" y="733403"/>
                </a:lnTo>
                <a:lnTo>
                  <a:pt x="104212" y="681394"/>
                </a:lnTo>
                <a:lnTo>
                  <a:pt x="124057" y="631821"/>
                </a:lnTo>
                <a:lnTo>
                  <a:pt x="150515" y="583330"/>
                </a:lnTo>
                <a:lnTo>
                  <a:pt x="176386" y="535320"/>
                </a:lnTo>
                <a:lnTo>
                  <a:pt x="202436" y="488847"/>
                </a:lnTo>
                <a:lnTo>
                  <a:pt x="231653" y="446144"/>
                </a:lnTo>
                <a:lnTo>
                  <a:pt x="265805" y="401588"/>
                </a:lnTo>
                <a:lnTo>
                  <a:pt x="303032" y="356650"/>
                </a:lnTo>
                <a:lnTo>
                  <a:pt x="341625" y="314629"/>
                </a:lnTo>
                <a:lnTo>
                  <a:pt x="384355" y="277432"/>
                </a:lnTo>
                <a:lnTo>
                  <a:pt x="428481" y="243262"/>
                </a:lnTo>
                <a:lnTo>
                  <a:pt x="470142" y="210436"/>
                </a:lnTo>
                <a:lnTo>
                  <a:pt x="517762" y="178208"/>
                </a:lnTo>
                <a:lnTo>
                  <a:pt x="568471" y="148891"/>
                </a:lnTo>
                <a:lnTo>
                  <a:pt x="617467" y="127042"/>
                </a:lnTo>
                <a:lnTo>
                  <a:pt x="672757" y="104984"/>
                </a:lnTo>
                <a:lnTo>
                  <a:pt x="731285" y="84597"/>
                </a:lnTo>
                <a:lnTo>
                  <a:pt x="788166" y="71126"/>
                </a:lnTo>
                <a:lnTo>
                  <a:pt x="844313" y="60730"/>
                </a:lnTo>
                <a:lnTo>
                  <a:pt x="901459" y="51699"/>
                </a:lnTo>
                <a:lnTo>
                  <a:pt x="931515" y="47439"/>
                </a:lnTo>
                <a:lnTo>
                  <a:pt x="962135" y="43276"/>
                </a:lnTo>
                <a:lnTo>
                  <a:pt x="993132" y="40501"/>
                </a:lnTo>
                <a:lnTo>
                  <a:pt x="1024380" y="38651"/>
                </a:lnTo>
                <a:lnTo>
                  <a:pt x="1055796" y="37417"/>
                </a:lnTo>
                <a:lnTo>
                  <a:pt x="1085999" y="37918"/>
                </a:lnTo>
                <a:lnTo>
                  <a:pt x="1144254" y="42002"/>
                </a:lnTo>
                <a:lnTo>
                  <a:pt x="1174075" y="44943"/>
                </a:lnTo>
                <a:lnTo>
                  <a:pt x="1204540" y="48226"/>
                </a:lnTo>
                <a:lnTo>
                  <a:pt x="1235434" y="51738"/>
                </a:lnTo>
                <a:lnTo>
                  <a:pt x="1294454" y="59168"/>
                </a:lnTo>
                <a:lnTo>
                  <a:pt x="1352875" y="68203"/>
                </a:lnTo>
                <a:lnTo>
                  <a:pt x="1383272" y="74317"/>
                </a:lnTo>
                <a:lnTo>
                  <a:pt x="1442622" y="88165"/>
                </a:lnTo>
                <a:lnTo>
                  <a:pt x="1495457" y="103139"/>
                </a:lnTo>
                <a:lnTo>
                  <a:pt x="1545398" y="122142"/>
                </a:lnTo>
                <a:lnTo>
                  <a:pt x="1594053" y="142494"/>
                </a:lnTo>
                <a:lnTo>
                  <a:pt x="1642135" y="160358"/>
                </a:lnTo>
                <a:lnTo>
                  <a:pt x="1701189" y="191612"/>
                </a:lnTo>
                <a:lnTo>
                  <a:pt x="1758520" y="226007"/>
                </a:lnTo>
                <a:lnTo>
                  <a:pt x="1815497" y="270539"/>
                </a:lnTo>
                <a:lnTo>
                  <a:pt x="1844907" y="2968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0" name="SMARTInkShape-Group22">
            <a:extLst>
              <a:ext uri="{FF2B5EF4-FFF2-40B4-BE49-F238E27FC236}">
                <a16:creationId xmlns:a16="http://schemas.microsoft.com/office/drawing/2014/main" id="{F23DF455-E357-4689-AAA8-183B0EF04E01}"/>
              </a:ext>
            </a:extLst>
          </p:cNvPr>
          <p:cNvGrpSpPr/>
          <p:nvPr/>
        </p:nvGrpSpPr>
        <p:grpSpPr>
          <a:xfrm>
            <a:off x="1310403" y="3464719"/>
            <a:ext cx="4642559" cy="2818791"/>
            <a:chOff x="1310403" y="3464719"/>
            <a:chExt cx="4642559" cy="2818791"/>
          </a:xfrm>
        </p:grpSpPr>
        <p:sp>
          <p:nvSpPr>
            <p:cNvPr id="8" name="SMARTInkShape-15">
              <a:extLst>
                <a:ext uri="{FF2B5EF4-FFF2-40B4-BE49-F238E27FC236}">
                  <a16:creationId xmlns:a16="http://schemas.microsoft.com/office/drawing/2014/main" id="{BCEC09E3-4CFA-4801-954E-08CC8E181E04}"/>
                </a:ext>
              </a:extLst>
            </p:cNvPr>
            <p:cNvSpPr/>
            <p:nvPr/>
          </p:nvSpPr>
          <p:spPr>
            <a:xfrm>
              <a:off x="3381375" y="3476731"/>
              <a:ext cx="2571587" cy="2806779"/>
            </a:xfrm>
            <a:custGeom>
              <a:avLst/>
              <a:gdLst/>
              <a:ahLst/>
              <a:cxnLst/>
              <a:rect l="0" t="0" r="0" b="0"/>
              <a:pathLst>
                <a:path w="2571587" h="2806779">
                  <a:moveTo>
                    <a:pt x="0" y="71332"/>
                  </a:moveTo>
                  <a:lnTo>
                    <a:pt x="45785" y="65011"/>
                  </a:lnTo>
                  <a:lnTo>
                    <a:pt x="101760" y="54760"/>
                  </a:lnTo>
                  <a:lnTo>
                    <a:pt x="142241" y="47209"/>
                  </a:lnTo>
                  <a:lnTo>
                    <a:pt x="182281" y="40767"/>
                  </a:lnTo>
                  <a:lnTo>
                    <a:pt x="240687" y="35817"/>
                  </a:lnTo>
                  <a:lnTo>
                    <a:pt x="294741" y="27883"/>
                  </a:lnTo>
                  <a:lnTo>
                    <a:pt x="337371" y="25563"/>
                  </a:lnTo>
                  <a:lnTo>
                    <a:pt x="379248" y="28059"/>
                  </a:lnTo>
                  <a:lnTo>
                    <a:pt x="421232" y="32256"/>
                  </a:lnTo>
                  <a:lnTo>
                    <a:pt x="466350" y="34121"/>
                  </a:lnTo>
                  <a:lnTo>
                    <a:pt x="509332" y="34950"/>
                  </a:lnTo>
                  <a:lnTo>
                    <a:pt x="551807" y="35318"/>
                  </a:lnTo>
                  <a:lnTo>
                    <a:pt x="597143" y="35482"/>
                  </a:lnTo>
                  <a:lnTo>
                    <a:pt x="640223" y="35555"/>
                  </a:lnTo>
                  <a:lnTo>
                    <a:pt x="681419" y="35587"/>
                  </a:lnTo>
                  <a:lnTo>
                    <a:pt x="721776" y="35602"/>
                  </a:lnTo>
                  <a:lnTo>
                    <a:pt x="765290" y="35607"/>
                  </a:lnTo>
                  <a:lnTo>
                    <a:pt x="808441" y="35610"/>
                  </a:lnTo>
                  <a:lnTo>
                    <a:pt x="863808" y="34289"/>
                  </a:lnTo>
                  <a:lnTo>
                    <a:pt x="921517" y="27430"/>
                  </a:lnTo>
                  <a:lnTo>
                    <a:pt x="980508" y="23487"/>
                  </a:lnTo>
                  <a:lnTo>
                    <a:pt x="1038557" y="15851"/>
                  </a:lnTo>
                  <a:lnTo>
                    <a:pt x="1091181" y="11678"/>
                  </a:lnTo>
                  <a:lnTo>
                    <a:pt x="1146755" y="3974"/>
                  </a:lnTo>
                  <a:lnTo>
                    <a:pt x="1198646" y="1102"/>
                  </a:lnTo>
                  <a:lnTo>
                    <a:pt x="1254003" y="252"/>
                  </a:lnTo>
                  <a:lnTo>
                    <a:pt x="1305830" y="0"/>
                  </a:lnTo>
                  <a:lnTo>
                    <a:pt x="1361167" y="1248"/>
                  </a:lnTo>
                  <a:lnTo>
                    <a:pt x="1412988" y="9409"/>
                  </a:lnTo>
                  <a:lnTo>
                    <a:pt x="1468324" y="20205"/>
                  </a:lnTo>
                  <a:lnTo>
                    <a:pt x="1518822" y="31782"/>
                  </a:lnTo>
                  <a:lnTo>
                    <a:pt x="1568621" y="44914"/>
                  </a:lnTo>
                  <a:lnTo>
                    <a:pt x="1623358" y="63651"/>
                  </a:lnTo>
                  <a:lnTo>
                    <a:pt x="1675001" y="79492"/>
                  </a:lnTo>
                  <a:lnTo>
                    <a:pt x="1730284" y="100355"/>
                  </a:lnTo>
                  <a:lnTo>
                    <a:pt x="1780766" y="123293"/>
                  </a:lnTo>
                  <a:lnTo>
                    <a:pt x="1829237" y="148170"/>
                  </a:lnTo>
                  <a:lnTo>
                    <a:pt x="1877113" y="178765"/>
                  </a:lnTo>
                  <a:lnTo>
                    <a:pt x="1924813" y="206498"/>
                  </a:lnTo>
                  <a:lnTo>
                    <a:pt x="1971137" y="239263"/>
                  </a:lnTo>
                  <a:lnTo>
                    <a:pt x="2026543" y="282362"/>
                  </a:lnTo>
                  <a:lnTo>
                    <a:pt x="2081732" y="323067"/>
                  </a:lnTo>
                  <a:lnTo>
                    <a:pt x="2130851" y="369324"/>
                  </a:lnTo>
                  <a:lnTo>
                    <a:pt x="2178771" y="416679"/>
                  </a:lnTo>
                  <a:lnTo>
                    <a:pt x="2226455" y="470571"/>
                  </a:lnTo>
                  <a:lnTo>
                    <a:pt x="2272768" y="523991"/>
                  </a:lnTo>
                  <a:lnTo>
                    <a:pt x="2301629" y="568667"/>
                  </a:lnTo>
                  <a:lnTo>
                    <a:pt x="2333405" y="615418"/>
                  </a:lnTo>
                  <a:lnTo>
                    <a:pt x="2360165" y="662784"/>
                  </a:lnTo>
                  <a:lnTo>
                    <a:pt x="2384851" y="710333"/>
                  </a:lnTo>
                  <a:lnTo>
                    <a:pt x="2408922" y="759258"/>
                  </a:lnTo>
                  <a:lnTo>
                    <a:pt x="2432811" y="813736"/>
                  </a:lnTo>
                  <a:lnTo>
                    <a:pt x="2455324" y="863979"/>
                  </a:lnTo>
                  <a:lnTo>
                    <a:pt x="2470961" y="913703"/>
                  </a:lnTo>
                  <a:lnTo>
                    <a:pt x="2483972" y="968417"/>
                  </a:lnTo>
                  <a:lnTo>
                    <a:pt x="2497529" y="1020053"/>
                  </a:lnTo>
                  <a:lnTo>
                    <a:pt x="2516392" y="1076658"/>
                  </a:lnTo>
                  <a:lnTo>
                    <a:pt x="2530947" y="1135322"/>
                  </a:lnTo>
                  <a:lnTo>
                    <a:pt x="2543639" y="1194596"/>
                  </a:lnTo>
                  <a:lnTo>
                    <a:pt x="2554454" y="1252728"/>
                  </a:lnTo>
                  <a:lnTo>
                    <a:pt x="2559570" y="1305377"/>
                  </a:lnTo>
                  <a:lnTo>
                    <a:pt x="2567553" y="1362281"/>
                  </a:lnTo>
                  <a:lnTo>
                    <a:pt x="2570507" y="1419711"/>
                  </a:lnTo>
                  <a:lnTo>
                    <a:pt x="2571381" y="1473475"/>
                  </a:lnTo>
                  <a:lnTo>
                    <a:pt x="2571586" y="1516038"/>
                  </a:lnTo>
                  <a:lnTo>
                    <a:pt x="2561094" y="1557885"/>
                  </a:lnTo>
                  <a:lnTo>
                    <a:pt x="2529346" y="1615104"/>
                  </a:lnTo>
                  <a:lnTo>
                    <a:pt x="2489953" y="1669100"/>
                  </a:lnTo>
                  <a:lnTo>
                    <a:pt x="2449618" y="1723463"/>
                  </a:lnTo>
                  <a:lnTo>
                    <a:pt x="2423542" y="1760758"/>
                  </a:lnTo>
                  <a:lnTo>
                    <a:pt x="2407543" y="1808201"/>
                  </a:lnTo>
                  <a:lnTo>
                    <a:pt x="2391098" y="1861693"/>
                  </a:lnTo>
                  <a:lnTo>
                    <a:pt x="2384168" y="1908998"/>
                  </a:lnTo>
                  <a:lnTo>
                    <a:pt x="2372321" y="1962884"/>
                  </a:lnTo>
                  <a:lnTo>
                    <a:pt x="2353714" y="2011746"/>
                  </a:lnTo>
                  <a:lnTo>
                    <a:pt x="2331272" y="2065936"/>
                  </a:lnTo>
                  <a:lnTo>
                    <a:pt x="2312777" y="2118091"/>
                  </a:lnTo>
                  <a:lnTo>
                    <a:pt x="2288546" y="2166611"/>
                  </a:lnTo>
                  <a:lnTo>
                    <a:pt x="2264307" y="2214413"/>
                  </a:lnTo>
                  <a:lnTo>
                    <a:pt x="2235649" y="2270454"/>
                  </a:lnTo>
                  <a:lnTo>
                    <a:pt x="2198329" y="2322716"/>
                  </a:lnTo>
                  <a:lnTo>
                    <a:pt x="2158953" y="2381289"/>
                  </a:lnTo>
                  <a:lnTo>
                    <a:pt x="2109882" y="2431270"/>
                  </a:lnTo>
                  <a:lnTo>
                    <a:pt x="2066722" y="2487307"/>
                  </a:lnTo>
                  <a:lnTo>
                    <a:pt x="2017823" y="2537624"/>
                  </a:lnTo>
                  <a:lnTo>
                    <a:pt x="1963710" y="2582729"/>
                  </a:lnTo>
                  <a:lnTo>
                    <a:pt x="1932097" y="2610647"/>
                  </a:lnTo>
                  <a:lnTo>
                    <a:pt x="1891390" y="2649316"/>
                  </a:lnTo>
                  <a:lnTo>
                    <a:pt x="1833338" y="2690482"/>
                  </a:lnTo>
                  <a:lnTo>
                    <a:pt x="1785893" y="2722412"/>
                  </a:lnTo>
                  <a:lnTo>
                    <a:pt x="1730121" y="2744692"/>
                  </a:lnTo>
                  <a:lnTo>
                    <a:pt x="1679515" y="2765360"/>
                  </a:lnTo>
                  <a:lnTo>
                    <a:pt x="1631301" y="2788209"/>
                  </a:lnTo>
                  <a:lnTo>
                    <a:pt x="1583560" y="2804138"/>
                  </a:lnTo>
                  <a:lnTo>
                    <a:pt x="1551790" y="2806778"/>
                  </a:lnTo>
                  <a:lnTo>
                    <a:pt x="1546495" y="2805129"/>
                  </a:lnTo>
                  <a:lnTo>
                    <a:pt x="1542966" y="2802707"/>
                  </a:lnTo>
                  <a:lnTo>
                    <a:pt x="1540612" y="2799770"/>
                  </a:lnTo>
                  <a:lnTo>
                    <a:pt x="1537998" y="2792978"/>
                  </a:lnTo>
                  <a:lnTo>
                    <a:pt x="1526253" y="2785549"/>
                  </a:lnTo>
                  <a:lnTo>
                    <a:pt x="1466921" y="2757877"/>
                  </a:lnTo>
                  <a:lnTo>
                    <a:pt x="1413801" y="2735529"/>
                  </a:lnTo>
                  <a:lnTo>
                    <a:pt x="1371845" y="2710160"/>
                  </a:lnTo>
                  <a:lnTo>
                    <a:pt x="1315792" y="2672353"/>
                  </a:lnTo>
                  <a:lnTo>
                    <a:pt x="1261945" y="2638084"/>
                  </a:lnTo>
                  <a:lnTo>
                    <a:pt x="1205252" y="2594469"/>
                  </a:lnTo>
                  <a:lnTo>
                    <a:pt x="1149123" y="2547636"/>
                  </a:lnTo>
                  <a:lnTo>
                    <a:pt x="1096585" y="2500168"/>
                  </a:lnTo>
                  <a:lnTo>
                    <a:pt x="1044461" y="2452574"/>
                  </a:lnTo>
                  <a:lnTo>
                    <a:pt x="989921" y="2398634"/>
                  </a:lnTo>
                  <a:lnTo>
                    <a:pt x="940930" y="2345205"/>
                  </a:lnTo>
                  <a:lnTo>
                    <a:pt x="904975" y="2300528"/>
                  </a:lnTo>
                  <a:lnTo>
                    <a:pt x="869186" y="2253776"/>
                  </a:lnTo>
                  <a:lnTo>
                    <a:pt x="833446" y="2206410"/>
                  </a:lnTo>
                  <a:lnTo>
                    <a:pt x="799044" y="2158861"/>
                  </a:lnTo>
                  <a:lnTo>
                    <a:pt x="771506" y="2109937"/>
                  </a:lnTo>
                  <a:lnTo>
                    <a:pt x="746590" y="2055458"/>
                  </a:lnTo>
                  <a:lnTo>
                    <a:pt x="721127" y="2003892"/>
                  </a:lnTo>
                  <a:lnTo>
                    <a:pt x="691681" y="1948632"/>
                  </a:lnTo>
                  <a:lnTo>
                    <a:pt x="672079" y="1895511"/>
                  </a:lnTo>
                  <a:lnTo>
                    <a:pt x="657653" y="1853099"/>
                  </a:lnTo>
                  <a:lnTo>
                    <a:pt x="642422" y="1811318"/>
                  </a:lnTo>
                  <a:lnTo>
                    <a:pt x="628156" y="1770701"/>
                  </a:lnTo>
                  <a:lnTo>
                    <a:pt x="617407" y="1730600"/>
                  </a:lnTo>
                  <a:lnTo>
                    <a:pt x="604691" y="1687200"/>
                  </a:lnTo>
                  <a:lnTo>
                    <a:pt x="591543" y="1642777"/>
                  </a:lnTo>
                  <a:lnTo>
                    <a:pt x="581290" y="1600985"/>
                  </a:lnTo>
                  <a:lnTo>
                    <a:pt x="572323" y="1556833"/>
                  </a:lnTo>
                  <a:lnTo>
                    <a:pt x="563928" y="1510752"/>
                  </a:lnTo>
                  <a:lnTo>
                    <a:pt x="555788" y="1463814"/>
                  </a:lnTo>
                  <a:lnTo>
                    <a:pt x="547760" y="1420022"/>
                  </a:lnTo>
                  <a:lnTo>
                    <a:pt x="539782" y="1377187"/>
                  </a:lnTo>
                  <a:lnTo>
                    <a:pt x="531827" y="1331691"/>
                  </a:lnTo>
                  <a:lnTo>
                    <a:pt x="523881" y="1285012"/>
                  </a:lnTo>
                  <a:lnTo>
                    <a:pt x="515940" y="1237808"/>
                  </a:lnTo>
                  <a:lnTo>
                    <a:pt x="508001" y="1190369"/>
                  </a:lnTo>
                  <a:lnTo>
                    <a:pt x="500063" y="1142827"/>
                  </a:lnTo>
                  <a:lnTo>
                    <a:pt x="493448" y="1095240"/>
                  </a:lnTo>
                  <a:lnTo>
                    <a:pt x="490508" y="1047631"/>
                  </a:lnTo>
                  <a:lnTo>
                    <a:pt x="485674" y="996485"/>
                  </a:lnTo>
                  <a:lnTo>
                    <a:pt x="480439" y="944209"/>
                  </a:lnTo>
                  <a:lnTo>
                    <a:pt x="478112" y="894517"/>
                  </a:lnTo>
                  <a:lnTo>
                    <a:pt x="477077" y="845973"/>
                  </a:lnTo>
                  <a:lnTo>
                    <a:pt x="476618" y="796617"/>
                  </a:lnTo>
                  <a:lnTo>
                    <a:pt x="476414" y="743813"/>
                  </a:lnTo>
                  <a:lnTo>
                    <a:pt x="476323" y="693004"/>
                  </a:lnTo>
                  <a:lnTo>
                    <a:pt x="476282" y="643963"/>
                  </a:lnTo>
                  <a:lnTo>
                    <a:pt x="476265" y="595710"/>
                  </a:lnTo>
                  <a:lnTo>
                    <a:pt x="476256" y="544277"/>
                  </a:lnTo>
                  <a:lnTo>
                    <a:pt x="476253" y="491874"/>
                  </a:lnTo>
                  <a:lnTo>
                    <a:pt x="476252" y="442124"/>
                  </a:lnTo>
                  <a:lnTo>
                    <a:pt x="476251" y="397083"/>
                  </a:lnTo>
                  <a:lnTo>
                    <a:pt x="474928" y="353693"/>
                  </a:lnTo>
                  <a:lnTo>
                    <a:pt x="469929" y="307951"/>
                  </a:lnTo>
                  <a:lnTo>
                    <a:pt x="464344" y="17848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SMARTInkShape-16">
              <a:extLst>
                <a:ext uri="{FF2B5EF4-FFF2-40B4-BE49-F238E27FC236}">
                  <a16:creationId xmlns:a16="http://schemas.microsoft.com/office/drawing/2014/main" id="{1ED277AB-BAB0-4F66-9B18-15827BDCEC55}"/>
                </a:ext>
              </a:extLst>
            </p:cNvPr>
            <p:cNvSpPr/>
            <p:nvPr/>
          </p:nvSpPr>
          <p:spPr>
            <a:xfrm>
              <a:off x="1310403" y="3464719"/>
              <a:ext cx="2414572" cy="2631256"/>
            </a:xfrm>
            <a:custGeom>
              <a:avLst/>
              <a:gdLst/>
              <a:ahLst/>
              <a:cxnLst/>
              <a:rect l="0" t="0" r="0" b="0"/>
              <a:pathLst>
                <a:path w="2414572" h="2631256">
                  <a:moveTo>
                    <a:pt x="1582816" y="0"/>
                  </a:moveTo>
                  <a:lnTo>
                    <a:pt x="1589137" y="0"/>
                  </a:lnTo>
                  <a:lnTo>
                    <a:pt x="1648023" y="29396"/>
                  </a:lnTo>
                  <a:lnTo>
                    <a:pt x="1697414" y="56665"/>
                  </a:lnTo>
                  <a:lnTo>
                    <a:pt x="1756804" y="87530"/>
                  </a:lnTo>
                  <a:lnTo>
                    <a:pt x="1808125" y="122633"/>
                  </a:lnTo>
                  <a:lnTo>
                    <a:pt x="1862800" y="161072"/>
                  </a:lnTo>
                  <a:lnTo>
                    <a:pt x="1916375" y="202326"/>
                  </a:lnTo>
                  <a:lnTo>
                    <a:pt x="1973014" y="240852"/>
                  </a:lnTo>
                  <a:lnTo>
                    <a:pt x="2026714" y="280328"/>
                  </a:lnTo>
                  <a:lnTo>
                    <a:pt x="2077001" y="317831"/>
                  </a:lnTo>
                  <a:lnTo>
                    <a:pt x="2127770" y="357231"/>
                  </a:lnTo>
                  <a:lnTo>
                    <a:pt x="2185906" y="412752"/>
                  </a:lnTo>
                  <a:lnTo>
                    <a:pt x="2241619" y="468312"/>
                  </a:lnTo>
                  <a:lnTo>
                    <a:pt x="2289252" y="525443"/>
                  </a:lnTo>
                  <a:lnTo>
                    <a:pt x="2322620" y="577292"/>
                  </a:lnTo>
                  <a:lnTo>
                    <a:pt x="2353930" y="631793"/>
                  </a:lnTo>
                  <a:lnTo>
                    <a:pt x="2372045" y="678807"/>
                  </a:lnTo>
                  <a:lnTo>
                    <a:pt x="2387040" y="734493"/>
                  </a:lnTo>
                  <a:lnTo>
                    <a:pt x="2394902" y="785083"/>
                  </a:lnTo>
                  <a:lnTo>
                    <a:pt x="2402481" y="839614"/>
                  </a:lnTo>
                  <a:lnTo>
                    <a:pt x="2410115" y="885685"/>
                  </a:lnTo>
                  <a:lnTo>
                    <a:pt x="2414434" y="932850"/>
                  </a:lnTo>
                  <a:lnTo>
                    <a:pt x="2414571" y="988012"/>
                  </a:lnTo>
                  <a:lnTo>
                    <a:pt x="2407965" y="1034313"/>
                  </a:lnTo>
                  <a:lnTo>
                    <a:pt x="2405419" y="1088013"/>
                  </a:lnTo>
                  <a:lnTo>
                    <a:pt x="2404664" y="1138026"/>
                  </a:lnTo>
                  <a:lnTo>
                    <a:pt x="2403118" y="1186358"/>
                  </a:lnTo>
                  <a:lnTo>
                    <a:pt x="2394869" y="1234193"/>
                  </a:lnTo>
                  <a:lnTo>
                    <a:pt x="2384047" y="1281880"/>
                  </a:lnTo>
                  <a:lnTo>
                    <a:pt x="2372462" y="1329523"/>
                  </a:lnTo>
                  <a:lnTo>
                    <a:pt x="2360651" y="1378477"/>
                  </a:lnTo>
                  <a:lnTo>
                    <a:pt x="2348772" y="1432963"/>
                  </a:lnTo>
                  <a:lnTo>
                    <a:pt x="2335552" y="1484532"/>
                  </a:lnTo>
                  <a:lnTo>
                    <a:pt x="2316788" y="1539793"/>
                  </a:lnTo>
                  <a:lnTo>
                    <a:pt x="2300940" y="1591591"/>
                  </a:lnTo>
                  <a:lnTo>
                    <a:pt x="2281398" y="1646921"/>
                  </a:lnTo>
                  <a:lnTo>
                    <a:pt x="2263995" y="1698739"/>
                  </a:lnTo>
                  <a:lnTo>
                    <a:pt x="2237525" y="1754074"/>
                  </a:lnTo>
                  <a:lnTo>
                    <a:pt x="2217482" y="1804572"/>
                  </a:lnTo>
                  <a:lnTo>
                    <a:pt x="2188907" y="1854371"/>
                  </a:lnTo>
                  <a:lnTo>
                    <a:pt x="2163095" y="1909108"/>
                  </a:lnTo>
                  <a:lnTo>
                    <a:pt x="2137367" y="1959427"/>
                  </a:lnTo>
                  <a:lnTo>
                    <a:pt x="2105197" y="2007851"/>
                  </a:lnTo>
                  <a:lnTo>
                    <a:pt x="2071852" y="2055713"/>
                  </a:lnTo>
                  <a:lnTo>
                    <a:pt x="2043305" y="2103407"/>
                  </a:lnTo>
                  <a:lnTo>
                    <a:pt x="2010299" y="2149730"/>
                  </a:lnTo>
                  <a:lnTo>
                    <a:pt x="1963590" y="2205136"/>
                  </a:lnTo>
                  <a:lnTo>
                    <a:pt x="1916146" y="2260325"/>
                  </a:lnTo>
                  <a:lnTo>
                    <a:pt x="1868557" y="2309444"/>
                  </a:lnTo>
                  <a:lnTo>
                    <a:pt x="1809033" y="2362974"/>
                  </a:lnTo>
                  <a:lnTo>
                    <a:pt x="1753227" y="2397973"/>
                  </a:lnTo>
                  <a:lnTo>
                    <a:pt x="1702614" y="2438205"/>
                  </a:lnTo>
                  <a:lnTo>
                    <a:pt x="1648078" y="2472022"/>
                  </a:lnTo>
                  <a:lnTo>
                    <a:pt x="1594531" y="2504181"/>
                  </a:lnTo>
                  <a:lnTo>
                    <a:pt x="1549833" y="2528063"/>
                  </a:lnTo>
                  <a:lnTo>
                    <a:pt x="1503076" y="2550574"/>
                  </a:lnTo>
                  <a:lnTo>
                    <a:pt x="1457030" y="2566211"/>
                  </a:lnTo>
                  <a:lnTo>
                    <a:pt x="1398190" y="2586873"/>
                  </a:lnTo>
                  <a:lnTo>
                    <a:pt x="1346431" y="2601366"/>
                  </a:lnTo>
                  <a:lnTo>
                    <a:pt x="1297581" y="2609188"/>
                  </a:lnTo>
                  <a:lnTo>
                    <a:pt x="1249594" y="2619885"/>
                  </a:lnTo>
                  <a:lnTo>
                    <a:pt x="1201861" y="2627904"/>
                  </a:lnTo>
                  <a:lnTo>
                    <a:pt x="1154204" y="2630280"/>
                  </a:lnTo>
                  <a:lnTo>
                    <a:pt x="1106570" y="2630985"/>
                  </a:lnTo>
                  <a:lnTo>
                    <a:pt x="1058942" y="2631193"/>
                  </a:lnTo>
                  <a:lnTo>
                    <a:pt x="1011316" y="2631255"/>
                  </a:lnTo>
                  <a:lnTo>
                    <a:pt x="963691" y="2627746"/>
                  </a:lnTo>
                  <a:lnTo>
                    <a:pt x="916066" y="2621855"/>
                  </a:lnTo>
                  <a:lnTo>
                    <a:pt x="868441" y="2616582"/>
                  </a:lnTo>
                  <a:lnTo>
                    <a:pt x="820816" y="2606641"/>
                  </a:lnTo>
                  <a:lnTo>
                    <a:pt x="773191" y="2591789"/>
                  </a:lnTo>
                  <a:lnTo>
                    <a:pt x="725566" y="2570632"/>
                  </a:lnTo>
                  <a:lnTo>
                    <a:pt x="668386" y="2539779"/>
                  </a:lnTo>
                  <a:lnTo>
                    <a:pt x="609369" y="2506883"/>
                  </a:lnTo>
                  <a:lnTo>
                    <a:pt x="562520" y="2474919"/>
                  </a:lnTo>
                  <a:lnTo>
                    <a:pt x="513802" y="2440313"/>
                  </a:lnTo>
                  <a:lnTo>
                    <a:pt x="460709" y="2403601"/>
                  </a:lnTo>
                  <a:lnTo>
                    <a:pt x="402344" y="2344459"/>
                  </a:lnTo>
                  <a:lnTo>
                    <a:pt x="355953" y="2294061"/>
                  </a:lnTo>
                  <a:lnTo>
                    <a:pt x="312221" y="2240763"/>
                  </a:lnTo>
                  <a:lnTo>
                    <a:pt x="274128" y="2187930"/>
                  </a:lnTo>
                  <a:lnTo>
                    <a:pt x="237706" y="2130383"/>
                  </a:lnTo>
                  <a:lnTo>
                    <a:pt x="201778" y="2074967"/>
                  </a:lnTo>
                  <a:lnTo>
                    <a:pt x="165998" y="2017979"/>
                  </a:lnTo>
                  <a:lnTo>
                    <a:pt x="143494" y="1975057"/>
                  </a:lnTo>
                  <a:lnTo>
                    <a:pt x="124673" y="1933931"/>
                  </a:lnTo>
                  <a:lnTo>
                    <a:pt x="107488" y="1893604"/>
                  </a:lnTo>
                  <a:lnTo>
                    <a:pt x="91031" y="1853633"/>
                  </a:lnTo>
                  <a:lnTo>
                    <a:pt x="74898" y="1813819"/>
                  </a:lnTo>
                  <a:lnTo>
                    <a:pt x="58908" y="1770548"/>
                  </a:lnTo>
                  <a:lnTo>
                    <a:pt x="44305" y="1724858"/>
                  </a:lnTo>
                  <a:lnTo>
                    <a:pt x="33405" y="1678093"/>
                  </a:lnTo>
                  <a:lnTo>
                    <a:pt x="24150" y="1634378"/>
                  </a:lnTo>
                  <a:lnTo>
                    <a:pt x="15628" y="1591578"/>
                  </a:lnTo>
                  <a:lnTo>
                    <a:pt x="7430" y="1546097"/>
                  </a:lnTo>
                  <a:lnTo>
                    <a:pt x="2905" y="1499425"/>
                  </a:lnTo>
                  <a:lnTo>
                    <a:pt x="894" y="1453547"/>
                  </a:lnTo>
                  <a:lnTo>
                    <a:pt x="0" y="1411107"/>
                  </a:lnTo>
                  <a:lnTo>
                    <a:pt x="3130" y="1366669"/>
                  </a:lnTo>
                  <a:lnTo>
                    <a:pt x="7608" y="1321783"/>
                  </a:lnTo>
                  <a:lnTo>
                    <a:pt x="9599" y="1279786"/>
                  </a:lnTo>
                  <a:lnTo>
                    <a:pt x="14011" y="1235543"/>
                  </a:lnTo>
                  <a:lnTo>
                    <a:pt x="20382" y="1190745"/>
                  </a:lnTo>
                  <a:lnTo>
                    <a:pt x="27623" y="1148786"/>
                  </a:lnTo>
                  <a:lnTo>
                    <a:pt x="35251" y="1104561"/>
                  </a:lnTo>
                  <a:lnTo>
                    <a:pt x="44374" y="1059770"/>
                  </a:lnTo>
                  <a:lnTo>
                    <a:pt x="57248" y="1017814"/>
                  </a:lnTo>
                  <a:lnTo>
                    <a:pt x="73050" y="963327"/>
                  </a:lnTo>
                  <a:lnTo>
                    <a:pt x="92431" y="907348"/>
                  </a:lnTo>
                  <a:lnTo>
                    <a:pt x="114931" y="848869"/>
                  </a:lnTo>
                  <a:lnTo>
                    <a:pt x="138055" y="790183"/>
                  </a:lnTo>
                  <a:lnTo>
                    <a:pt x="165972" y="75009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5717569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C3C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42" name="Picture 2" descr="Image result for labor unions">
            <a:extLst>
              <a:ext uri="{FF2B5EF4-FFF2-40B4-BE49-F238E27FC236}">
                <a16:creationId xmlns:a16="http://schemas.microsoft.com/office/drawing/2014/main" id="{797AD663-76A5-4594-AABF-69244E8B31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412" r="1" b="28473"/>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93421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a:t>Labor Unions</a:t>
            </a:r>
            <a:endParaRPr lang="en-US" altLang="en-US" i="1"/>
          </a:p>
        </p:txBody>
      </p:sp>
      <p:sp>
        <p:nvSpPr>
          <p:cNvPr id="37891" name="Content Placeholder 2"/>
          <p:cNvSpPr>
            <a:spLocks noGrp="1"/>
          </p:cNvSpPr>
          <p:nvPr>
            <p:ph idx="1"/>
          </p:nvPr>
        </p:nvSpPr>
        <p:spPr/>
        <p:txBody>
          <a:bodyPr/>
          <a:lstStyle/>
          <a:p>
            <a:pPr>
              <a:defRPr/>
            </a:pPr>
            <a:r>
              <a:rPr lang="en-US" altLang="en-US" dirty="0"/>
              <a:t>A labor union is an </a:t>
            </a:r>
          </a:p>
          <a:p>
            <a:pPr marL="0" indent="0">
              <a:buNone/>
              <a:defRPr/>
            </a:pPr>
            <a:r>
              <a:rPr lang="en-US" altLang="en-US" dirty="0"/>
              <a:t>association of workers who</a:t>
            </a:r>
          </a:p>
          <a:p>
            <a:pPr marL="0" indent="0">
              <a:buNone/>
              <a:defRPr/>
            </a:pPr>
            <a:r>
              <a:rPr lang="en-US" altLang="en-US" dirty="0"/>
              <a:t>join together to promote and</a:t>
            </a:r>
          </a:p>
          <a:p>
            <a:pPr marL="0" indent="0">
              <a:buNone/>
              <a:defRPr/>
            </a:pPr>
            <a:r>
              <a:rPr lang="en-US" altLang="en-US" dirty="0"/>
              <a:t>protect the welfare, interest,</a:t>
            </a:r>
          </a:p>
          <a:p>
            <a:pPr marL="0" indent="0">
              <a:buNone/>
              <a:defRPr/>
            </a:pPr>
            <a:r>
              <a:rPr lang="en-US" altLang="en-US" dirty="0"/>
              <a:t>and rights of its members by</a:t>
            </a:r>
          </a:p>
          <a:p>
            <a:pPr marL="0" indent="0">
              <a:buNone/>
              <a:defRPr/>
            </a:pPr>
            <a:r>
              <a:rPr lang="en-US" altLang="en-US" dirty="0"/>
              <a:t>a process called Collective</a:t>
            </a:r>
          </a:p>
          <a:p>
            <a:pPr marL="0" indent="0">
              <a:buNone/>
              <a:defRPr/>
            </a:pPr>
            <a:r>
              <a:rPr lang="en-US" altLang="en-US" dirty="0"/>
              <a:t>Bargaining. </a:t>
            </a:r>
          </a:p>
        </p:txBody>
      </p:sp>
      <p:pic>
        <p:nvPicPr>
          <p:cNvPr id="40964" name="Picture 2" descr="C:\Users\middldo\Desktop\imagesCASB4H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1" y="1600201"/>
            <a:ext cx="2924175" cy="357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9092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752600" y="274638"/>
            <a:ext cx="8458200" cy="1143000"/>
          </a:xfrm>
        </p:spPr>
        <p:txBody>
          <a:bodyPr/>
          <a:lstStyle/>
          <a:p>
            <a:pPr eaLnBrk="1" hangingPunct="1"/>
            <a:r>
              <a:rPr lang="en-US" altLang="en-US"/>
              <a:t>Examples of Labor Unions</a:t>
            </a:r>
          </a:p>
        </p:txBody>
      </p:sp>
      <p:sp>
        <p:nvSpPr>
          <p:cNvPr id="41987" name="Rectangle 3"/>
          <p:cNvSpPr>
            <a:spLocks noGrp="1" noChangeArrowheads="1"/>
          </p:cNvSpPr>
          <p:nvPr>
            <p:ph sz="half" idx="1"/>
          </p:nvPr>
        </p:nvSpPr>
        <p:spPr/>
        <p:txBody>
          <a:bodyPr/>
          <a:lstStyle/>
          <a:p>
            <a:pPr eaLnBrk="1" hangingPunct="1"/>
            <a:r>
              <a:rPr lang="en-US" altLang="en-US" b="1" u="sng"/>
              <a:t>Knights of Labor</a:t>
            </a:r>
          </a:p>
          <a:p>
            <a:pPr eaLnBrk="1" hangingPunct="1"/>
            <a:r>
              <a:rPr lang="en-US" altLang="en-US"/>
              <a:t>An American labor union originally established as a secret fraternal order and noted as the first union of all workers. It was founded in 1869.</a:t>
            </a:r>
          </a:p>
        </p:txBody>
      </p:sp>
      <p:sp>
        <p:nvSpPr>
          <p:cNvPr id="41988" name="Rectangle 4"/>
          <p:cNvSpPr>
            <a:spLocks noGrp="1" noChangeArrowheads="1"/>
          </p:cNvSpPr>
          <p:nvPr>
            <p:ph sz="half" idx="2"/>
          </p:nvPr>
        </p:nvSpPr>
        <p:spPr/>
        <p:txBody>
          <a:bodyPr/>
          <a:lstStyle/>
          <a:p>
            <a:pPr eaLnBrk="1" hangingPunct="1"/>
            <a:r>
              <a:rPr lang="en-US" altLang="en-US" b="1" u="sng" dirty="0"/>
              <a:t>American Federation of Labor</a:t>
            </a:r>
          </a:p>
          <a:p>
            <a:pPr eaLnBrk="1" hangingPunct="1"/>
            <a:r>
              <a:rPr lang="en-US" altLang="en-US" dirty="0"/>
              <a:t>Began in 1886 with about 140,000 members; by 1917 it had 2.5 million members. It is a federation of different unions</a:t>
            </a:r>
            <a:r>
              <a:rPr lang="en-US" altLang="en-US" b="1" dirty="0"/>
              <a:t>.  Founded by Samuel Gompers</a:t>
            </a:r>
          </a:p>
        </p:txBody>
      </p:sp>
      <p:pic>
        <p:nvPicPr>
          <p:cNvPr id="41989" name="Picture 5" descr="200px-KOL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0513" y="5199064"/>
            <a:ext cx="1676400" cy="165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Picture 6" descr="AFLSymbol"/>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86801" y="5145088"/>
            <a:ext cx="2282825" cy="171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Users\middldo\AppData\Local\Microsoft\Windows\Temporary Internet Files\Content.IE5\1SCX2OST\home_page[1].png">
            <a:hlinkClick r:id="rId4" action="ppaction://hlinksldjump"/>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57334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a:t>Labor Practices</a:t>
            </a:r>
          </a:p>
        </p:txBody>
      </p:sp>
      <p:sp>
        <p:nvSpPr>
          <p:cNvPr id="43011" name="Rectangle 3"/>
          <p:cNvSpPr>
            <a:spLocks noGrp="1" noChangeArrowheads="1"/>
          </p:cNvSpPr>
          <p:nvPr>
            <p:ph idx="1"/>
          </p:nvPr>
        </p:nvSpPr>
        <p:spPr/>
        <p:txBody>
          <a:bodyPr/>
          <a:lstStyle/>
          <a:p>
            <a:pPr eaLnBrk="1" hangingPunct="1"/>
            <a:r>
              <a:rPr lang="en-US" altLang="en-US" b="1" u="sng" dirty="0"/>
              <a:t>Collective Bargaining</a:t>
            </a:r>
            <a:r>
              <a:rPr lang="en-US" altLang="en-US" dirty="0"/>
              <a:t> - Discussions held between workers and their employers over wages, hours, and conditions. </a:t>
            </a:r>
          </a:p>
        </p:txBody>
      </p:sp>
      <p:pic>
        <p:nvPicPr>
          <p:cNvPr id="43012" name="Picture 4" descr="300px-Train_and_troo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505200"/>
            <a:ext cx="4649788"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7253946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t>Tactics of Labor - </a:t>
            </a:r>
            <a:r>
              <a:rPr lang="en-US" altLang="en-US" i="1"/>
              <a:t>Strike</a:t>
            </a:r>
          </a:p>
        </p:txBody>
      </p:sp>
      <p:sp>
        <p:nvSpPr>
          <p:cNvPr id="44035" name="Content Placeholder 2"/>
          <p:cNvSpPr>
            <a:spLocks noGrp="1"/>
          </p:cNvSpPr>
          <p:nvPr>
            <p:ph idx="1"/>
          </p:nvPr>
        </p:nvSpPr>
        <p:spPr/>
        <p:txBody>
          <a:bodyPr/>
          <a:lstStyle/>
          <a:p>
            <a:r>
              <a:rPr lang="en-US" altLang="en-US" dirty="0"/>
              <a:t>This is a work stoppage intended to force an employer to respond to workers demands.</a:t>
            </a:r>
          </a:p>
        </p:txBody>
      </p:sp>
      <p:pic>
        <p:nvPicPr>
          <p:cNvPr id="44036" name="Picture 2" descr="C:\Users\middldo\Desktop\chicago18n-3-web[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962401"/>
            <a:ext cx="4364038"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67821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5531C-555E-4F57-8C57-0F4D5C5CEE23}"/>
              </a:ext>
            </a:extLst>
          </p:cNvPr>
          <p:cNvSpPr>
            <a:spLocks noGrp="1"/>
          </p:cNvSpPr>
          <p:nvPr>
            <p:ph type="title"/>
          </p:nvPr>
        </p:nvSpPr>
        <p:spPr>
          <a:xfrm>
            <a:off x="1024128" y="0"/>
            <a:ext cx="9720072" cy="999241"/>
          </a:xfrm>
        </p:spPr>
        <p:txBody>
          <a:bodyPr/>
          <a:lstStyle/>
          <a:p>
            <a:r>
              <a:rPr lang="en-US" dirty="0"/>
              <a:t>				Strikes</a:t>
            </a:r>
          </a:p>
        </p:txBody>
      </p:sp>
      <p:sp>
        <p:nvSpPr>
          <p:cNvPr id="3" name="Content Placeholder 2">
            <a:extLst>
              <a:ext uri="{FF2B5EF4-FFF2-40B4-BE49-F238E27FC236}">
                <a16:creationId xmlns:a16="http://schemas.microsoft.com/office/drawing/2014/main" id="{0CF31889-9A37-4A89-AE7B-441CCDC4CD21}"/>
              </a:ext>
            </a:extLst>
          </p:cNvPr>
          <p:cNvSpPr>
            <a:spLocks noGrp="1"/>
          </p:cNvSpPr>
          <p:nvPr>
            <p:ph idx="1"/>
          </p:nvPr>
        </p:nvSpPr>
        <p:spPr>
          <a:xfrm>
            <a:off x="94268" y="843698"/>
            <a:ext cx="11924907" cy="6014301"/>
          </a:xfrm>
        </p:spPr>
        <p:txBody>
          <a:bodyPr>
            <a:normAutofit/>
          </a:bodyPr>
          <a:lstStyle/>
          <a:p>
            <a:r>
              <a:rPr lang="en-US" sz="2400" b="1" dirty="0"/>
              <a:t>Haymarket Riot</a:t>
            </a:r>
            <a:r>
              <a:rPr lang="en-US" sz="2400" dirty="0"/>
              <a:t>: May 1, 1886</a:t>
            </a:r>
          </a:p>
          <a:p>
            <a:r>
              <a:rPr lang="en-US" sz="2400" dirty="0"/>
              <a:t>Workers went on strike in favor of 8 hour work day- gathered in front of McCormick machine      factory in Chicago- an anarchist threw a dynamite bomb at police and killed one; then police opened fire and 6 cops and 4 demonstrators died</a:t>
            </a:r>
          </a:p>
          <a:p>
            <a:r>
              <a:rPr lang="en-US" sz="2400" b="1" dirty="0"/>
              <a:t>Homestead Strike</a:t>
            </a:r>
            <a:r>
              <a:rPr lang="en-US" sz="2400" dirty="0"/>
              <a:t>: June 30, 1892</a:t>
            </a:r>
          </a:p>
          <a:p>
            <a:r>
              <a:rPr lang="en-US" sz="2400" dirty="0"/>
              <a:t>steelworkers went on strike at Carnegies steelworks at Homestead Pennsylvania   eventually the      state militia was called in. Carnegies partner Henry Frick brought in strike breakers (Scabs) to run the mill.  The union eventually collapsed</a:t>
            </a:r>
          </a:p>
          <a:p>
            <a:r>
              <a:rPr lang="en-US" sz="2400" b="1" dirty="0"/>
              <a:t>Pullman Strike: </a:t>
            </a:r>
            <a:r>
              <a:rPr lang="en-US" sz="2400" dirty="0"/>
              <a:t>May 11, 1894</a:t>
            </a:r>
          </a:p>
          <a:p>
            <a:r>
              <a:rPr lang="en-US" sz="2400" dirty="0"/>
              <a:t>Workers in pull man Illinois went on strike to protest George Pullman who lowered wages for his workers, but did not lower rents.  Labor leader Eugene V. Debs (helped form the American Railway Union)called on them to strike. President Cleveland sent in the military on grounds that the mail had to be delivered and the strike interfered with interstate commerce- destroyed the railway union</a:t>
            </a:r>
          </a:p>
        </p:txBody>
      </p:sp>
    </p:spTree>
    <p:extLst>
      <p:ext uri="{BB962C8B-B14F-4D97-AF65-F5344CB8AC3E}">
        <p14:creationId xmlns:p14="http://schemas.microsoft.com/office/powerpoint/2010/main" val="42219758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84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Placeholder 6" descr="A picture containing tree, outdoor, person, photo&#10;&#10;Description generated with high confidence">
            <a:extLst>
              <a:ext uri="{FF2B5EF4-FFF2-40B4-BE49-F238E27FC236}">
                <a16:creationId xmlns:a16="http://schemas.microsoft.com/office/drawing/2014/main" id="{E37D32E4-70A6-4ED0-82C7-E6466066D8F6}"/>
              </a:ext>
            </a:extLst>
          </p:cNvPr>
          <p:cNvPicPr>
            <a:picLocks noChangeAspect="1"/>
          </p:cNvPicPr>
          <p:nvPr/>
        </p:nvPicPr>
        <p:blipFill rotWithShape="1">
          <a:blip r:embed="rId2">
            <a:extLst>
              <a:ext uri="{28A0092B-C50C-407E-A947-70E740481C1C}">
                <a14:useLocalDpi xmlns:a14="http://schemas.microsoft.com/office/drawing/2010/main" val="0"/>
              </a:ext>
            </a:extLst>
          </a:blip>
          <a:srcRect t="6365" r="1" b="25520"/>
          <a:stretch/>
        </p:blipFill>
        <p:spPr>
          <a:xfrm>
            <a:off x="643467" y="586317"/>
            <a:ext cx="10905066" cy="5571066"/>
          </a:xfrm>
          <a:prstGeom prst="rect">
            <a:avLst/>
          </a:prstGeom>
        </p:spPr>
      </p:pic>
      <p:sp>
        <p:nvSpPr>
          <p:cNvPr id="9" name="Rectangle 8">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206805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CC1D-0FE9-4A92-83B9-92CFD884D60D}"/>
              </a:ext>
            </a:extLst>
          </p:cNvPr>
          <p:cNvSpPr>
            <a:spLocks noGrp="1"/>
          </p:cNvSpPr>
          <p:nvPr>
            <p:ph type="title"/>
          </p:nvPr>
        </p:nvSpPr>
        <p:spPr>
          <a:xfrm>
            <a:off x="964788" y="804333"/>
            <a:ext cx="3391900" cy="5249334"/>
          </a:xfrm>
        </p:spPr>
        <p:txBody>
          <a:bodyPr>
            <a:normAutofit/>
          </a:bodyPr>
          <a:lstStyle/>
          <a:p>
            <a:pPr algn="r"/>
            <a:r>
              <a:rPr lang="en-US"/>
              <a:t> </a:t>
            </a:r>
          </a:p>
        </p:txBody>
      </p:sp>
      <p:sp>
        <p:nvSpPr>
          <p:cNvPr id="3" name="Content Placeholder 2">
            <a:extLst>
              <a:ext uri="{FF2B5EF4-FFF2-40B4-BE49-F238E27FC236}">
                <a16:creationId xmlns:a16="http://schemas.microsoft.com/office/drawing/2014/main" id="{5319317C-3D02-4814-86B5-8A53F9609D7F}"/>
              </a:ext>
            </a:extLst>
          </p:cNvPr>
          <p:cNvSpPr>
            <a:spLocks noGrp="1"/>
          </p:cNvSpPr>
          <p:nvPr>
            <p:ph idx="1"/>
          </p:nvPr>
        </p:nvSpPr>
        <p:spPr>
          <a:xfrm>
            <a:off x="838986" y="681784"/>
            <a:ext cx="11434713" cy="6176215"/>
          </a:xfrm>
        </p:spPr>
        <p:txBody>
          <a:bodyPr anchor="ctr">
            <a:normAutofit/>
          </a:bodyPr>
          <a:lstStyle/>
          <a:p>
            <a:r>
              <a:rPr lang="en-US" sz="3600" b="1" dirty="0"/>
              <a:t>Urbanization- </a:t>
            </a:r>
            <a:r>
              <a:rPr lang="en-US" sz="3600" dirty="0"/>
              <a:t>the social process whereby cities grow and societies become more urban</a:t>
            </a:r>
          </a:p>
          <a:p>
            <a:endParaRPr lang="en-US" sz="3600" dirty="0"/>
          </a:p>
          <a:p>
            <a:r>
              <a:rPr lang="en-US" sz="3600" b="1" dirty="0"/>
              <a:t>Assimilation</a:t>
            </a:r>
            <a:r>
              <a:rPr lang="en-US" sz="3600" dirty="0"/>
              <a:t>- to absorb into the culture of where you are living</a:t>
            </a:r>
          </a:p>
        </p:txBody>
      </p:sp>
    </p:spTree>
    <p:extLst>
      <p:ext uri="{BB962C8B-B14F-4D97-AF65-F5344CB8AC3E}">
        <p14:creationId xmlns:p14="http://schemas.microsoft.com/office/powerpoint/2010/main" val="29692227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A6E663-3264-40B8-A560-FEC2859AEADA}"/>
              </a:ext>
            </a:extLst>
          </p:cNvPr>
          <p:cNvSpPr/>
          <p:nvPr/>
        </p:nvSpPr>
        <p:spPr>
          <a:xfrm>
            <a:off x="307942" y="241202"/>
            <a:ext cx="11576116" cy="10068654"/>
          </a:xfrm>
          <a:prstGeom prst="rect">
            <a:avLst/>
          </a:prstGeom>
        </p:spPr>
        <p:txBody>
          <a:bodyPr wrap="square">
            <a:spAutoFit/>
          </a:bodyPr>
          <a:lstStyle/>
          <a:p>
            <a:pPr marL="342900" marR="0" lvl="0" indent="-342900">
              <a:lnSpc>
                <a:spcPct val="107000"/>
              </a:lnSpc>
              <a:spcBef>
                <a:spcPts val="0"/>
              </a:spcBef>
              <a:spcAft>
                <a:spcPts val="0"/>
              </a:spcAft>
              <a:buFont typeface="Calibri" panose="020F050202020403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Communism-</a:t>
            </a:r>
            <a:r>
              <a:rPr lang="en-US" sz="2400" dirty="0">
                <a:latin typeface="Calibri" panose="020F0502020204030204" pitchFamily="34" charset="0"/>
                <a:ea typeface="Calibri" panose="020F0502020204030204" pitchFamily="34" charset="0"/>
                <a:cs typeface="Calibri" panose="020F0502020204030204" pitchFamily="34" charset="0"/>
              </a:rPr>
              <a:t> </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2" tooltip="Common ownership"/>
              </a:rPr>
              <a:t>common ownership</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of the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3" tooltip="Means of production"/>
              </a:rPr>
              <a:t>means of production</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and the absence of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4" tooltip="Social class"/>
              </a:rPr>
              <a:t>social classes</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5" tooltip="Money"/>
              </a:rPr>
              <a:t>money</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and the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6" tooltip="State (polity)"/>
              </a:rPr>
              <a:t>state</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Revolution will put the working class in power and in turn establish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7" tooltip="Social ownership"/>
              </a:rPr>
              <a:t>social ownership</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of the means of production.</a:t>
            </a:r>
            <a:r>
              <a:rPr lang="en-US" sz="2400" dirty="0">
                <a:latin typeface="Calibri" panose="020F0502020204030204" pitchFamily="34" charset="0"/>
                <a:ea typeface="Calibri" panose="020F0502020204030204" pitchFamily="34" charset="0"/>
                <a:cs typeface="Calibri" panose="020F0502020204030204" pitchFamily="34" charset="0"/>
              </a:rPr>
              <a:t>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r>
              <a:rPr lang="en-US" sz="2400" b="1" dirty="0">
                <a:latin typeface="Calibri" panose="020F0502020204030204" pitchFamily="34" charset="0"/>
                <a:ea typeface="Calibri" panose="020F0502020204030204" pitchFamily="34" charset="0"/>
                <a:cs typeface="Calibri" panose="020F0502020204030204" pitchFamily="34" charset="0"/>
              </a:rPr>
              <a:t>Socialism- </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7" tooltip="Social ownership"/>
              </a:rPr>
              <a:t>social ownership</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and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8" tooltip="Workers' self-management"/>
              </a:rPr>
              <a:t>democratic control</a:t>
            </a:r>
            <a:r>
              <a:rPr lang="en-US" sz="2400" dirty="0">
                <a:solidFill>
                  <a:srgbClr val="222222"/>
                </a:solidFill>
                <a:latin typeface="Arial" panose="020B0604020202020204" pitchFamily="34" charset="0"/>
                <a:ea typeface="Calibri" panose="020F0502020204030204" pitchFamily="34" charset="0"/>
                <a:cs typeface="Times New Roman" panose="02020603050405020304" pitchFamily="18" charset="0"/>
              </a:rPr>
              <a:t> of the </a:t>
            </a:r>
            <a:r>
              <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hlinkClick r:id="rId3" tooltip="Means of production"/>
              </a:rPr>
              <a:t>means of production</a:t>
            </a:r>
            <a:endPar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endParaRPr lang="en-US" sz="2400" dirty="0">
              <a:solidFill>
                <a:srgbClr val="0B0080"/>
              </a:solidFill>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Calibri" panose="020F0502020204030204" pitchFamily="34" charset="0"/>
              <a:buChar char="-"/>
            </a:pP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2400" b="1" dirty="0">
                <a:solidFill>
                  <a:srgbClr val="222222"/>
                </a:solidFill>
                <a:latin typeface="Roboto" pitchFamily="2" charset="0"/>
                <a:ea typeface="Calibri" panose="020F0502020204030204" pitchFamily="34" charset="0"/>
                <a:cs typeface="Times New Roman" panose="02020603050405020304" pitchFamily="18" charset="0"/>
              </a:rPr>
              <a:t>Socialism</a:t>
            </a:r>
            <a:r>
              <a:rPr lang="en-US" sz="2400" dirty="0">
                <a:solidFill>
                  <a:srgbClr val="222222"/>
                </a:solidFill>
                <a:latin typeface="Roboto" pitchFamily="2" charset="0"/>
                <a:ea typeface="Calibri" panose="020F0502020204030204" pitchFamily="34" charset="0"/>
                <a:cs typeface="Times New Roman" panose="02020603050405020304" pitchFamily="18" charset="0"/>
              </a:rPr>
              <a:t> is an economic system while </a:t>
            </a:r>
            <a:r>
              <a:rPr lang="en-US" sz="2400" b="1" dirty="0">
                <a:solidFill>
                  <a:srgbClr val="222222"/>
                </a:solidFill>
                <a:latin typeface="Roboto" pitchFamily="2" charset="0"/>
                <a:ea typeface="Calibri" panose="020F0502020204030204" pitchFamily="34" charset="0"/>
                <a:cs typeface="Times New Roman" panose="02020603050405020304" pitchFamily="18" charset="0"/>
              </a:rPr>
              <a:t>communism</a:t>
            </a:r>
            <a:r>
              <a:rPr lang="en-US" sz="2400" dirty="0">
                <a:solidFill>
                  <a:srgbClr val="222222"/>
                </a:solidFill>
                <a:latin typeface="Roboto" pitchFamily="2" charset="0"/>
                <a:ea typeface="Calibri" panose="020F0502020204030204" pitchFamily="34" charset="0"/>
                <a:cs typeface="Times New Roman" panose="02020603050405020304" pitchFamily="18" charset="0"/>
              </a:rPr>
              <a:t> is both an economic and political system. ... </a:t>
            </a:r>
            <a:r>
              <a:rPr lang="en-US" sz="2400" b="1" dirty="0">
                <a:solidFill>
                  <a:srgbClr val="222222"/>
                </a:solidFill>
                <a:latin typeface="Roboto" pitchFamily="2" charset="0"/>
                <a:ea typeface="Calibri" panose="020F0502020204030204" pitchFamily="34" charset="0"/>
                <a:cs typeface="Times New Roman" panose="02020603050405020304" pitchFamily="18" charset="0"/>
              </a:rPr>
              <a:t>Socialists</a:t>
            </a:r>
            <a:r>
              <a:rPr lang="en-US" sz="2400" dirty="0">
                <a:solidFill>
                  <a:srgbClr val="222222"/>
                </a:solidFill>
                <a:latin typeface="Roboto" pitchFamily="2" charset="0"/>
                <a:ea typeface="Calibri" panose="020F0502020204030204" pitchFamily="34" charset="0"/>
                <a:cs typeface="Times New Roman" panose="02020603050405020304" pitchFamily="18" charset="0"/>
              </a:rPr>
              <a:t> can own personal properties while </a:t>
            </a:r>
            <a:r>
              <a:rPr lang="en-US" sz="2400" b="1" dirty="0">
                <a:solidFill>
                  <a:srgbClr val="222222"/>
                </a:solidFill>
                <a:latin typeface="Roboto" pitchFamily="2" charset="0"/>
                <a:ea typeface="Calibri" panose="020F0502020204030204" pitchFamily="34" charset="0"/>
                <a:cs typeface="Times New Roman" panose="02020603050405020304" pitchFamily="18" charset="0"/>
              </a:rPr>
              <a:t>communists</a:t>
            </a:r>
            <a:r>
              <a:rPr lang="en-US" sz="2400" dirty="0">
                <a:solidFill>
                  <a:srgbClr val="222222"/>
                </a:solidFill>
                <a:latin typeface="Roboto" pitchFamily="2" charset="0"/>
                <a:ea typeface="Calibri" panose="020F0502020204030204" pitchFamily="34" charset="0"/>
                <a:cs typeface="Times New Roman" panose="02020603050405020304" pitchFamily="18" charset="0"/>
              </a:rPr>
              <a:t> cannot. </a:t>
            </a:r>
            <a:r>
              <a:rPr lang="en-US" sz="2400" b="1" dirty="0">
                <a:solidFill>
                  <a:srgbClr val="222222"/>
                </a:solidFill>
                <a:latin typeface="Roboto" pitchFamily="2" charset="0"/>
                <a:ea typeface="Calibri" panose="020F0502020204030204" pitchFamily="34" charset="0"/>
                <a:cs typeface="Times New Roman" panose="02020603050405020304" pitchFamily="18" charset="0"/>
              </a:rPr>
              <a:t>Socialism</a:t>
            </a:r>
            <a:r>
              <a:rPr lang="en-US" sz="2400" dirty="0">
                <a:solidFill>
                  <a:srgbClr val="222222"/>
                </a:solidFill>
                <a:latin typeface="Roboto" pitchFamily="2" charset="0"/>
                <a:ea typeface="Calibri" panose="020F0502020204030204" pitchFamily="34" charset="0"/>
                <a:cs typeface="Times New Roman" panose="02020603050405020304" pitchFamily="18" charset="0"/>
              </a:rPr>
              <a:t> allows capitalism to exist in its midst while </a:t>
            </a:r>
            <a:r>
              <a:rPr lang="en-US" sz="2400" b="1" dirty="0">
                <a:solidFill>
                  <a:srgbClr val="222222"/>
                </a:solidFill>
                <a:latin typeface="Roboto" pitchFamily="2" charset="0"/>
                <a:ea typeface="Calibri" panose="020F0502020204030204" pitchFamily="34" charset="0"/>
                <a:cs typeface="Times New Roman" panose="02020603050405020304" pitchFamily="18" charset="0"/>
              </a:rPr>
              <a:t>communism</a:t>
            </a:r>
            <a:r>
              <a:rPr lang="en-US" sz="2400" dirty="0">
                <a:solidFill>
                  <a:srgbClr val="222222"/>
                </a:solidFill>
                <a:latin typeface="Roboto" pitchFamily="2" charset="0"/>
                <a:ea typeface="Calibri" panose="020F0502020204030204" pitchFamily="34" charset="0"/>
                <a:cs typeface="Times New Roman" panose="02020603050405020304" pitchFamily="18" charset="0"/>
              </a:rPr>
              <a:t> seeks to get rid of capitalism</a:t>
            </a:r>
            <a:r>
              <a:rPr lang="en-US" sz="2000" dirty="0">
                <a:solidFill>
                  <a:srgbClr val="222222"/>
                </a:solidFill>
                <a:latin typeface="Roboto" pitchFamily="2" charset="0"/>
                <a:ea typeface="Calibri" panose="020F0502020204030204" pitchFamily="34" charset="0"/>
                <a:cs typeface="Times New Roman" panose="02020603050405020304" pitchFamily="18" charset="0"/>
              </a:rPr>
              <a:t>.</a:t>
            </a: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r>
              <a:rPr lang="en-US" sz="3600" b="1" dirty="0"/>
              <a:t>Tenements</a:t>
            </a:r>
            <a:r>
              <a:rPr lang="en-US" sz="3600" dirty="0"/>
              <a:t>- housing that meets minimum standards for safety and sanitation- usually overcrowded</a:t>
            </a:r>
            <a:endParaRPr lang="en-US" sz="36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effectLst/>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effectLst/>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effectLst/>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solidFill>
                <a:srgbClr val="222222"/>
              </a:solidFill>
              <a:latin typeface="Roboto" pitchFamily="2"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Calibri" panose="020F0502020204030204" pitchFamily="34" charset="0"/>
              <a:buChar char="-"/>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4038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C4BF-9C50-4DE4-96C6-938AD43C0510}"/>
              </a:ext>
            </a:extLst>
          </p:cNvPr>
          <p:cNvSpPr>
            <a:spLocks noGrp="1"/>
          </p:cNvSpPr>
          <p:nvPr>
            <p:ph type="title"/>
          </p:nvPr>
        </p:nvSpPr>
        <p:spPr/>
        <p:txBody>
          <a:bodyPr/>
          <a:lstStyle/>
          <a:p>
            <a:r>
              <a:rPr lang="en-US" dirty="0"/>
              <a:t>			Political Machines</a:t>
            </a:r>
          </a:p>
        </p:txBody>
      </p:sp>
      <p:sp>
        <p:nvSpPr>
          <p:cNvPr id="3" name="Content Placeholder 2">
            <a:extLst>
              <a:ext uri="{FF2B5EF4-FFF2-40B4-BE49-F238E27FC236}">
                <a16:creationId xmlns:a16="http://schemas.microsoft.com/office/drawing/2014/main" id="{BD8947A5-9472-4DE2-8C05-AAB810C455A6}"/>
              </a:ext>
            </a:extLst>
          </p:cNvPr>
          <p:cNvSpPr>
            <a:spLocks noGrp="1"/>
          </p:cNvSpPr>
          <p:nvPr>
            <p:ph idx="1"/>
          </p:nvPr>
        </p:nvSpPr>
        <p:spPr/>
        <p:txBody>
          <a:bodyPr/>
          <a:lstStyle/>
          <a:p>
            <a:pPr>
              <a:buFont typeface="Arial" panose="020B0604020202020204" pitchFamily="34" charset="0"/>
              <a:buNone/>
            </a:pPr>
            <a:r>
              <a:rPr lang="en-US" altLang="en-US" sz="2000" dirty="0">
                <a:ea typeface="ＭＳ Ｐゴシック" panose="020B0600070205080204" pitchFamily="34" charset="-128"/>
              </a:rPr>
              <a:t>	1. Purpose- traded services for poor in exchange for votes</a:t>
            </a:r>
          </a:p>
          <a:p>
            <a:pPr>
              <a:buFont typeface="Arial" panose="020B0604020202020204" pitchFamily="34" charset="0"/>
              <a:buNone/>
            </a:pPr>
            <a:r>
              <a:rPr lang="en-US" altLang="en-US" sz="2000" dirty="0">
                <a:ea typeface="ＭＳ Ｐゴシック" panose="020B0600070205080204" pitchFamily="34" charset="-128"/>
              </a:rPr>
              <a:t>	2. Structure- Boss </a:t>
            </a:r>
            <a:r>
              <a:rPr lang="en-US" altLang="en-US" sz="2000" dirty="0">
                <a:ea typeface="ＭＳ Ｐゴシック" panose="020B0600070205080204" pitchFamily="34" charset="-128"/>
                <a:sym typeface="Wingdings" panose="05000000000000000000" pitchFamily="2" charset="2"/>
              </a:rPr>
              <a:t></a:t>
            </a:r>
            <a:r>
              <a:rPr lang="en-US" altLang="en-US" sz="2000" dirty="0">
                <a:ea typeface="ＭＳ Ｐゴシック" panose="020B0600070205080204" pitchFamily="34" charset="-128"/>
              </a:rPr>
              <a:t> Wards </a:t>
            </a:r>
            <a:r>
              <a:rPr lang="en-US" altLang="en-US" sz="2000" dirty="0">
                <a:ea typeface="ＭＳ Ｐゴシック" panose="020B0600070205080204" pitchFamily="34" charset="-128"/>
                <a:sym typeface="Wingdings" panose="05000000000000000000" pitchFamily="2" charset="2"/>
              </a:rPr>
              <a:t></a:t>
            </a:r>
            <a:r>
              <a:rPr lang="en-US" altLang="en-US" sz="2000" dirty="0">
                <a:ea typeface="ＭＳ Ｐゴシック" panose="020B0600070205080204" pitchFamily="34" charset="-128"/>
              </a:rPr>
              <a:t> precinct captains</a:t>
            </a:r>
          </a:p>
          <a:p>
            <a:pPr>
              <a:buFont typeface="Arial" panose="020B0604020202020204" pitchFamily="34" charset="0"/>
              <a:buNone/>
            </a:pPr>
            <a:r>
              <a:rPr lang="en-US" altLang="en-US" sz="2000" dirty="0">
                <a:ea typeface="ＭＳ Ｐゴシック" panose="020B0600070205080204" pitchFamily="34" charset="-128"/>
              </a:rPr>
              <a:t>	3. Locations- Most </a:t>
            </a:r>
            <a:r>
              <a:rPr lang="en-US" altLang="en-US" sz="2000" b="1" dirty="0">
                <a:ea typeface="ＭＳ Ｐゴシック" panose="020B0600070205080204" pitchFamily="34" charset="-128"/>
              </a:rPr>
              <a:t>infamous NY- Tammany Hall 1850s- 1930s </a:t>
            </a:r>
            <a:r>
              <a:rPr lang="en-US" altLang="en-US" sz="2000" dirty="0">
                <a:ea typeface="ＭＳ Ｐゴシック" panose="020B0600070205080204" pitchFamily="34" charset="-128"/>
              </a:rPr>
              <a:t>(Democrats); but in many cities such as Chicago, Philadelphia &amp; San Francisco</a:t>
            </a:r>
          </a:p>
          <a:p>
            <a:endParaRPr lang="en-US" dirty="0"/>
          </a:p>
        </p:txBody>
      </p:sp>
    </p:spTree>
    <p:extLst>
      <p:ext uri="{BB962C8B-B14F-4D97-AF65-F5344CB8AC3E}">
        <p14:creationId xmlns:p14="http://schemas.microsoft.com/office/powerpoint/2010/main" val="1283704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B26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220" name="Picture 4" descr="Image result for civil war border states">
            <a:extLst>
              <a:ext uri="{FF2B5EF4-FFF2-40B4-BE49-F238E27FC236}">
                <a16:creationId xmlns:a16="http://schemas.microsoft.com/office/drawing/2014/main" id="{775E65B8-1591-4BD0-99EF-734D7EF8AEF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822" r="1" b="12715"/>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75" name="Rectangle 74">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MARTInkShape-17">
            <a:extLst>
              <a:ext uri="{FF2B5EF4-FFF2-40B4-BE49-F238E27FC236}">
                <a16:creationId xmlns:a16="http://schemas.microsoft.com/office/drawing/2014/main" id="{3F7087CB-DE0F-40D0-9EF8-F89E96C8E244}"/>
              </a:ext>
            </a:extLst>
          </p:cNvPr>
          <p:cNvSpPr/>
          <p:nvPr/>
        </p:nvSpPr>
        <p:spPr>
          <a:xfrm>
            <a:off x="8182190" y="2536031"/>
            <a:ext cx="579647" cy="425732"/>
          </a:xfrm>
          <a:custGeom>
            <a:avLst/>
            <a:gdLst/>
            <a:ahLst/>
            <a:cxnLst/>
            <a:rect l="0" t="0" r="0" b="0"/>
            <a:pathLst>
              <a:path w="579647" h="425732">
                <a:moveTo>
                  <a:pt x="449841" y="71438"/>
                </a:moveTo>
                <a:lnTo>
                  <a:pt x="449841" y="65117"/>
                </a:lnTo>
                <a:lnTo>
                  <a:pt x="448519" y="63255"/>
                </a:lnTo>
                <a:lnTo>
                  <a:pt x="446314" y="62014"/>
                </a:lnTo>
                <a:lnTo>
                  <a:pt x="443521" y="61186"/>
                </a:lnTo>
                <a:lnTo>
                  <a:pt x="401589" y="40643"/>
                </a:lnTo>
                <a:lnTo>
                  <a:pt x="357501" y="32480"/>
                </a:lnTo>
                <a:lnTo>
                  <a:pt x="346624" y="27664"/>
                </a:lnTo>
                <a:lnTo>
                  <a:pt x="310409" y="24320"/>
                </a:lnTo>
                <a:lnTo>
                  <a:pt x="255342" y="35968"/>
                </a:lnTo>
                <a:lnTo>
                  <a:pt x="199808" y="59778"/>
                </a:lnTo>
                <a:lnTo>
                  <a:pt x="144248" y="87327"/>
                </a:lnTo>
                <a:lnTo>
                  <a:pt x="104560" y="110686"/>
                </a:lnTo>
                <a:lnTo>
                  <a:pt x="60463" y="145668"/>
                </a:lnTo>
                <a:lnTo>
                  <a:pt x="15843" y="205161"/>
                </a:lnTo>
                <a:lnTo>
                  <a:pt x="269" y="250773"/>
                </a:lnTo>
                <a:lnTo>
                  <a:pt x="0" y="266236"/>
                </a:lnTo>
                <a:lnTo>
                  <a:pt x="21601" y="321488"/>
                </a:lnTo>
                <a:lnTo>
                  <a:pt x="42434" y="359836"/>
                </a:lnTo>
                <a:lnTo>
                  <a:pt x="69896" y="379956"/>
                </a:lnTo>
                <a:lnTo>
                  <a:pt x="124465" y="408720"/>
                </a:lnTo>
                <a:lnTo>
                  <a:pt x="165671" y="423322"/>
                </a:lnTo>
                <a:lnTo>
                  <a:pt x="201601" y="425731"/>
                </a:lnTo>
                <a:lnTo>
                  <a:pt x="256951" y="418891"/>
                </a:lnTo>
                <a:lnTo>
                  <a:pt x="312815" y="410827"/>
                </a:lnTo>
                <a:lnTo>
                  <a:pt x="366624" y="395173"/>
                </a:lnTo>
                <a:lnTo>
                  <a:pt x="423310" y="367974"/>
                </a:lnTo>
                <a:lnTo>
                  <a:pt x="473117" y="337123"/>
                </a:lnTo>
                <a:lnTo>
                  <a:pt x="529587" y="288204"/>
                </a:lnTo>
                <a:lnTo>
                  <a:pt x="546138" y="269643"/>
                </a:lnTo>
                <a:lnTo>
                  <a:pt x="571966" y="213760"/>
                </a:lnTo>
                <a:lnTo>
                  <a:pt x="579646" y="154709"/>
                </a:lnTo>
                <a:lnTo>
                  <a:pt x="578970" y="132260"/>
                </a:lnTo>
                <a:lnTo>
                  <a:pt x="569828" y="103423"/>
                </a:lnTo>
                <a:lnTo>
                  <a:pt x="549628" y="71655"/>
                </a:lnTo>
                <a:lnTo>
                  <a:pt x="496496" y="28333"/>
                </a:lnTo>
                <a:lnTo>
                  <a:pt x="461748"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SMARTInkShape-18">
            <a:extLst>
              <a:ext uri="{FF2B5EF4-FFF2-40B4-BE49-F238E27FC236}">
                <a16:creationId xmlns:a16="http://schemas.microsoft.com/office/drawing/2014/main" id="{6146AC70-6C93-4A54-BAA4-E6CC1A183144}"/>
              </a:ext>
            </a:extLst>
          </p:cNvPr>
          <p:cNvSpPr/>
          <p:nvPr/>
        </p:nvSpPr>
        <p:spPr>
          <a:xfrm>
            <a:off x="9525208" y="2679113"/>
            <a:ext cx="771823" cy="509896"/>
          </a:xfrm>
          <a:custGeom>
            <a:avLst/>
            <a:gdLst/>
            <a:ahLst/>
            <a:cxnLst/>
            <a:rect l="0" t="0" r="0" b="0"/>
            <a:pathLst>
              <a:path w="771823" h="509896">
                <a:moveTo>
                  <a:pt x="249823" y="23606"/>
                </a:moveTo>
                <a:lnTo>
                  <a:pt x="260075" y="33857"/>
                </a:lnTo>
                <a:lnTo>
                  <a:pt x="306381" y="38975"/>
                </a:lnTo>
                <a:lnTo>
                  <a:pt x="317295" y="43666"/>
                </a:lnTo>
                <a:lnTo>
                  <a:pt x="375014" y="47198"/>
                </a:lnTo>
                <a:lnTo>
                  <a:pt x="388808" y="45998"/>
                </a:lnTo>
                <a:lnTo>
                  <a:pt x="418886" y="40530"/>
                </a:lnTo>
                <a:lnTo>
                  <a:pt x="476355" y="46250"/>
                </a:lnTo>
                <a:lnTo>
                  <a:pt x="533325" y="53636"/>
                </a:lnTo>
                <a:lnTo>
                  <a:pt x="582754" y="67706"/>
                </a:lnTo>
                <a:lnTo>
                  <a:pt x="623681" y="83225"/>
                </a:lnTo>
                <a:lnTo>
                  <a:pt x="676385" y="116381"/>
                </a:lnTo>
                <a:lnTo>
                  <a:pt x="709681" y="139696"/>
                </a:lnTo>
                <a:lnTo>
                  <a:pt x="735133" y="167462"/>
                </a:lnTo>
                <a:lnTo>
                  <a:pt x="756126" y="199438"/>
                </a:lnTo>
                <a:lnTo>
                  <a:pt x="769478" y="253028"/>
                </a:lnTo>
                <a:lnTo>
                  <a:pt x="771822" y="269328"/>
                </a:lnTo>
                <a:lnTo>
                  <a:pt x="763283" y="317263"/>
                </a:lnTo>
                <a:lnTo>
                  <a:pt x="755399" y="333155"/>
                </a:lnTo>
                <a:lnTo>
                  <a:pt x="721263" y="371531"/>
                </a:lnTo>
                <a:lnTo>
                  <a:pt x="663577" y="409678"/>
                </a:lnTo>
                <a:lnTo>
                  <a:pt x="605641" y="440543"/>
                </a:lnTo>
                <a:lnTo>
                  <a:pt x="555881" y="465797"/>
                </a:lnTo>
                <a:lnTo>
                  <a:pt x="509987" y="479328"/>
                </a:lnTo>
                <a:lnTo>
                  <a:pt x="454232" y="494429"/>
                </a:lnTo>
                <a:lnTo>
                  <a:pt x="405000" y="502312"/>
                </a:lnTo>
                <a:lnTo>
                  <a:pt x="350736" y="509895"/>
                </a:lnTo>
                <a:lnTo>
                  <a:pt x="330834" y="507405"/>
                </a:lnTo>
                <a:lnTo>
                  <a:pt x="313609" y="503211"/>
                </a:lnTo>
                <a:lnTo>
                  <a:pt x="262962" y="500519"/>
                </a:lnTo>
                <a:lnTo>
                  <a:pt x="214348" y="493666"/>
                </a:lnTo>
                <a:lnTo>
                  <a:pt x="161886" y="467976"/>
                </a:lnTo>
                <a:lnTo>
                  <a:pt x="109238" y="436351"/>
                </a:lnTo>
                <a:lnTo>
                  <a:pt x="50880" y="404605"/>
                </a:lnTo>
                <a:lnTo>
                  <a:pt x="19839" y="376825"/>
                </a:lnTo>
                <a:lnTo>
                  <a:pt x="5123" y="352767"/>
                </a:lnTo>
                <a:lnTo>
                  <a:pt x="1372" y="336917"/>
                </a:lnTo>
                <a:lnTo>
                  <a:pt x="0" y="300867"/>
                </a:lnTo>
                <a:lnTo>
                  <a:pt x="3412" y="288826"/>
                </a:lnTo>
                <a:lnTo>
                  <a:pt x="8016" y="277742"/>
                </a:lnTo>
                <a:lnTo>
                  <a:pt x="20881" y="225430"/>
                </a:lnTo>
                <a:lnTo>
                  <a:pt x="35756" y="194490"/>
                </a:lnTo>
                <a:lnTo>
                  <a:pt x="55387" y="160174"/>
                </a:lnTo>
                <a:lnTo>
                  <a:pt x="67270" y="132862"/>
                </a:lnTo>
                <a:lnTo>
                  <a:pt x="112485" y="79926"/>
                </a:lnTo>
                <a:lnTo>
                  <a:pt x="164227" y="43634"/>
                </a:lnTo>
                <a:lnTo>
                  <a:pt x="220794" y="15679"/>
                </a:lnTo>
                <a:lnTo>
                  <a:pt x="242692" y="5088"/>
                </a:lnTo>
                <a:lnTo>
                  <a:pt x="299097" y="0"/>
                </a:lnTo>
                <a:lnTo>
                  <a:pt x="302516" y="1254"/>
                </a:lnTo>
                <a:lnTo>
                  <a:pt x="309356" y="1170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SMARTInkShape-19">
            <a:extLst>
              <a:ext uri="{FF2B5EF4-FFF2-40B4-BE49-F238E27FC236}">
                <a16:creationId xmlns:a16="http://schemas.microsoft.com/office/drawing/2014/main" id="{1746DC55-FAFF-4C73-A8FB-841326266060}"/>
              </a:ext>
            </a:extLst>
          </p:cNvPr>
          <p:cNvSpPr/>
          <p:nvPr/>
        </p:nvSpPr>
        <p:spPr>
          <a:xfrm>
            <a:off x="8502717" y="2536031"/>
            <a:ext cx="1069729" cy="583405"/>
          </a:xfrm>
          <a:custGeom>
            <a:avLst/>
            <a:gdLst/>
            <a:ahLst/>
            <a:cxnLst/>
            <a:rect l="0" t="0" r="0" b="0"/>
            <a:pathLst>
              <a:path w="1069729" h="583405">
                <a:moveTo>
                  <a:pt x="10252" y="464344"/>
                </a:moveTo>
                <a:lnTo>
                  <a:pt x="0" y="474595"/>
                </a:lnTo>
                <a:lnTo>
                  <a:pt x="772" y="476470"/>
                </a:lnTo>
                <a:lnTo>
                  <a:pt x="8742" y="486356"/>
                </a:lnTo>
                <a:lnTo>
                  <a:pt x="11276" y="497306"/>
                </a:lnTo>
                <a:lnTo>
                  <a:pt x="65826" y="555628"/>
                </a:lnTo>
                <a:lnTo>
                  <a:pt x="87314" y="577124"/>
                </a:lnTo>
                <a:lnTo>
                  <a:pt x="94332" y="580614"/>
                </a:lnTo>
                <a:lnTo>
                  <a:pt x="117472" y="583162"/>
                </a:lnTo>
                <a:lnTo>
                  <a:pt x="173191" y="583404"/>
                </a:lnTo>
                <a:lnTo>
                  <a:pt x="192732" y="582083"/>
                </a:lnTo>
                <a:lnTo>
                  <a:pt x="215386" y="573983"/>
                </a:lnTo>
                <a:lnTo>
                  <a:pt x="273643" y="570274"/>
                </a:lnTo>
                <a:lnTo>
                  <a:pt x="329308" y="560088"/>
                </a:lnTo>
                <a:lnTo>
                  <a:pt x="359809" y="558369"/>
                </a:lnTo>
                <a:lnTo>
                  <a:pt x="405659" y="548429"/>
                </a:lnTo>
                <a:lnTo>
                  <a:pt x="420145" y="546694"/>
                </a:lnTo>
                <a:lnTo>
                  <a:pt x="469935" y="536285"/>
                </a:lnTo>
                <a:lnTo>
                  <a:pt x="492686" y="534558"/>
                </a:lnTo>
                <a:lnTo>
                  <a:pt x="530108" y="524987"/>
                </a:lnTo>
                <a:lnTo>
                  <a:pt x="587878" y="523940"/>
                </a:lnTo>
                <a:lnTo>
                  <a:pt x="643993" y="523879"/>
                </a:lnTo>
                <a:lnTo>
                  <a:pt x="686798" y="522553"/>
                </a:lnTo>
                <a:lnTo>
                  <a:pt x="728007" y="513624"/>
                </a:lnTo>
                <a:lnTo>
                  <a:pt x="771652" y="508659"/>
                </a:lnTo>
                <a:lnTo>
                  <a:pt x="799414" y="502610"/>
                </a:lnTo>
                <a:lnTo>
                  <a:pt x="829247" y="497290"/>
                </a:lnTo>
                <a:lnTo>
                  <a:pt x="885081" y="479535"/>
                </a:lnTo>
                <a:lnTo>
                  <a:pt x="940483" y="463587"/>
                </a:lnTo>
                <a:lnTo>
                  <a:pt x="962115" y="454747"/>
                </a:lnTo>
                <a:lnTo>
                  <a:pt x="1019789" y="417158"/>
                </a:lnTo>
                <a:lnTo>
                  <a:pt x="1047710" y="389563"/>
                </a:lnTo>
                <a:lnTo>
                  <a:pt x="1062967" y="359410"/>
                </a:lnTo>
                <a:lnTo>
                  <a:pt x="1067851" y="336827"/>
                </a:lnTo>
                <a:lnTo>
                  <a:pt x="1069728" y="285743"/>
                </a:lnTo>
                <a:lnTo>
                  <a:pt x="1059641" y="235424"/>
                </a:lnTo>
                <a:lnTo>
                  <a:pt x="1051675" y="216640"/>
                </a:lnTo>
                <a:lnTo>
                  <a:pt x="1039370" y="194718"/>
                </a:lnTo>
                <a:lnTo>
                  <a:pt x="1028669" y="172788"/>
                </a:lnTo>
                <a:lnTo>
                  <a:pt x="1014538" y="153524"/>
                </a:lnTo>
                <a:lnTo>
                  <a:pt x="957333" y="104833"/>
                </a:lnTo>
                <a:lnTo>
                  <a:pt x="903831" y="68486"/>
                </a:lnTo>
                <a:lnTo>
                  <a:pt x="861350" y="48610"/>
                </a:lnTo>
                <a:lnTo>
                  <a:pt x="809108" y="25624"/>
                </a:lnTo>
                <a:lnTo>
                  <a:pt x="748439"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9" name="SMARTInkShape-Group26">
            <a:extLst>
              <a:ext uri="{FF2B5EF4-FFF2-40B4-BE49-F238E27FC236}">
                <a16:creationId xmlns:a16="http://schemas.microsoft.com/office/drawing/2014/main" id="{FF2073F4-9E17-42D3-9AC0-C52D7446F2F0}"/>
              </a:ext>
            </a:extLst>
          </p:cNvPr>
          <p:cNvGrpSpPr/>
          <p:nvPr/>
        </p:nvGrpSpPr>
        <p:grpSpPr>
          <a:xfrm>
            <a:off x="6634145" y="3643361"/>
            <a:ext cx="522343" cy="297458"/>
            <a:chOff x="6634145" y="3643361"/>
            <a:chExt cx="522343" cy="297458"/>
          </a:xfrm>
        </p:grpSpPr>
        <p:sp>
          <p:nvSpPr>
            <p:cNvPr id="15" name="SMARTInkShape-20">
              <a:extLst>
                <a:ext uri="{FF2B5EF4-FFF2-40B4-BE49-F238E27FC236}">
                  <a16:creationId xmlns:a16="http://schemas.microsoft.com/office/drawing/2014/main" id="{26EA0170-81EE-4FC3-9596-21031C9CC0DC}"/>
                </a:ext>
              </a:extLst>
            </p:cNvPr>
            <p:cNvSpPr/>
            <p:nvPr/>
          </p:nvSpPr>
          <p:spPr>
            <a:xfrm>
              <a:off x="6703219" y="3762375"/>
              <a:ext cx="445908" cy="47479"/>
            </a:xfrm>
            <a:custGeom>
              <a:avLst/>
              <a:gdLst/>
              <a:ahLst/>
              <a:cxnLst/>
              <a:rect l="0" t="0" r="0" b="0"/>
              <a:pathLst>
                <a:path w="445908" h="47479">
                  <a:moveTo>
                    <a:pt x="0" y="0"/>
                  </a:moveTo>
                  <a:lnTo>
                    <a:pt x="10251" y="0"/>
                  </a:lnTo>
                  <a:lnTo>
                    <a:pt x="21085" y="8182"/>
                  </a:lnTo>
                  <a:lnTo>
                    <a:pt x="33530" y="11416"/>
                  </a:lnTo>
                  <a:lnTo>
                    <a:pt x="75066" y="11893"/>
                  </a:lnTo>
                  <a:lnTo>
                    <a:pt x="83192" y="15429"/>
                  </a:lnTo>
                  <a:lnTo>
                    <a:pt x="91214" y="20086"/>
                  </a:lnTo>
                  <a:lnTo>
                    <a:pt x="104490" y="22708"/>
                  </a:lnTo>
                  <a:lnTo>
                    <a:pt x="123270" y="24809"/>
                  </a:lnTo>
                  <a:lnTo>
                    <a:pt x="139124" y="31898"/>
                  </a:lnTo>
                  <a:lnTo>
                    <a:pt x="198301" y="36942"/>
                  </a:lnTo>
                  <a:lnTo>
                    <a:pt x="234661" y="45957"/>
                  </a:lnTo>
                  <a:lnTo>
                    <a:pt x="288147" y="47478"/>
                  </a:lnTo>
                  <a:lnTo>
                    <a:pt x="303572" y="44032"/>
                  </a:lnTo>
                  <a:lnTo>
                    <a:pt x="317483" y="39413"/>
                  </a:lnTo>
                  <a:lnTo>
                    <a:pt x="370994" y="35935"/>
                  </a:lnTo>
                  <a:lnTo>
                    <a:pt x="409031" y="34424"/>
                  </a:lnTo>
                  <a:lnTo>
                    <a:pt x="445907" y="2702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SMARTInkShape-21">
              <a:extLst>
                <a:ext uri="{FF2B5EF4-FFF2-40B4-BE49-F238E27FC236}">
                  <a16:creationId xmlns:a16="http://schemas.microsoft.com/office/drawing/2014/main" id="{830D0D4C-5EF6-464B-A176-53678E3EEA84}"/>
                </a:ext>
              </a:extLst>
            </p:cNvPr>
            <p:cNvSpPr/>
            <p:nvPr/>
          </p:nvSpPr>
          <p:spPr>
            <a:xfrm>
              <a:off x="7072313" y="3831249"/>
              <a:ext cx="71790" cy="38283"/>
            </a:xfrm>
            <a:custGeom>
              <a:avLst/>
              <a:gdLst/>
              <a:ahLst/>
              <a:cxnLst/>
              <a:rect l="0" t="0" r="0" b="0"/>
              <a:pathLst>
                <a:path w="71790" h="38283">
                  <a:moveTo>
                    <a:pt x="71789" y="0"/>
                  </a:moveTo>
                  <a:lnTo>
                    <a:pt x="68361" y="4349"/>
                  </a:lnTo>
                  <a:lnTo>
                    <a:pt x="0" y="38282"/>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SMARTInkShape-22">
              <a:extLst>
                <a:ext uri="{FF2B5EF4-FFF2-40B4-BE49-F238E27FC236}">
                  <a16:creationId xmlns:a16="http://schemas.microsoft.com/office/drawing/2014/main" id="{7A9FE25A-CB52-4344-AEFE-F8C66641F8AB}"/>
                </a:ext>
              </a:extLst>
            </p:cNvPr>
            <p:cNvSpPr/>
            <p:nvPr/>
          </p:nvSpPr>
          <p:spPr>
            <a:xfrm>
              <a:off x="7061085" y="3738774"/>
              <a:ext cx="95403" cy="202045"/>
            </a:xfrm>
            <a:custGeom>
              <a:avLst/>
              <a:gdLst/>
              <a:ahLst/>
              <a:cxnLst/>
              <a:rect l="0" t="0" r="0" b="0"/>
              <a:pathLst>
                <a:path w="95403" h="202045">
                  <a:moveTo>
                    <a:pt x="11228" y="83132"/>
                  </a:moveTo>
                  <a:lnTo>
                    <a:pt x="11228" y="122881"/>
                  </a:lnTo>
                  <a:lnTo>
                    <a:pt x="17548" y="141065"/>
                  </a:lnTo>
                  <a:lnTo>
                    <a:pt x="31822" y="165743"/>
                  </a:lnTo>
                  <a:lnTo>
                    <a:pt x="34404" y="182206"/>
                  </a:lnTo>
                  <a:lnTo>
                    <a:pt x="35939" y="184900"/>
                  </a:lnTo>
                  <a:lnTo>
                    <a:pt x="38285" y="186696"/>
                  </a:lnTo>
                  <a:lnTo>
                    <a:pt x="45236" y="189579"/>
                  </a:lnTo>
                  <a:lnTo>
                    <a:pt x="46186" y="193501"/>
                  </a:lnTo>
                  <a:lnTo>
                    <a:pt x="46933" y="202044"/>
                  </a:lnTo>
                  <a:lnTo>
                    <a:pt x="36694" y="191930"/>
                  </a:lnTo>
                  <a:lnTo>
                    <a:pt x="35530" y="184455"/>
                  </a:lnTo>
                  <a:lnTo>
                    <a:pt x="33746" y="148924"/>
                  </a:lnTo>
                  <a:lnTo>
                    <a:pt x="18472" y="110693"/>
                  </a:lnTo>
                  <a:lnTo>
                    <a:pt x="4476" y="87303"/>
                  </a:lnTo>
                  <a:lnTo>
                    <a:pt x="0" y="50886"/>
                  </a:lnTo>
                  <a:lnTo>
                    <a:pt x="3150" y="38815"/>
                  </a:lnTo>
                  <a:lnTo>
                    <a:pt x="15952" y="20286"/>
                  </a:lnTo>
                  <a:lnTo>
                    <a:pt x="27327" y="7920"/>
                  </a:lnTo>
                  <a:lnTo>
                    <a:pt x="35139" y="3402"/>
                  </a:lnTo>
                  <a:lnTo>
                    <a:pt x="50935" y="502"/>
                  </a:lnTo>
                  <a:lnTo>
                    <a:pt x="69148" y="0"/>
                  </a:lnTo>
                  <a:lnTo>
                    <a:pt x="80185" y="3410"/>
                  </a:lnTo>
                  <a:lnTo>
                    <a:pt x="84980" y="6172"/>
                  </a:lnTo>
                  <a:lnTo>
                    <a:pt x="95402" y="1935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SMARTInkShape-23">
              <a:extLst>
                <a:ext uri="{FF2B5EF4-FFF2-40B4-BE49-F238E27FC236}">
                  <a16:creationId xmlns:a16="http://schemas.microsoft.com/office/drawing/2014/main" id="{85430940-1ED1-4FD1-A69B-AF49A7CA2358}"/>
                </a:ext>
              </a:extLst>
            </p:cNvPr>
            <p:cNvSpPr/>
            <p:nvPr/>
          </p:nvSpPr>
          <p:spPr>
            <a:xfrm>
              <a:off x="6634145" y="3643361"/>
              <a:ext cx="116652" cy="142828"/>
            </a:xfrm>
            <a:custGeom>
              <a:avLst/>
              <a:gdLst/>
              <a:ahLst/>
              <a:cxnLst/>
              <a:rect l="0" t="0" r="0" b="0"/>
              <a:pathLst>
                <a:path w="116652" h="142828">
                  <a:moveTo>
                    <a:pt x="80980" y="95202"/>
                  </a:moveTo>
                  <a:lnTo>
                    <a:pt x="80980" y="47481"/>
                  </a:lnTo>
                  <a:lnTo>
                    <a:pt x="82303" y="43544"/>
                  </a:lnTo>
                  <a:lnTo>
                    <a:pt x="84508" y="40920"/>
                  </a:lnTo>
                  <a:lnTo>
                    <a:pt x="87301" y="39170"/>
                  </a:lnTo>
                  <a:lnTo>
                    <a:pt x="89162" y="36680"/>
                  </a:lnTo>
                  <a:lnTo>
                    <a:pt x="95678" y="23180"/>
                  </a:lnTo>
                  <a:lnTo>
                    <a:pt x="116651" y="0"/>
                  </a:lnTo>
                  <a:lnTo>
                    <a:pt x="110364" y="6286"/>
                  </a:lnTo>
                  <a:lnTo>
                    <a:pt x="103741" y="9382"/>
                  </a:lnTo>
                  <a:lnTo>
                    <a:pt x="100122" y="10207"/>
                  </a:lnTo>
                  <a:lnTo>
                    <a:pt x="97711" y="12080"/>
                  </a:lnTo>
                  <a:lnTo>
                    <a:pt x="87201" y="28285"/>
                  </a:lnTo>
                  <a:lnTo>
                    <a:pt x="80217" y="32388"/>
                  </a:lnTo>
                  <a:lnTo>
                    <a:pt x="76503" y="33482"/>
                  </a:lnTo>
                  <a:lnTo>
                    <a:pt x="47677" y="54230"/>
                  </a:lnTo>
                  <a:lnTo>
                    <a:pt x="38398" y="58471"/>
                  </a:lnTo>
                  <a:lnTo>
                    <a:pt x="25735" y="66973"/>
                  </a:lnTo>
                  <a:lnTo>
                    <a:pt x="13606" y="70081"/>
                  </a:lnTo>
                  <a:lnTo>
                    <a:pt x="0" y="71217"/>
                  </a:lnTo>
                  <a:lnTo>
                    <a:pt x="4658" y="71338"/>
                  </a:lnTo>
                  <a:lnTo>
                    <a:pt x="10899" y="67839"/>
                  </a:lnTo>
                  <a:lnTo>
                    <a:pt x="42898" y="41369"/>
                  </a:lnTo>
                  <a:lnTo>
                    <a:pt x="52148" y="36880"/>
                  </a:lnTo>
                  <a:lnTo>
                    <a:pt x="85101" y="16907"/>
                  </a:lnTo>
                  <a:lnTo>
                    <a:pt x="95159" y="14102"/>
                  </a:lnTo>
                  <a:lnTo>
                    <a:pt x="99694" y="14677"/>
                  </a:lnTo>
                  <a:lnTo>
                    <a:pt x="108259" y="18843"/>
                  </a:lnTo>
                  <a:lnTo>
                    <a:pt x="111073" y="21807"/>
                  </a:lnTo>
                  <a:lnTo>
                    <a:pt x="114198" y="28626"/>
                  </a:lnTo>
                  <a:lnTo>
                    <a:pt x="116479" y="78447"/>
                  </a:lnTo>
                  <a:lnTo>
                    <a:pt x="104793" y="14282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0" name="SMARTInkShape-24">
            <a:extLst>
              <a:ext uri="{FF2B5EF4-FFF2-40B4-BE49-F238E27FC236}">
                <a16:creationId xmlns:a16="http://schemas.microsoft.com/office/drawing/2014/main" id="{440BCF44-1D4A-4364-8733-702CBCE9B8D5}"/>
              </a:ext>
            </a:extLst>
          </p:cNvPr>
          <p:cNvSpPr/>
          <p:nvPr/>
        </p:nvSpPr>
        <p:spPr>
          <a:xfrm>
            <a:off x="6822281" y="3119438"/>
            <a:ext cx="11908" cy="1"/>
          </a:xfrm>
          <a:custGeom>
            <a:avLst/>
            <a:gdLst/>
            <a:ahLst/>
            <a:cxnLst/>
            <a:rect l="0" t="0" r="0" b="0"/>
            <a:pathLst>
              <a:path w="11908" h="1">
                <a:moveTo>
                  <a:pt x="11907" y="0"/>
                </a:move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SMARTInkShape-25">
            <a:extLst>
              <a:ext uri="{FF2B5EF4-FFF2-40B4-BE49-F238E27FC236}">
                <a16:creationId xmlns:a16="http://schemas.microsoft.com/office/drawing/2014/main" id="{56DF6B93-8ABF-4923-B592-18AED3028DA1}"/>
              </a:ext>
            </a:extLst>
          </p:cNvPr>
          <p:cNvSpPr/>
          <p:nvPr/>
        </p:nvSpPr>
        <p:spPr>
          <a:xfrm>
            <a:off x="6750907" y="1250156"/>
            <a:ext cx="395582" cy="2555289"/>
          </a:xfrm>
          <a:custGeom>
            <a:avLst/>
            <a:gdLst/>
            <a:ahLst/>
            <a:cxnLst/>
            <a:rect l="0" t="0" r="0" b="0"/>
            <a:pathLst>
              <a:path w="395582" h="2555289">
                <a:moveTo>
                  <a:pt x="395581" y="2555288"/>
                </a:moveTo>
                <a:lnTo>
                  <a:pt x="357914" y="2509715"/>
                </a:lnTo>
                <a:lnTo>
                  <a:pt x="321462" y="2456804"/>
                </a:lnTo>
                <a:lnTo>
                  <a:pt x="305841" y="2435680"/>
                </a:lnTo>
                <a:lnTo>
                  <a:pt x="287664" y="2379589"/>
                </a:lnTo>
                <a:lnTo>
                  <a:pt x="283037" y="2370370"/>
                </a:lnTo>
                <a:lnTo>
                  <a:pt x="279952" y="2366059"/>
                </a:lnTo>
                <a:lnTo>
                  <a:pt x="276523" y="2354214"/>
                </a:lnTo>
                <a:lnTo>
                  <a:pt x="273941" y="2311937"/>
                </a:lnTo>
                <a:lnTo>
                  <a:pt x="285916" y="2259434"/>
                </a:lnTo>
                <a:lnTo>
                  <a:pt x="306743" y="2200978"/>
                </a:lnTo>
                <a:lnTo>
                  <a:pt x="323959" y="2149155"/>
                </a:lnTo>
                <a:lnTo>
                  <a:pt x="333403" y="2094727"/>
                </a:lnTo>
                <a:lnTo>
                  <a:pt x="345330" y="2040360"/>
                </a:lnTo>
                <a:lnTo>
                  <a:pt x="355914" y="1985283"/>
                </a:lnTo>
                <a:lnTo>
                  <a:pt x="357053" y="1928866"/>
                </a:lnTo>
                <a:lnTo>
                  <a:pt x="357118" y="1875296"/>
                </a:lnTo>
                <a:lnTo>
                  <a:pt x="355799" y="1862694"/>
                </a:lnTo>
                <a:lnTo>
                  <a:pt x="347700" y="1829518"/>
                </a:lnTo>
                <a:lnTo>
                  <a:pt x="344222" y="1791187"/>
                </a:lnTo>
                <a:lnTo>
                  <a:pt x="324643" y="1738155"/>
                </a:lnTo>
                <a:lnTo>
                  <a:pt x="321522" y="1723691"/>
                </a:lnTo>
                <a:lnTo>
                  <a:pt x="293474" y="1670351"/>
                </a:lnTo>
                <a:lnTo>
                  <a:pt x="250697" y="1616748"/>
                </a:lnTo>
                <a:lnTo>
                  <a:pt x="241032" y="1603586"/>
                </a:lnTo>
                <a:lnTo>
                  <a:pt x="185236" y="1555614"/>
                </a:lnTo>
                <a:lnTo>
                  <a:pt x="163614" y="1539688"/>
                </a:lnTo>
                <a:lnTo>
                  <a:pt x="139492" y="1509930"/>
                </a:lnTo>
                <a:lnTo>
                  <a:pt x="134722" y="1497462"/>
                </a:lnTo>
                <a:lnTo>
                  <a:pt x="121903" y="1453282"/>
                </a:lnTo>
                <a:lnTo>
                  <a:pt x="112069" y="1433961"/>
                </a:lnTo>
                <a:lnTo>
                  <a:pt x="107222" y="1374685"/>
                </a:lnTo>
                <a:lnTo>
                  <a:pt x="107110" y="1347221"/>
                </a:lnTo>
                <a:lnTo>
                  <a:pt x="110628" y="1336070"/>
                </a:lnTo>
                <a:lnTo>
                  <a:pt x="153163" y="1277286"/>
                </a:lnTo>
                <a:lnTo>
                  <a:pt x="194261" y="1223055"/>
                </a:lnTo>
                <a:lnTo>
                  <a:pt x="208929" y="1198452"/>
                </a:lnTo>
                <a:lnTo>
                  <a:pt x="224293" y="1146423"/>
                </a:lnTo>
                <a:lnTo>
                  <a:pt x="236849" y="1091375"/>
                </a:lnTo>
                <a:lnTo>
                  <a:pt x="236380" y="1066262"/>
                </a:lnTo>
                <a:lnTo>
                  <a:pt x="223342" y="1006756"/>
                </a:lnTo>
                <a:lnTo>
                  <a:pt x="205941" y="951806"/>
                </a:lnTo>
                <a:lnTo>
                  <a:pt x="190364" y="911793"/>
                </a:lnTo>
                <a:lnTo>
                  <a:pt x="163090" y="855767"/>
                </a:lnTo>
                <a:lnTo>
                  <a:pt x="137536" y="804530"/>
                </a:lnTo>
                <a:lnTo>
                  <a:pt x="111935" y="750746"/>
                </a:lnTo>
                <a:lnTo>
                  <a:pt x="98887" y="715288"/>
                </a:lnTo>
                <a:lnTo>
                  <a:pt x="86169" y="665302"/>
                </a:lnTo>
                <a:lnTo>
                  <a:pt x="60942" y="607029"/>
                </a:lnTo>
                <a:lnTo>
                  <a:pt x="36095" y="556267"/>
                </a:lnTo>
                <a:lnTo>
                  <a:pt x="16683" y="504452"/>
                </a:lnTo>
                <a:lnTo>
                  <a:pt x="5487" y="472112"/>
                </a:lnTo>
                <a:lnTo>
                  <a:pt x="1033" y="415118"/>
                </a:lnTo>
                <a:lnTo>
                  <a:pt x="262" y="368619"/>
                </a:lnTo>
                <a:lnTo>
                  <a:pt x="0" y="318141"/>
                </a:lnTo>
                <a:lnTo>
                  <a:pt x="9455" y="263681"/>
                </a:lnTo>
                <a:lnTo>
                  <a:pt x="20534" y="209023"/>
                </a:lnTo>
                <a:lnTo>
                  <a:pt x="24966" y="186826"/>
                </a:lnTo>
                <a:lnTo>
                  <a:pt x="49369" y="129459"/>
                </a:lnTo>
                <a:lnTo>
                  <a:pt x="73349" y="73491"/>
                </a:lnTo>
                <a:lnTo>
                  <a:pt x="89501" y="40583"/>
                </a:lnTo>
                <a:lnTo>
                  <a:pt x="94826" y="13789"/>
                </a:lnTo>
                <a:lnTo>
                  <a:pt x="10709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SMARTInkShape-26">
            <a:extLst>
              <a:ext uri="{FF2B5EF4-FFF2-40B4-BE49-F238E27FC236}">
                <a16:creationId xmlns:a16="http://schemas.microsoft.com/office/drawing/2014/main" id="{296A0484-E5BA-4684-B530-A6C8B67F6D09}"/>
              </a:ext>
            </a:extLst>
          </p:cNvPr>
          <p:cNvSpPr/>
          <p:nvPr/>
        </p:nvSpPr>
        <p:spPr>
          <a:xfrm>
            <a:off x="6262688" y="4988719"/>
            <a:ext cx="83344" cy="95251"/>
          </a:xfrm>
          <a:custGeom>
            <a:avLst/>
            <a:gdLst/>
            <a:ahLst/>
            <a:cxnLst/>
            <a:rect l="0" t="0" r="0" b="0"/>
            <a:pathLst>
              <a:path w="83344" h="95251">
                <a:moveTo>
                  <a:pt x="83343" y="0"/>
                </a:moveTo>
                <a:lnTo>
                  <a:pt x="77023" y="6320"/>
                </a:lnTo>
                <a:lnTo>
                  <a:pt x="73919" y="12951"/>
                </a:lnTo>
                <a:lnTo>
                  <a:pt x="73092" y="16572"/>
                </a:lnTo>
                <a:lnTo>
                  <a:pt x="65117" y="24122"/>
                </a:lnTo>
                <a:lnTo>
                  <a:pt x="38438" y="46069"/>
                </a:lnTo>
                <a:lnTo>
                  <a:pt x="0" y="9525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SMARTInkShape-27">
            <a:extLst>
              <a:ext uri="{FF2B5EF4-FFF2-40B4-BE49-F238E27FC236}">
                <a16:creationId xmlns:a16="http://schemas.microsoft.com/office/drawing/2014/main" id="{1ADE72D2-484D-42E1-89EB-D9F86A810FD0}"/>
              </a:ext>
            </a:extLst>
          </p:cNvPr>
          <p:cNvSpPr/>
          <p:nvPr/>
        </p:nvSpPr>
        <p:spPr>
          <a:xfrm>
            <a:off x="7000875" y="4286250"/>
            <a:ext cx="95251" cy="35720"/>
          </a:xfrm>
          <a:custGeom>
            <a:avLst/>
            <a:gdLst/>
            <a:ahLst/>
            <a:cxnLst/>
            <a:rect l="0" t="0" r="0" b="0"/>
            <a:pathLst>
              <a:path w="95251" h="35720">
                <a:moveTo>
                  <a:pt x="95250" y="0"/>
                </a:moveTo>
                <a:lnTo>
                  <a:pt x="88929" y="0"/>
                </a:lnTo>
                <a:lnTo>
                  <a:pt x="37685" y="18226"/>
                </a:lnTo>
                <a:lnTo>
                  <a:pt x="0" y="357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SMARTInkShape-28">
            <a:extLst>
              <a:ext uri="{FF2B5EF4-FFF2-40B4-BE49-F238E27FC236}">
                <a16:creationId xmlns:a16="http://schemas.microsoft.com/office/drawing/2014/main" id="{DAEFD230-DD22-45FA-836D-E983B083890C}"/>
              </a:ext>
            </a:extLst>
          </p:cNvPr>
          <p:cNvSpPr/>
          <p:nvPr/>
        </p:nvSpPr>
        <p:spPr>
          <a:xfrm>
            <a:off x="7024688" y="5000625"/>
            <a:ext cx="178594" cy="83345"/>
          </a:xfrm>
          <a:custGeom>
            <a:avLst/>
            <a:gdLst/>
            <a:ahLst/>
            <a:cxnLst/>
            <a:rect l="0" t="0" r="0" b="0"/>
            <a:pathLst>
              <a:path w="178594" h="83345">
                <a:moveTo>
                  <a:pt x="178593" y="0"/>
                </a:moveTo>
                <a:lnTo>
                  <a:pt x="126488" y="22892"/>
                </a:lnTo>
                <a:lnTo>
                  <a:pt x="72904" y="44014"/>
                </a:lnTo>
                <a:lnTo>
                  <a:pt x="0" y="833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27" name="SMARTInkShape-Group32">
            <a:extLst>
              <a:ext uri="{FF2B5EF4-FFF2-40B4-BE49-F238E27FC236}">
                <a16:creationId xmlns:a16="http://schemas.microsoft.com/office/drawing/2014/main" id="{781C462E-7116-4F48-9B22-92B5A4F06630}"/>
              </a:ext>
            </a:extLst>
          </p:cNvPr>
          <p:cNvGrpSpPr/>
          <p:nvPr/>
        </p:nvGrpSpPr>
        <p:grpSpPr>
          <a:xfrm>
            <a:off x="7036594" y="3536156"/>
            <a:ext cx="483475" cy="1666114"/>
            <a:chOff x="7036594" y="3536156"/>
            <a:chExt cx="483475" cy="1666114"/>
          </a:xfrm>
        </p:grpSpPr>
        <p:sp>
          <p:nvSpPr>
            <p:cNvPr id="25" name="SMARTInkShape-29">
              <a:extLst>
                <a:ext uri="{FF2B5EF4-FFF2-40B4-BE49-F238E27FC236}">
                  <a16:creationId xmlns:a16="http://schemas.microsoft.com/office/drawing/2014/main" id="{93BB67B5-D13B-44DA-9E60-2FC6AC39FFE1}"/>
                </a:ext>
              </a:extLst>
            </p:cNvPr>
            <p:cNvSpPr/>
            <p:nvPr/>
          </p:nvSpPr>
          <p:spPr>
            <a:xfrm>
              <a:off x="7262837" y="4736340"/>
              <a:ext cx="257232" cy="465930"/>
            </a:xfrm>
            <a:custGeom>
              <a:avLst/>
              <a:gdLst/>
              <a:ahLst/>
              <a:cxnLst/>
              <a:rect l="0" t="0" r="0" b="0"/>
              <a:pathLst>
                <a:path w="257232" h="465930">
                  <a:moveTo>
                    <a:pt x="257231" y="465929"/>
                  </a:moveTo>
                  <a:lnTo>
                    <a:pt x="235253" y="460861"/>
                  </a:lnTo>
                  <a:lnTo>
                    <a:pt x="214179" y="450264"/>
                  </a:lnTo>
                  <a:lnTo>
                    <a:pt x="155537" y="395983"/>
                  </a:lnTo>
                  <a:lnTo>
                    <a:pt x="143081" y="380035"/>
                  </a:lnTo>
                  <a:lnTo>
                    <a:pt x="104250" y="321041"/>
                  </a:lnTo>
                  <a:lnTo>
                    <a:pt x="89953" y="297496"/>
                  </a:lnTo>
                  <a:lnTo>
                    <a:pt x="68755" y="267758"/>
                  </a:lnTo>
                  <a:lnTo>
                    <a:pt x="46915" y="215905"/>
                  </a:lnTo>
                  <a:lnTo>
                    <a:pt x="17147" y="161313"/>
                  </a:lnTo>
                  <a:lnTo>
                    <a:pt x="4162" y="108929"/>
                  </a:lnTo>
                  <a:lnTo>
                    <a:pt x="139" y="52418"/>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SMARTInkShape-30">
              <a:extLst>
                <a:ext uri="{FF2B5EF4-FFF2-40B4-BE49-F238E27FC236}">
                  <a16:creationId xmlns:a16="http://schemas.microsoft.com/office/drawing/2014/main" id="{42B2DC3E-BE21-4FCD-8195-6CBC84E35EFF}"/>
                </a:ext>
              </a:extLst>
            </p:cNvPr>
            <p:cNvSpPr/>
            <p:nvPr/>
          </p:nvSpPr>
          <p:spPr>
            <a:xfrm>
              <a:off x="7036594" y="3536156"/>
              <a:ext cx="96645" cy="359906"/>
            </a:xfrm>
            <a:custGeom>
              <a:avLst/>
              <a:gdLst/>
              <a:ahLst/>
              <a:cxnLst/>
              <a:rect l="0" t="0" r="0" b="0"/>
              <a:pathLst>
                <a:path w="96645" h="359906">
                  <a:moveTo>
                    <a:pt x="96644" y="359905"/>
                  </a:moveTo>
                  <a:lnTo>
                    <a:pt x="95267" y="356233"/>
                  </a:lnTo>
                  <a:lnTo>
                    <a:pt x="80862" y="298618"/>
                  </a:lnTo>
                  <a:lnTo>
                    <a:pt x="75626" y="280886"/>
                  </a:lnTo>
                  <a:lnTo>
                    <a:pt x="71989" y="225578"/>
                  </a:lnTo>
                  <a:lnTo>
                    <a:pt x="71486" y="175228"/>
                  </a:lnTo>
                  <a:lnTo>
                    <a:pt x="70117" y="122221"/>
                  </a:lnTo>
                  <a:lnTo>
                    <a:pt x="61932" y="95304"/>
                  </a:lnTo>
                  <a:lnTo>
                    <a:pt x="31689" y="45623"/>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8" name="SMARTInkShape-31">
            <a:extLst>
              <a:ext uri="{FF2B5EF4-FFF2-40B4-BE49-F238E27FC236}">
                <a16:creationId xmlns:a16="http://schemas.microsoft.com/office/drawing/2014/main" id="{F6884C8A-6888-4A91-8D00-2671710732CD}"/>
              </a:ext>
            </a:extLst>
          </p:cNvPr>
          <p:cNvSpPr/>
          <p:nvPr/>
        </p:nvSpPr>
        <p:spPr>
          <a:xfrm>
            <a:off x="7084219" y="3655219"/>
            <a:ext cx="200739" cy="1071563"/>
          </a:xfrm>
          <a:custGeom>
            <a:avLst/>
            <a:gdLst/>
            <a:ahLst/>
            <a:cxnLst/>
            <a:rect l="0" t="0" r="0" b="0"/>
            <a:pathLst>
              <a:path w="200739" h="1071563">
                <a:moveTo>
                  <a:pt x="190500" y="1071562"/>
                </a:moveTo>
                <a:lnTo>
                  <a:pt x="184179" y="1071562"/>
                </a:lnTo>
                <a:lnTo>
                  <a:pt x="182317" y="1070239"/>
                </a:lnTo>
                <a:lnTo>
                  <a:pt x="181076" y="1068035"/>
                </a:lnTo>
                <a:lnTo>
                  <a:pt x="178597" y="1059669"/>
                </a:lnTo>
                <a:lnTo>
                  <a:pt x="178595" y="1053339"/>
                </a:lnTo>
                <a:lnTo>
                  <a:pt x="175067" y="1046706"/>
                </a:lnTo>
                <a:lnTo>
                  <a:pt x="170411" y="1039349"/>
                </a:lnTo>
                <a:lnTo>
                  <a:pt x="167424" y="1023845"/>
                </a:lnTo>
                <a:lnTo>
                  <a:pt x="167178" y="1019907"/>
                </a:lnTo>
                <a:lnTo>
                  <a:pt x="163377" y="1012004"/>
                </a:lnTo>
                <a:lnTo>
                  <a:pt x="160512" y="1008044"/>
                </a:lnTo>
                <a:lnTo>
                  <a:pt x="156479" y="989830"/>
                </a:lnTo>
                <a:lnTo>
                  <a:pt x="154930" y="950676"/>
                </a:lnTo>
                <a:lnTo>
                  <a:pt x="166200" y="891201"/>
                </a:lnTo>
                <a:lnTo>
                  <a:pt x="176896" y="838557"/>
                </a:lnTo>
                <a:lnTo>
                  <a:pt x="179817" y="790093"/>
                </a:lnTo>
                <a:lnTo>
                  <a:pt x="188832" y="753581"/>
                </a:lnTo>
                <a:lnTo>
                  <a:pt x="191725" y="706654"/>
                </a:lnTo>
                <a:lnTo>
                  <a:pt x="200738" y="670225"/>
                </a:lnTo>
                <a:lnTo>
                  <a:pt x="198137" y="658151"/>
                </a:lnTo>
                <a:lnTo>
                  <a:pt x="193894" y="647053"/>
                </a:lnTo>
                <a:lnTo>
                  <a:pt x="190698" y="595089"/>
                </a:lnTo>
                <a:lnTo>
                  <a:pt x="190508" y="542607"/>
                </a:lnTo>
                <a:lnTo>
                  <a:pt x="190501" y="486496"/>
                </a:lnTo>
                <a:lnTo>
                  <a:pt x="190500" y="433754"/>
                </a:lnTo>
                <a:lnTo>
                  <a:pt x="197359" y="402395"/>
                </a:lnTo>
                <a:lnTo>
                  <a:pt x="191018" y="347041"/>
                </a:lnTo>
                <a:lnTo>
                  <a:pt x="190520" y="290032"/>
                </a:lnTo>
                <a:lnTo>
                  <a:pt x="189183" y="268792"/>
                </a:lnTo>
                <a:lnTo>
                  <a:pt x="172764" y="216583"/>
                </a:lnTo>
                <a:lnTo>
                  <a:pt x="162332" y="205179"/>
                </a:lnTo>
                <a:lnTo>
                  <a:pt x="104560" y="155589"/>
                </a:lnTo>
                <a:lnTo>
                  <a:pt x="74894" y="132745"/>
                </a:lnTo>
                <a:lnTo>
                  <a:pt x="66359" y="121616"/>
                </a:lnTo>
                <a:lnTo>
                  <a:pt x="59920" y="110936"/>
                </a:lnTo>
                <a:lnTo>
                  <a:pt x="33108" y="74859"/>
                </a:lnTo>
                <a:lnTo>
                  <a:pt x="18308" y="34054"/>
                </a:lnTo>
                <a:lnTo>
                  <a:pt x="4988" y="16330"/>
                </a:lnTo>
                <a:lnTo>
                  <a:pt x="0"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SMARTInkShape-32">
            <a:extLst>
              <a:ext uri="{FF2B5EF4-FFF2-40B4-BE49-F238E27FC236}">
                <a16:creationId xmlns:a16="http://schemas.microsoft.com/office/drawing/2014/main" id="{B95A4FA4-F7B4-44E1-9661-F7E5B1DC0D43}"/>
              </a:ext>
            </a:extLst>
          </p:cNvPr>
          <p:cNvSpPr/>
          <p:nvPr/>
        </p:nvSpPr>
        <p:spPr>
          <a:xfrm>
            <a:off x="6988969" y="1597601"/>
            <a:ext cx="1452563" cy="462181"/>
          </a:xfrm>
          <a:custGeom>
            <a:avLst/>
            <a:gdLst/>
            <a:ahLst/>
            <a:cxnLst/>
            <a:rect l="0" t="0" r="0" b="0"/>
            <a:pathLst>
              <a:path w="1452563" h="462181">
                <a:moveTo>
                  <a:pt x="0" y="93087"/>
                </a:moveTo>
                <a:lnTo>
                  <a:pt x="37073" y="59540"/>
                </a:lnTo>
                <a:lnTo>
                  <a:pt x="93019" y="29281"/>
                </a:lnTo>
                <a:lnTo>
                  <a:pt x="145006" y="15532"/>
                </a:lnTo>
                <a:lnTo>
                  <a:pt x="184833" y="8788"/>
                </a:lnTo>
                <a:lnTo>
                  <a:pt x="227668" y="2704"/>
                </a:lnTo>
                <a:lnTo>
                  <a:pt x="268755" y="0"/>
                </a:lnTo>
                <a:lnTo>
                  <a:pt x="316121" y="2326"/>
                </a:lnTo>
                <a:lnTo>
                  <a:pt x="366717" y="7769"/>
                </a:lnTo>
                <a:lnTo>
                  <a:pt x="415662" y="14598"/>
                </a:lnTo>
                <a:lnTo>
                  <a:pt x="463874" y="25571"/>
                </a:lnTo>
                <a:lnTo>
                  <a:pt x="510437" y="39267"/>
                </a:lnTo>
                <a:lnTo>
                  <a:pt x="553180" y="54174"/>
                </a:lnTo>
                <a:lnTo>
                  <a:pt x="594225" y="69618"/>
                </a:lnTo>
                <a:lnTo>
                  <a:pt x="634517" y="85302"/>
                </a:lnTo>
                <a:lnTo>
                  <a:pt x="693065" y="107684"/>
                </a:lnTo>
                <a:lnTo>
                  <a:pt x="743192" y="124605"/>
                </a:lnTo>
                <a:lnTo>
                  <a:pt x="802396" y="154727"/>
                </a:lnTo>
                <a:lnTo>
                  <a:pt x="861394" y="176185"/>
                </a:lnTo>
                <a:lnTo>
                  <a:pt x="906103" y="184736"/>
                </a:lnTo>
                <a:lnTo>
                  <a:pt x="937170" y="189382"/>
                </a:lnTo>
                <a:lnTo>
                  <a:pt x="983089" y="205550"/>
                </a:lnTo>
                <a:lnTo>
                  <a:pt x="1034830" y="223536"/>
                </a:lnTo>
                <a:lnTo>
                  <a:pt x="1083269" y="239828"/>
                </a:lnTo>
                <a:lnTo>
                  <a:pt x="1140560" y="265290"/>
                </a:lnTo>
                <a:lnTo>
                  <a:pt x="1187109" y="288014"/>
                </a:lnTo>
                <a:lnTo>
                  <a:pt x="1233093" y="311504"/>
                </a:lnTo>
                <a:lnTo>
                  <a:pt x="1284856" y="343144"/>
                </a:lnTo>
                <a:lnTo>
                  <a:pt x="1339619" y="381194"/>
                </a:lnTo>
                <a:lnTo>
                  <a:pt x="1391223" y="422199"/>
                </a:lnTo>
                <a:lnTo>
                  <a:pt x="1452562" y="46218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217" name="SMARTInkShape-Group35">
            <a:extLst>
              <a:ext uri="{FF2B5EF4-FFF2-40B4-BE49-F238E27FC236}">
                <a16:creationId xmlns:a16="http://schemas.microsoft.com/office/drawing/2014/main" id="{4218FB06-8D68-42A5-B71F-AA27FE4E30E6}"/>
              </a:ext>
            </a:extLst>
          </p:cNvPr>
          <p:cNvGrpSpPr/>
          <p:nvPr/>
        </p:nvGrpSpPr>
        <p:grpSpPr>
          <a:xfrm>
            <a:off x="7073967" y="3049568"/>
            <a:ext cx="2602458" cy="2248714"/>
            <a:chOff x="7073967" y="3049568"/>
            <a:chExt cx="2602458" cy="2248714"/>
          </a:xfrm>
        </p:grpSpPr>
        <p:sp>
          <p:nvSpPr>
            <p:cNvPr id="30" name="SMARTInkShape-33">
              <a:extLst>
                <a:ext uri="{FF2B5EF4-FFF2-40B4-BE49-F238E27FC236}">
                  <a16:creationId xmlns:a16="http://schemas.microsoft.com/office/drawing/2014/main" id="{059ADD29-8CFA-4C7A-850D-EB913A971F94}"/>
                </a:ext>
              </a:extLst>
            </p:cNvPr>
            <p:cNvSpPr/>
            <p:nvPr/>
          </p:nvSpPr>
          <p:spPr>
            <a:xfrm>
              <a:off x="9191625" y="3714750"/>
              <a:ext cx="345282" cy="35720"/>
            </a:xfrm>
            <a:custGeom>
              <a:avLst/>
              <a:gdLst/>
              <a:ahLst/>
              <a:cxnLst/>
              <a:rect l="0" t="0" r="0" b="0"/>
              <a:pathLst>
                <a:path w="345282" h="35720">
                  <a:moveTo>
                    <a:pt x="345281" y="0"/>
                  </a:moveTo>
                  <a:lnTo>
                    <a:pt x="294716" y="0"/>
                  </a:lnTo>
                  <a:lnTo>
                    <a:pt x="265269" y="1323"/>
                  </a:lnTo>
                  <a:lnTo>
                    <a:pt x="231086" y="3528"/>
                  </a:lnTo>
                  <a:lnTo>
                    <a:pt x="193745" y="6321"/>
                  </a:lnTo>
                  <a:lnTo>
                    <a:pt x="160913" y="9506"/>
                  </a:lnTo>
                  <a:lnTo>
                    <a:pt x="103267" y="16572"/>
                  </a:lnTo>
                  <a:lnTo>
                    <a:pt x="0" y="3571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SMARTInkShape-34">
              <a:extLst>
                <a:ext uri="{FF2B5EF4-FFF2-40B4-BE49-F238E27FC236}">
                  <a16:creationId xmlns:a16="http://schemas.microsoft.com/office/drawing/2014/main" id="{45159388-A797-4E04-8746-48A12BA9C470}"/>
                </a:ext>
              </a:extLst>
            </p:cNvPr>
            <p:cNvSpPr/>
            <p:nvPr/>
          </p:nvSpPr>
          <p:spPr>
            <a:xfrm>
              <a:off x="8684703" y="4143375"/>
              <a:ext cx="256892" cy="238126"/>
            </a:xfrm>
            <a:custGeom>
              <a:avLst/>
              <a:gdLst/>
              <a:ahLst/>
              <a:cxnLst/>
              <a:rect l="0" t="0" r="0" b="0"/>
              <a:pathLst>
                <a:path w="256892" h="238126">
                  <a:moveTo>
                    <a:pt x="6860" y="238125"/>
                  </a:moveTo>
                  <a:lnTo>
                    <a:pt x="539" y="231804"/>
                  </a:lnTo>
                  <a:lnTo>
                    <a:pt x="0" y="227297"/>
                  </a:lnTo>
                  <a:lnTo>
                    <a:pt x="2929" y="215233"/>
                  </a:lnTo>
                  <a:lnTo>
                    <a:pt x="18336" y="187245"/>
                  </a:lnTo>
                  <a:lnTo>
                    <a:pt x="71262" y="134855"/>
                  </a:lnTo>
                  <a:lnTo>
                    <a:pt x="119708" y="98741"/>
                  </a:lnTo>
                  <a:lnTo>
                    <a:pt x="169462" y="65051"/>
                  </a:lnTo>
                  <a:lnTo>
                    <a:pt x="256891"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16" name="SMARTInkShape-35">
              <a:extLst>
                <a:ext uri="{FF2B5EF4-FFF2-40B4-BE49-F238E27FC236}">
                  <a16:creationId xmlns:a16="http://schemas.microsoft.com/office/drawing/2014/main" id="{663B569F-49BC-48D9-9320-63E161CA89CB}"/>
                </a:ext>
              </a:extLst>
            </p:cNvPr>
            <p:cNvSpPr/>
            <p:nvPr/>
          </p:nvSpPr>
          <p:spPr>
            <a:xfrm>
              <a:off x="7073967" y="3049568"/>
              <a:ext cx="2602458" cy="2248714"/>
            </a:xfrm>
            <a:custGeom>
              <a:avLst/>
              <a:gdLst/>
              <a:ahLst/>
              <a:cxnLst/>
              <a:rect l="0" t="0" r="0" b="0"/>
              <a:pathLst>
                <a:path w="2602458" h="2248714">
                  <a:moveTo>
                    <a:pt x="10252" y="593745"/>
                  </a:moveTo>
                  <a:lnTo>
                    <a:pt x="10252" y="603996"/>
                  </a:lnTo>
                  <a:lnTo>
                    <a:pt x="2069" y="614829"/>
                  </a:lnTo>
                  <a:lnTo>
                    <a:pt x="0" y="622077"/>
                  </a:lnTo>
                  <a:lnTo>
                    <a:pt x="772" y="623216"/>
                  </a:lnTo>
                  <a:lnTo>
                    <a:pt x="2609" y="622653"/>
                  </a:lnTo>
                  <a:lnTo>
                    <a:pt x="59520" y="591032"/>
                  </a:lnTo>
                  <a:lnTo>
                    <a:pt x="115332" y="564643"/>
                  </a:lnTo>
                  <a:lnTo>
                    <a:pt x="162948" y="541760"/>
                  </a:lnTo>
                  <a:lnTo>
                    <a:pt x="217038" y="519545"/>
                  </a:lnTo>
                  <a:lnTo>
                    <a:pt x="268489" y="502674"/>
                  </a:lnTo>
                  <a:lnTo>
                    <a:pt x="325039" y="482829"/>
                  </a:lnTo>
                  <a:lnTo>
                    <a:pt x="382363" y="467982"/>
                  </a:lnTo>
                  <a:lnTo>
                    <a:pt x="433451" y="455205"/>
                  </a:lnTo>
                  <a:lnTo>
                    <a:pt x="480778" y="441718"/>
                  </a:lnTo>
                  <a:lnTo>
                    <a:pt x="524493" y="421553"/>
                  </a:lnTo>
                  <a:lnTo>
                    <a:pt x="580662" y="400144"/>
                  </a:lnTo>
                  <a:lnTo>
                    <a:pt x="633081" y="373332"/>
                  </a:lnTo>
                  <a:lnTo>
                    <a:pt x="678099" y="341906"/>
                  </a:lnTo>
                  <a:lnTo>
                    <a:pt x="734398" y="308372"/>
                  </a:lnTo>
                  <a:lnTo>
                    <a:pt x="785059" y="279504"/>
                  </a:lnTo>
                  <a:lnTo>
                    <a:pt x="830580" y="257513"/>
                  </a:lnTo>
                  <a:lnTo>
                    <a:pt x="886695" y="240709"/>
                  </a:lnTo>
                  <a:lnTo>
                    <a:pt x="930272" y="226937"/>
                  </a:lnTo>
                  <a:lnTo>
                    <a:pt x="976097" y="211996"/>
                  </a:lnTo>
                  <a:lnTo>
                    <a:pt x="1024246" y="197860"/>
                  </a:lnTo>
                  <a:lnTo>
                    <a:pt x="1076513" y="187167"/>
                  </a:lnTo>
                  <a:lnTo>
                    <a:pt x="1127083" y="178005"/>
                  </a:lnTo>
                  <a:lnTo>
                    <a:pt x="1176017" y="168201"/>
                  </a:lnTo>
                  <a:lnTo>
                    <a:pt x="1224223" y="155024"/>
                  </a:lnTo>
                  <a:lnTo>
                    <a:pt x="1272108" y="143876"/>
                  </a:lnTo>
                  <a:lnTo>
                    <a:pt x="1319848" y="133188"/>
                  </a:lnTo>
                  <a:lnTo>
                    <a:pt x="1367524" y="119619"/>
                  </a:lnTo>
                  <a:lnTo>
                    <a:pt x="1411644" y="108297"/>
                  </a:lnTo>
                  <a:lnTo>
                    <a:pt x="1453301" y="98854"/>
                  </a:lnTo>
                  <a:lnTo>
                    <a:pt x="1512618" y="86101"/>
                  </a:lnTo>
                  <a:lnTo>
                    <a:pt x="1564296" y="73944"/>
                  </a:lnTo>
                  <a:lnTo>
                    <a:pt x="1613121" y="61963"/>
                  </a:lnTo>
                  <a:lnTo>
                    <a:pt x="1661102" y="50035"/>
                  </a:lnTo>
                  <a:lnTo>
                    <a:pt x="1707509" y="38122"/>
                  </a:lnTo>
                  <a:lnTo>
                    <a:pt x="1759416" y="22245"/>
                  </a:lnTo>
                  <a:lnTo>
                    <a:pt x="1807888" y="6370"/>
                  </a:lnTo>
                  <a:lnTo>
                    <a:pt x="1865185" y="0"/>
                  </a:lnTo>
                  <a:lnTo>
                    <a:pt x="1913058" y="219"/>
                  </a:lnTo>
                  <a:lnTo>
                    <a:pt x="1967225" y="9398"/>
                  </a:lnTo>
                  <a:lnTo>
                    <a:pt x="2020021" y="26964"/>
                  </a:lnTo>
                  <a:lnTo>
                    <a:pt x="2062357" y="36689"/>
                  </a:lnTo>
                  <a:lnTo>
                    <a:pt x="2104105" y="52477"/>
                  </a:lnTo>
                  <a:lnTo>
                    <a:pt x="2144708" y="71400"/>
                  </a:lnTo>
                  <a:lnTo>
                    <a:pt x="2184801" y="88630"/>
                  </a:lnTo>
                  <a:lnTo>
                    <a:pt x="2224669" y="108634"/>
                  </a:lnTo>
                  <a:lnTo>
                    <a:pt x="2280775" y="145737"/>
                  </a:lnTo>
                  <a:lnTo>
                    <a:pt x="2330912" y="186717"/>
                  </a:lnTo>
                  <a:lnTo>
                    <a:pt x="2388941" y="236119"/>
                  </a:lnTo>
                  <a:lnTo>
                    <a:pt x="2437297" y="292278"/>
                  </a:lnTo>
                  <a:lnTo>
                    <a:pt x="2473700" y="342961"/>
                  </a:lnTo>
                  <a:lnTo>
                    <a:pt x="2494791" y="382737"/>
                  </a:lnTo>
                  <a:lnTo>
                    <a:pt x="2507449" y="437264"/>
                  </a:lnTo>
                  <a:lnTo>
                    <a:pt x="2500443" y="486253"/>
                  </a:lnTo>
                  <a:lnTo>
                    <a:pt x="2482792" y="534147"/>
                  </a:lnTo>
                  <a:lnTo>
                    <a:pt x="2460540" y="581825"/>
                  </a:lnTo>
                  <a:lnTo>
                    <a:pt x="2442083" y="637643"/>
                  </a:lnTo>
                  <a:lnTo>
                    <a:pt x="2417858" y="691786"/>
                  </a:lnTo>
                  <a:lnTo>
                    <a:pt x="2407690" y="737447"/>
                  </a:lnTo>
                  <a:lnTo>
                    <a:pt x="2404676" y="784489"/>
                  </a:lnTo>
                  <a:lnTo>
                    <a:pt x="2406618" y="814781"/>
                  </a:lnTo>
                  <a:lnTo>
                    <a:pt x="2425895" y="870092"/>
                  </a:lnTo>
                  <a:lnTo>
                    <a:pt x="2442261" y="915955"/>
                  </a:lnTo>
                  <a:lnTo>
                    <a:pt x="2467396" y="963058"/>
                  </a:lnTo>
                  <a:lnTo>
                    <a:pt x="2496450" y="1010528"/>
                  </a:lnTo>
                  <a:lnTo>
                    <a:pt x="2529972" y="1067655"/>
                  </a:lnTo>
                  <a:lnTo>
                    <a:pt x="2562072" y="1117158"/>
                  </a:lnTo>
                  <a:lnTo>
                    <a:pt x="2590362" y="1165153"/>
                  </a:lnTo>
                  <a:lnTo>
                    <a:pt x="2601236" y="1197408"/>
                  </a:lnTo>
                  <a:lnTo>
                    <a:pt x="2602457" y="1219227"/>
                  </a:lnTo>
                  <a:lnTo>
                    <a:pt x="2592461" y="1276547"/>
                  </a:lnTo>
                  <a:lnTo>
                    <a:pt x="2584005" y="1296733"/>
                  </a:lnTo>
                  <a:lnTo>
                    <a:pt x="2563046" y="1322973"/>
                  </a:lnTo>
                  <a:lnTo>
                    <a:pt x="2509636" y="1363547"/>
                  </a:lnTo>
                  <a:lnTo>
                    <a:pt x="2451928" y="1394082"/>
                  </a:lnTo>
                  <a:lnTo>
                    <a:pt x="2397353" y="1411054"/>
                  </a:lnTo>
                  <a:lnTo>
                    <a:pt x="2337967" y="1432252"/>
                  </a:lnTo>
                  <a:lnTo>
                    <a:pt x="2293626" y="1447515"/>
                  </a:lnTo>
                  <a:lnTo>
                    <a:pt x="2250987" y="1463119"/>
                  </a:lnTo>
                  <a:lnTo>
                    <a:pt x="2208665" y="1478873"/>
                  </a:lnTo>
                  <a:lnTo>
                    <a:pt x="2163397" y="1494694"/>
                  </a:lnTo>
                  <a:lnTo>
                    <a:pt x="2116820" y="1510545"/>
                  </a:lnTo>
                  <a:lnTo>
                    <a:pt x="2070983" y="1526409"/>
                  </a:lnTo>
                  <a:lnTo>
                    <a:pt x="2028563" y="1542280"/>
                  </a:lnTo>
                  <a:lnTo>
                    <a:pt x="1984133" y="1561680"/>
                  </a:lnTo>
                  <a:lnTo>
                    <a:pt x="1939252" y="1582209"/>
                  </a:lnTo>
                  <a:lnTo>
                    <a:pt x="1897255" y="1600152"/>
                  </a:lnTo>
                  <a:lnTo>
                    <a:pt x="1856541" y="1620474"/>
                  </a:lnTo>
                  <a:lnTo>
                    <a:pt x="1799960" y="1650701"/>
                  </a:lnTo>
                  <a:lnTo>
                    <a:pt x="1749682" y="1679941"/>
                  </a:lnTo>
                  <a:lnTo>
                    <a:pt x="1691606" y="1719056"/>
                  </a:lnTo>
                  <a:lnTo>
                    <a:pt x="1641916" y="1750939"/>
                  </a:lnTo>
                  <a:lnTo>
                    <a:pt x="1588265" y="1782009"/>
                  </a:lnTo>
                  <a:lnTo>
                    <a:pt x="1532112" y="1817916"/>
                  </a:lnTo>
                  <a:lnTo>
                    <a:pt x="1474053" y="1838719"/>
                  </a:lnTo>
                  <a:lnTo>
                    <a:pt x="1415433" y="1850156"/>
                  </a:lnTo>
                  <a:lnTo>
                    <a:pt x="1368518" y="1855456"/>
                  </a:lnTo>
                  <a:lnTo>
                    <a:pt x="1313901" y="1863493"/>
                  </a:lnTo>
                  <a:lnTo>
                    <a:pt x="1254504" y="1867786"/>
                  </a:lnTo>
                  <a:lnTo>
                    <a:pt x="1210158" y="1873478"/>
                  </a:lnTo>
                  <a:lnTo>
                    <a:pt x="1167519" y="1883946"/>
                  </a:lnTo>
                  <a:lnTo>
                    <a:pt x="1125197" y="1896094"/>
                  </a:lnTo>
                  <a:lnTo>
                    <a:pt x="1079929" y="1905903"/>
                  </a:lnTo>
                  <a:lnTo>
                    <a:pt x="1036879" y="1918200"/>
                  </a:lnTo>
                  <a:lnTo>
                    <a:pt x="994375" y="1932485"/>
                  </a:lnTo>
                  <a:lnTo>
                    <a:pt x="949025" y="1947654"/>
                  </a:lnTo>
                  <a:lnTo>
                    <a:pt x="905940" y="1963214"/>
                  </a:lnTo>
                  <a:lnTo>
                    <a:pt x="864741" y="1980273"/>
                  </a:lnTo>
                  <a:lnTo>
                    <a:pt x="824382" y="2001083"/>
                  </a:lnTo>
                  <a:lnTo>
                    <a:pt x="784397" y="2020034"/>
                  </a:lnTo>
                  <a:lnTo>
                    <a:pt x="744577" y="2038599"/>
                  </a:lnTo>
                  <a:lnTo>
                    <a:pt x="704830" y="2060079"/>
                  </a:lnTo>
                  <a:lnTo>
                    <a:pt x="665116" y="2082855"/>
                  </a:lnTo>
                  <a:lnTo>
                    <a:pt x="625417" y="2107530"/>
                  </a:lnTo>
                  <a:lnTo>
                    <a:pt x="585724" y="2136135"/>
                  </a:lnTo>
                  <a:lnTo>
                    <a:pt x="546035" y="2162960"/>
                  </a:lnTo>
                  <a:lnTo>
                    <a:pt x="493559" y="2196846"/>
                  </a:lnTo>
                  <a:lnTo>
                    <a:pt x="440270" y="2232000"/>
                  </a:lnTo>
                  <a:lnTo>
                    <a:pt x="415064" y="224871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9218" name="SMARTInkShape-36">
            <a:extLst>
              <a:ext uri="{FF2B5EF4-FFF2-40B4-BE49-F238E27FC236}">
                <a16:creationId xmlns:a16="http://schemas.microsoft.com/office/drawing/2014/main" id="{A33A1D21-6B2C-479D-B62C-8BBA2D77FD28}"/>
              </a:ext>
            </a:extLst>
          </p:cNvPr>
          <p:cNvSpPr/>
          <p:nvPr/>
        </p:nvSpPr>
        <p:spPr>
          <a:xfrm>
            <a:off x="10013156" y="3940969"/>
            <a:ext cx="59533" cy="107157"/>
          </a:xfrm>
          <a:custGeom>
            <a:avLst/>
            <a:gdLst/>
            <a:ahLst/>
            <a:cxnLst/>
            <a:rect l="0" t="0" r="0" b="0"/>
            <a:pathLst>
              <a:path w="59533" h="107157">
                <a:moveTo>
                  <a:pt x="0" y="0"/>
                </a:moveTo>
                <a:lnTo>
                  <a:pt x="18962" y="12641"/>
                </a:lnTo>
                <a:lnTo>
                  <a:pt x="31800" y="32958"/>
                </a:lnTo>
                <a:lnTo>
                  <a:pt x="59532" y="1071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234" name="SMARTInkShape-Group37">
            <a:extLst>
              <a:ext uri="{FF2B5EF4-FFF2-40B4-BE49-F238E27FC236}">
                <a16:creationId xmlns:a16="http://schemas.microsoft.com/office/drawing/2014/main" id="{C9238DC6-BF67-40B5-8DAF-BC0936E2896F}"/>
              </a:ext>
            </a:extLst>
          </p:cNvPr>
          <p:cNvGrpSpPr/>
          <p:nvPr/>
        </p:nvGrpSpPr>
        <p:grpSpPr>
          <a:xfrm>
            <a:off x="9481578" y="3131344"/>
            <a:ext cx="2055579" cy="653649"/>
            <a:chOff x="9481578" y="3131344"/>
            <a:chExt cx="2055579" cy="653649"/>
          </a:xfrm>
        </p:grpSpPr>
        <p:sp>
          <p:nvSpPr>
            <p:cNvPr id="9219" name="SMARTInkShape-37">
              <a:extLst>
                <a:ext uri="{FF2B5EF4-FFF2-40B4-BE49-F238E27FC236}">
                  <a16:creationId xmlns:a16="http://schemas.microsoft.com/office/drawing/2014/main" id="{1A87F3A1-B8BB-4642-9373-72973B40E48C}"/>
                </a:ext>
              </a:extLst>
            </p:cNvPr>
            <p:cNvSpPr/>
            <p:nvPr/>
          </p:nvSpPr>
          <p:spPr>
            <a:xfrm>
              <a:off x="11406188" y="3190875"/>
              <a:ext cx="130969" cy="83345"/>
            </a:xfrm>
            <a:custGeom>
              <a:avLst/>
              <a:gdLst/>
              <a:ahLst/>
              <a:cxnLst/>
              <a:rect l="0" t="0" r="0" b="0"/>
              <a:pathLst>
                <a:path w="130969" h="83345">
                  <a:moveTo>
                    <a:pt x="0" y="0"/>
                  </a:moveTo>
                  <a:lnTo>
                    <a:pt x="6320" y="0"/>
                  </a:lnTo>
                  <a:lnTo>
                    <a:pt x="12951" y="3528"/>
                  </a:lnTo>
                  <a:lnTo>
                    <a:pt x="61714" y="37074"/>
                  </a:lnTo>
                  <a:lnTo>
                    <a:pt x="130968" y="833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1" name="SMARTInkShape-38">
              <a:extLst>
                <a:ext uri="{FF2B5EF4-FFF2-40B4-BE49-F238E27FC236}">
                  <a16:creationId xmlns:a16="http://schemas.microsoft.com/office/drawing/2014/main" id="{6080063D-A6D0-424A-B2E4-982DF1ED997B}"/>
                </a:ext>
              </a:extLst>
            </p:cNvPr>
            <p:cNvSpPr/>
            <p:nvPr/>
          </p:nvSpPr>
          <p:spPr>
            <a:xfrm>
              <a:off x="9929813" y="3536156"/>
              <a:ext cx="178594" cy="71439"/>
            </a:xfrm>
            <a:custGeom>
              <a:avLst/>
              <a:gdLst/>
              <a:ahLst/>
              <a:cxnLst/>
              <a:rect l="0" t="0" r="0" b="0"/>
              <a:pathLst>
                <a:path w="178594" h="71439">
                  <a:moveTo>
                    <a:pt x="178593" y="0"/>
                  </a:moveTo>
                  <a:lnTo>
                    <a:pt x="172273" y="0"/>
                  </a:lnTo>
                  <a:lnTo>
                    <a:pt x="165642" y="3528"/>
                  </a:lnTo>
                  <a:lnTo>
                    <a:pt x="158285" y="8183"/>
                  </a:lnTo>
                  <a:lnTo>
                    <a:pt x="135728" y="18226"/>
                  </a:lnTo>
                  <a:lnTo>
                    <a:pt x="83725" y="42921"/>
                  </a:lnTo>
                  <a:lnTo>
                    <a:pt x="25272" y="66081"/>
                  </a:lnTo>
                  <a:lnTo>
                    <a:pt x="0" y="714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2" name="SMARTInkShape-39">
              <a:extLst>
                <a:ext uri="{FF2B5EF4-FFF2-40B4-BE49-F238E27FC236}">
                  <a16:creationId xmlns:a16="http://schemas.microsoft.com/office/drawing/2014/main" id="{E9BC8551-BD31-484D-A55B-2B62DE916EA7}"/>
                </a:ext>
              </a:extLst>
            </p:cNvPr>
            <p:cNvSpPr/>
            <p:nvPr/>
          </p:nvSpPr>
          <p:spPr>
            <a:xfrm>
              <a:off x="9858375" y="3375670"/>
              <a:ext cx="369095" cy="397377"/>
            </a:xfrm>
            <a:custGeom>
              <a:avLst/>
              <a:gdLst/>
              <a:ahLst/>
              <a:cxnLst/>
              <a:rect l="0" t="0" r="0" b="0"/>
              <a:pathLst>
                <a:path w="369095" h="397377">
                  <a:moveTo>
                    <a:pt x="0" y="89049"/>
                  </a:moveTo>
                  <a:lnTo>
                    <a:pt x="3528" y="136706"/>
                  </a:lnTo>
                  <a:lnTo>
                    <a:pt x="16573" y="193859"/>
                  </a:lnTo>
                  <a:lnTo>
                    <a:pt x="27987" y="250190"/>
                  </a:lnTo>
                  <a:lnTo>
                    <a:pt x="39339" y="290754"/>
                  </a:lnTo>
                  <a:lnTo>
                    <a:pt x="57076" y="343723"/>
                  </a:lnTo>
                  <a:lnTo>
                    <a:pt x="70869" y="389227"/>
                  </a:lnTo>
                  <a:lnTo>
                    <a:pt x="73705" y="392355"/>
                  </a:lnTo>
                  <a:lnTo>
                    <a:pt x="81439" y="397376"/>
                  </a:lnTo>
                  <a:lnTo>
                    <a:pt x="82497" y="391006"/>
                  </a:lnTo>
                  <a:lnTo>
                    <a:pt x="81645" y="376711"/>
                  </a:lnTo>
                  <a:lnTo>
                    <a:pt x="70318" y="317360"/>
                  </a:lnTo>
                  <a:lnTo>
                    <a:pt x="62728" y="259884"/>
                  </a:lnTo>
                  <a:lnTo>
                    <a:pt x="64005" y="209340"/>
                  </a:lnTo>
                  <a:lnTo>
                    <a:pt x="69969" y="151174"/>
                  </a:lnTo>
                  <a:lnTo>
                    <a:pt x="77323" y="100989"/>
                  </a:lnTo>
                  <a:lnTo>
                    <a:pt x="87881" y="50547"/>
                  </a:lnTo>
                  <a:lnTo>
                    <a:pt x="105708" y="14729"/>
                  </a:lnTo>
                  <a:lnTo>
                    <a:pt x="116656" y="3101"/>
                  </a:lnTo>
                  <a:lnTo>
                    <a:pt x="121427" y="0"/>
                  </a:lnTo>
                  <a:lnTo>
                    <a:pt x="128576" y="579"/>
                  </a:lnTo>
                  <a:lnTo>
                    <a:pt x="147103" y="8278"/>
                  </a:lnTo>
                  <a:lnTo>
                    <a:pt x="198112" y="60187"/>
                  </a:lnTo>
                  <a:lnTo>
                    <a:pt x="228658" y="113764"/>
                  </a:lnTo>
                  <a:lnTo>
                    <a:pt x="258045" y="172511"/>
                  </a:lnTo>
                  <a:lnTo>
                    <a:pt x="287900" y="231939"/>
                  </a:lnTo>
                  <a:lnTo>
                    <a:pt x="318746" y="291457"/>
                  </a:lnTo>
                  <a:lnTo>
                    <a:pt x="336097" y="323647"/>
                  </a:lnTo>
                  <a:lnTo>
                    <a:pt x="366204" y="369889"/>
                  </a:lnTo>
                  <a:lnTo>
                    <a:pt x="367167" y="370203"/>
                  </a:lnTo>
                  <a:lnTo>
                    <a:pt x="369094" y="362893"/>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3" name="SMARTInkShape-40">
              <a:extLst>
                <a:ext uri="{FF2B5EF4-FFF2-40B4-BE49-F238E27FC236}">
                  <a16:creationId xmlns:a16="http://schemas.microsoft.com/office/drawing/2014/main" id="{BF6D36DC-928D-439A-9997-85539B89D316}"/>
                </a:ext>
              </a:extLst>
            </p:cNvPr>
            <p:cNvSpPr/>
            <p:nvPr/>
          </p:nvSpPr>
          <p:spPr>
            <a:xfrm>
              <a:off x="11276028" y="3191020"/>
              <a:ext cx="153973" cy="209554"/>
            </a:xfrm>
            <a:custGeom>
              <a:avLst/>
              <a:gdLst/>
              <a:ahLst/>
              <a:cxnLst/>
              <a:rect l="0" t="0" r="0" b="0"/>
              <a:pathLst>
                <a:path w="153973" h="209554">
                  <a:moveTo>
                    <a:pt x="142066" y="11761"/>
                  </a:moveTo>
                  <a:lnTo>
                    <a:pt x="131814" y="1510"/>
                  </a:lnTo>
                  <a:lnTo>
                    <a:pt x="103482" y="0"/>
                  </a:lnTo>
                  <a:lnTo>
                    <a:pt x="78158" y="12539"/>
                  </a:lnTo>
                  <a:lnTo>
                    <a:pt x="36691" y="48663"/>
                  </a:lnTo>
                  <a:lnTo>
                    <a:pt x="23354" y="66085"/>
                  </a:lnTo>
                  <a:lnTo>
                    <a:pt x="8407" y="103411"/>
                  </a:lnTo>
                  <a:lnTo>
                    <a:pt x="406" y="162540"/>
                  </a:lnTo>
                  <a:lnTo>
                    <a:pt x="0" y="171812"/>
                  </a:lnTo>
                  <a:lnTo>
                    <a:pt x="3700" y="180639"/>
                  </a:lnTo>
                  <a:lnTo>
                    <a:pt x="18393" y="197502"/>
                  </a:lnTo>
                  <a:lnTo>
                    <a:pt x="38153" y="206761"/>
                  </a:lnTo>
                  <a:lnTo>
                    <a:pt x="60164" y="209553"/>
                  </a:lnTo>
                  <a:lnTo>
                    <a:pt x="83175" y="206383"/>
                  </a:lnTo>
                  <a:lnTo>
                    <a:pt x="99577" y="197038"/>
                  </a:lnTo>
                  <a:lnTo>
                    <a:pt x="127205" y="163159"/>
                  </a:lnTo>
                  <a:lnTo>
                    <a:pt x="153972" y="8319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4" name="SMARTInkShape-41">
              <a:extLst>
                <a:ext uri="{FF2B5EF4-FFF2-40B4-BE49-F238E27FC236}">
                  <a16:creationId xmlns:a16="http://schemas.microsoft.com/office/drawing/2014/main" id="{B15F36AA-A33F-4B72-94E5-5D057F51DA9F}"/>
                </a:ext>
              </a:extLst>
            </p:cNvPr>
            <p:cNvSpPr/>
            <p:nvPr/>
          </p:nvSpPr>
          <p:spPr>
            <a:xfrm>
              <a:off x="11120438" y="3271309"/>
              <a:ext cx="202407" cy="237499"/>
            </a:xfrm>
            <a:custGeom>
              <a:avLst/>
              <a:gdLst/>
              <a:ahLst/>
              <a:cxnLst/>
              <a:rect l="0" t="0" r="0" b="0"/>
              <a:pathLst>
                <a:path w="202407" h="237499">
                  <a:moveTo>
                    <a:pt x="0" y="86254"/>
                  </a:moveTo>
                  <a:lnTo>
                    <a:pt x="0" y="92574"/>
                  </a:lnTo>
                  <a:lnTo>
                    <a:pt x="13448" y="138450"/>
                  </a:lnTo>
                  <a:lnTo>
                    <a:pt x="50662" y="196973"/>
                  </a:lnTo>
                  <a:lnTo>
                    <a:pt x="73654" y="229097"/>
                  </a:lnTo>
                  <a:lnTo>
                    <a:pt x="82564" y="235729"/>
                  </a:lnTo>
                  <a:lnTo>
                    <a:pt x="86793" y="237498"/>
                  </a:lnTo>
                  <a:lnTo>
                    <a:pt x="89611" y="237354"/>
                  </a:lnTo>
                  <a:lnTo>
                    <a:pt x="91492" y="235935"/>
                  </a:lnTo>
                  <a:lnTo>
                    <a:pt x="92744" y="233666"/>
                  </a:lnTo>
                  <a:lnTo>
                    <a:pt x="84778" y="175881"/>
                  </a:lnTo>
                  <a:lnTo>
                    <a:pt x="70580" y="124760"/>
                  </a:lnTo>
                  <a:lnTo>
                    <a:pt x="51482" y="66287"/>
                  </a:lnTo>
                  <a:lnTo>
                    <a:pt x="38055" y="26135"/>
                  </a:lnTo>
                  <a:lnTo>
                    <a:pt x="38599" y="22362"/>
                  </a:lnTo>
                  <a:lnTo>
                    <a:pt x="40285" y="19847"/>
                  </a:lnTo>
                  <a:lnTo>
                    <a:pt x="42732" y="18170"/>
                  </a:lnTo>
                  <a:lnTo>
                    <a:pt x="44363" y="18375"/>
                  </a:lnTo>
                  <a:lnTo>
                    <a:pt x="45450" y="19834"/>
                  </a:lnTo>
                  <a:lnTo>
                    <a:pt x="53516" y="38003"/>
                  </a:lnTo>
                  <a:lnTo>
                    <a:pt x="94066" y="87739"/>
                  </a:lnTo>
                  <a:lnTo>
                    <a:pt x="109275" y="106758"/>
                  </a:lnTo>
                  <a:lnTo>
                    <a:pt x="135749" y="127496"/>
                  </a:lnTo>
                  <a:lnTo>
                    <a:pt x="135478" y="126978"/>
                  </a:lnTo>
                  <a:lnTo>
                    <a:pt x="133975" y="125309"/>
                  </a:lnTo>
                  <a:lnTo>
                    <a:pt x="121941" y="90613"/>
                  </a:lnTo>
                  <a:lnTo>
                    <a:pt x="109890" y="36920"/>
                  </a:lnTo>
                  <a:lnTo>
                    <a:pt x="107697" y="3307"/>
                  </a:lnTo>
                  <a:lnTo>
                    <a:pt x="108838" y="529"/>
                  </a:lnTo>
                  <a:lnTo>
                    <a:pt x="110923" y="0"/>
                  </a:lnTo>
                  <a:lnTo>
                    <a:pt x="113636" y="970"/>
                  </a:lnTo>
                  <a:lnTo>
                    <a:pt x="130096" y="14976"/>
                  </a:lnTo>
                  <a:lnTo>
                    <a:pt x="168577" y="73016"/>
                  </a:lnTo>
                  <a:lnTo>
                    <a:pt x="202406" y="133879"/>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5" name="SMARTInkShape-42">
              <a:extLst>
                <a:ext uri="{FF2B5EF4-FFF2-40B4-BE49-F238E27FC236}">
                  <a16:creationId xmlns:a16="http://schemas.microsoft.com/office/drawing/2014/main" id="{54843B2B-42DB-4E84-A050-AE55D2652719}"/>
                </a:ext>
              </a:extLst>
            </p:cNvPr>
            <p:cNvSpPr/>
            <p:nvPr/>
          </p:nvSpPr>
          <p:spPr>
            <a:xfrm>
              <a:off x="10973191" y="3417094"/>
              <a:ext cx="147248" cy="182221"/>
            </a:xfrm>
            <a:custGeom>
              <a:avLst/>
              <a:gdLst/>
              <a:ahLst/>
              <a:cxnLst/>
              <a:rect l="0" t="0" r="0" b="0"/>
              <a:pathLst>
                <a:path w="147248" h="182221">
                  <a:moveTo>
                    <a:pt x="87715" y="0"/>
                  </a:moveTo>
                  <a:lnTo>
                    <a:pt x="77463" y="0"/>
                  </a:lnTo>
                  <a:lnTo>
                    <a:pt x="63659" y="6320"/>
                  </a:lnTo>
                  <a:lnTo>
                    <a:pt x="28429" y="37996"/>
                  </a:lnTo>
                  <a:lnTo>
                    <a:pt x="1480" y="79152"/>
                  </a:lnTo>
                  <a:lnTo>
                    <a:pt x="0" y="98679"/>
                  </a:lnTo>
                  <a:lnTo>
                    <a:pt x="1457" y="109442"/>
                  </a:lnTo>
                  <a:lnTo>
                    <a:pt x="13659" y="128457"/>
                  </a:lnTo>
                  <a:lnTo>
                    <a:pt x="73096" y="174846"/>
                  </a:lnTo>
                  <a:lnTo>
                    <a:pt x="81937" y="180064"/>
                  </a:lnTo>
                  <a:lnTo>
                    <a:pt x="90478" y="182220"/>
                  </a:lnTo>
                  <a:lnTo>
                    <a:pt x="107023" y="181087"/>
                  </a:lnTo>
                  <a:lnTo>
                    <a:pt x="123197" y="172646"/>
                  </a:lnTo>
                  <a:lnTo>
                    <a:pt x="131213" y="166691"/>
                  </a:lnTo>
                  <a:lnTo>
                    <a:pt x="140120" y="153019"/>
                  </a:lnTo>
                  <a:lnTo>
                    <a:pt x="144079" y="135477"/>
                  </a:lnTo>
                  <a:lnTo>
                    <a:pt x="147247" y="833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6" name="SMARTInkShape-43">
              <a:extLst>
                <a:ext uri="{FF2B5EF4-FFF2-40B4-BE49-F238E27FC236}">
                  <a16:creationId xmlns:a16="http://schemas.microsoft.com/office/drawing/2014/main" id="{8B3D4B97-51D5-4B8D-9856-CD19F56DB3BD}"/>
                </a:ext>
              </a:extLst>
            </p:cNvPr>
            <p:cNvSpPr/>
            <p:nvPr/>
          </p:nvSpPr>
          <p:spPr>
            <a:xfrm>
              <a:off x="10787063" y="3321844"/>
              <a:ext cx="154782" cy="107157"/>
            </a:xfrm>
            <a:custGeom>
              <a:avLst/>
              <a:gdLst/>
              <a:ahLst/>
              <a:cxnLst/>
              <a:rect l="0" t="0" r="0" b="0"/>
              <a:pathLst>
                <a:path w="154782" h="107157">
                  <a:moveTo>
                    <a:pt x="154781" y="0"/>
                  </a:moveTo>
                  <a:lnTo>
                    <a:pt x="143952" y="9505"/>
                  </a:lnTo>
                  <a:lnTo>
                    <a:pt x="84653" y="52390"/>
                  </a:lnTo>
                  <a:lnTo>
                    <a:pt x="0" y="107156"/>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7" name="SMARTInkShape-44">
              <a:extLst>
                <a:ext uri="{FF2B5EF4-FFF2-40B4-BE49-F238E27FC236}">
                  <a16:creationId xmlns:a16="http://schemas.microsoft.com/office/drawing/2014/main" id="{0ABD5604-3E95-457C-A4E6-E96700131A37}"/>
                </a:ext>
              </a:extLst>
            </p:cNvPr>
            <p:cNvSpPr/>
            <p:nvPr/>
          </p:nvSpPr>
          <p:spPr>
            <a:xfrm>
              <a:off x="10835178" y="3238500"/>
              <a:ext cx="178104" cy="440532"/>
            </a:xfrm>
            <a:custGeom>
              <a:avLst/>
              <a:gdLst/>
              <a:ahLst/>
              <a:cxnLst/>
              <a:rect l="0" t="0" r="0" b="0"/>
              <a:pathLst>
                <a:path w="178104" h="440532">
                  <a:moveTo>
                    <a:pt x="11416" y="0"/>
                  </a:moveTo>
                  <a:lnTo>
                    <a:pt x="5095" y="0"/>
                  </a:lnTo>
                  <a:lnTo>
                    <a:pt x="3233" y="1323"/>
                  </a:lnTo>
                  <a:lnTo>
                    <a:pt x="1992" y="3528"/>
                  </a:lnTo>
                  <a:lnTo>
                    <a:pt x="246" y="16479"/>
                  </a:lnTo>
                  <a:lnTo>
                    <a:pt x="0" y="22892"/>
                  </a:lnTo>
                  <a:lnTo>
                    <a:pt x="17294" y="78066"/>
                  </a:lnTo>
                  <a:lnTo>
                    <a:pt x="34821" y="133454"/>
                  </a:lnTo>
                  <a:lnTo>
                    <a:pt x="50541" y="179330"/>
                  </a:lnTo>
                  <a:lnTo>
                    <a:pt x="71956" y="226437"/>
                  </a:lnTo>
                  <a:lnTo>
                    <a:pt x="102896" y="283442"/>
                  </a:lnTo>
                  <a:lnTo>
                    <a:pt x="124981" y="341102"/>
                  </a:lnTo>
                  <a:lnTo>
                    <a:pt x="145611" y="392081"/>
                  </a:lnTo>
                  <a:lnTo>
                    <a:pt x="178103" y="4405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8" name="SMARTInkShape-45">
              <a:extLst>
                <a:ext uri="{FF2B5EF4-FFF2-40B4-BE49-F238E27FC236}">
                  <a16:creationId xmlns:a16="http://schemas.microsoft.com/office/drawing/2014/main" id="{B30E2F22-9D66-481B-952F-EFB3076BDEB8}"/>
                </a:ext>
              </a:extLst>
            </p:cNvPr>
            <p:cNvSpPr/>
            <p:nvPr/>
          </p:nvSpPr>
          <p:spPr>
            <a:xfrm>
              <a:off x="10557182" y="3429000"/>
              <a:ext cx="225321" cy="270548"/>
            </a:xfrm>
            <a:custGeom>
              <a:avLst/>
              <a:gdLst/>
              <a:ahLst/>
              <a:cxnLst/>
              <a:rect l="0" t="0" r="0" b="0"/>
              <a:pathLst>
                <a:path w="225321" h="270548">
                  <a:moveTo>
                    <a:pt x="194162" y="0"/>
                  </a:moveTo>
                  <a:lnTo>
                    <a:pt x="143264" y="1323"/>
                  </a:lnTo>
                  <a:lnTo>
                    <a:pt x="94738" y="16479"/>
                  </a:lnTo>
                  <a:lnTo>
                    <a:pt x="57107" y="37074"/>
                  </a:lnTo>
                  <a:lnTo>
                    <a:pt x="32727" y="59933"/>
                  </a:lnTo>
                  <a:lnTo>
                    <a:pt x="12636" y="91360"/>
                  </a:lnTo>
                  <a:lnTo>
                    <a:pt x="0" y="127758"/>
                  </a:lnTo>
                  <a:lnTo>
                    <a:pt x="519" y="172057"/>
                  </a:lnTo>
                  <a:lnTo>
                    <a:pt x="16376" y="203029"/>
                  </a:lnTo>
                  <a:lnTo>
                    <a:pt x="47999" y="239633"/>
                  </a:lnTo>
                  <a:lnTo>
                    <a:pt x="77653" y="258856"/>
                  </a:lnTo>
                  <a:lnTo>
                    <a:pt x="100047" y="267183"/>
                  </a:lnTo>
                  <a:lnTo>
                    <a:pt x="136289" y="270547"/>
                  </a:lnTo>
                  <a:lnTo>
                    <a:pt x="175985" y="263754"/>
                  </a:lnTo>
                  <a:lnTo>
                    <a:pt x="191816" y="257012"/>
                  </a:lnTo>
                  <a:lnTo>
                    <a:pt x="214486" y="226817"/>
                  </a:lnTo>
                  <a:lnTo>
                    <a:pt x="225320" y="178036"/>
                  </a:lnTo>
                  <a:lnTo>
                    <a:pt x="220797" y="144391"/>
                  </a:lnTo>
                  <a:lnTo>
                    <a:pt x="182256" y="71438"/>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29" name="SMARTInkShape-46">
              <a:extLst>
                <a:ext uri="{FF2B5EF4-FFF2-40B4-BE49-F238E27FC236}">
                  <a16:creationId xmlns:a16="http://schemas.microsoft.com/office/drawing/2014/main" id="{D32C562F-4D78-48EE-B4FC-AA036CE41D15}"/>
                </a:ext>
              </a:extLst>
            </p:cNvPr>
            <p:cNvSpPr/>
            <p:nvPr/>
          </p:nvSpPr>
          <p:spPr>
            <a:xfrm>
              <a:off x="10465594" y="3183220"/>
              <a:ext cx="151260" cy="585176"/>
            </a:xfrm>
            <a:custGeom>
              <a:avLst/>
              <a:gdLst/>
              <a:ahLst/>
              <a:cxnLst/>
              <a:rect l="0" t="0" r="0" b="0"/>
              <a:pathLst>
                <a:path w="151260" h="585176">
                  <a:moveTo>
                    <a:pt x="0" y="317218"/>
                  </a:moveTo>
                  <a:lnTo>
                    <a:pt x="0" y="323538"/>
                  </a:lnTo>
                  <a:lnTo>
                    <a:pt x="10829" y="348354"/>
                  </a:lnTo>
                  <a:lnTo>
                    <a:pt x="42690" y="404928"/>
                  </a:lnTo>
                  <a:lnTo>
                    <a:pt x="69693" y="460668"/>
                  </a:lnTo>
                  <a:lnTo>
                    <a:pt x="100981" y="509154"/>
                  </a:lnTo>
                  <a:lnTo>
                    <a:pt x="136952" y="561261"/>
                  </a:lnTo>
                  <a:lnTo>
                    <a:pt x="151259" y="585175"/>
                  </a:lnTo>
                  <a:lnTo>
                    <a:pt x="147417" y="570355"/>
                  </a:lnTo>
                  <a:lnTo>
                    <a:pt x="116579" y="512104"/>
                  </a:lnTo>
                  <a:lnTo>
                    <a:pt x="93044" y="465508"/>
                  </a:lnTo>
                  <a:lnTo>
                    <a:pt x="72570" y="410009"/>
                  </a:lnTo>
                  <a:lnTo>
                    <a:pt x="56339" y="364114"/>
                  </a:lnTo>
                  <a:lnTo>
                    <a:pt x="38301" y="317002"/>
                  </a:lnTo>
                  <a:lnTo>
                    <a:pt x="24577" y="266000"/>
                  </a:lnTo>
                  <a:lnTo>
                    <a:pt x="15661" y="216052"/>
                  </a:lnTo>
                  <a:lnTo>
                    <a:pt x="6327" y="157299"/>
                  </a:lnTo>
                  <a:lnTo>
                    <a:pt x="1249" y="104242"/>
                  </a:lnTo>
                  <a:lnTo>
                    <a:pt x="3775" y="52016"/>
                  </a:lnTo>
                  <a:lnTo>
                    <a:pt x="10937" y="26048"/>
                  </a:lnTo>
                  <a:lnTo>
                    <a:pt x="22941" y="10097"/>
                  </a:lnTo>
                  <a:lnTo>
                    <a:pt x="33567" y="2126"/>
                  </a:lnTo>
                  <a:lnTo>
                    <a:pt x="38253" y="0"/>
                  </a:lnTo>
                  <a:lnTo>
                    <a:pt x="44023" y="2552"/>
                  </a:lnTo>
                  <a:lnTo>
                    <a:pt x="57489" y="15970"/>
                  </a:lnTo>
                  <a:lnTo>
                    <a:pt x="79946" y="58479"/>
                  </a:lnTo>
                  <a:lnTo>
                    <a:pt x="90715" y="106645"/>
                  </a:lnTo>
                  <a:lnTo>
                    <a:pt x="101214" y="162146"/>
                  </a:lnTo>
                  <a:lnTo>
                    <a:pt x="96282" y="207182"/>
                  </a:lnTo>
                  <a:lnTo>
                    <a:pt x="82764" y="266280"/>
                  </a:lnTo>
                  <a:lnTo>
                    <a:pt x="61033" y="316563"/>
                  </a:lnTo>
                  <a:lnTo>
                    <a:pt x="0" y="388655"/>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30" name="SMARTInkShape-47">
              <a:extLst>
                <a:ext uri="{FF2B5EF4-FFF2-40B4-BE49-F238E27FC236}">
                  <a16:creationId xmlns:a16="http://schemas.microsoft.com/office/drawing/2014/main" id="{1183BBDE-C929-47EC-81FA-09476D2D33B2}"/>
                </a:ext>
              </a:extLst>
            </p:cNvPr>
            <p:cNvSpPr/>
            <p:nvPr/>
          </p:nvSpPr>
          <p:spPr>
            <a:xfrm>
              <a:off x="10287000" y="3280577"/>
              <a:ext cx="130080" cy="504416"/>
            </a:xfrm>
            <a:custGeom>
              <a:avLst/>
              <a:gdLst/>
              <a:ahLst/>
              <a:cxnLst/>
              <a:rect l="0" t="0" r="0" b="0"/>
              <a:pathLst>
                <a:path w="130080" h="504416">
                  <a:moveTo>
                    <a:pt x="0" y="291298"/>
                  </a:moveTo>
                  <a:lnTo>
                    <a:pt x="0" y="303939"/>
                  </a:lnTo>
                  <a:lnTo>
                    <a:pt x="3528" y="313673"/>
                  </a:lnTo>
                  <a:lnTo>
                    <a:pt x="37074" y="370596"/>
                  </a:lnTo>
                  <a:lnTo>
                    <a:pt x="81109" y="429967"/>
                  </a:lnTo>
                  <a:lnTo>
                    <a:pt x="115763" y="485180"/>
                  </a:lnTo>
                  <a:lnTo>
                    <a:pt x="130079" y="504415"/>
                  </a:lnTo>
                  <a:lnTo>
                    <a:pt x="108477" y="447751"/>
                  </a:lnTo>
                  <a:lnTo>
                    <a:pt x="85221" y="398784"/>
                  </a:lnTo>
                  <a:lnTo>
                    <a:pt x="64655" y="341389"/>
                  </a:lnTo>
                  <a:lnTo>
                    <a:pt x="51936" y="294821"/>
                  </a:lnTo>
                  <a:lnTo>
                    <a:pt x="39790" y="247510"/>
                  </a:lnTo>
                  <a:lnTo>
                    <a:pt x="27811" y="199978"/>
                  </a:lnTo>
                  <a:lnTo>
                    <a:pt x="17207" y="149734"/>
                  </a:lnTo>
                  <a:lnTo>
                    <a:pt x="14262" y="107996"/>
                  </a:lnTo>
                  <a:lnTo>
                    <a:pt x="12604" y="58834"/>
                  </a:lnTo>
                  <a:lnTo>
                    <a:pt x="18434" y="19132"/>
                  </a:lnTo>
                  <a:lnTo>
                    <a:pt x="24950" y="4971"/>
                  </a:lnTo>
                  <a:lnTo>
                    <a:pt x="28540" y="1194"/>
                  </a:lnTo>
                  <a:lnTo>
                    <a:pt x="32256" y="0"/>
                  </a:lnTo>
                  <a:lnTo>
                    <a:pt x="36056" y="526"/>
                  </a:lnTo>
                  <a:lnTo>
                    <a:pt x="39912" y="2200"/>
                  </a:lnTo>
                  <a:lnTo>
                    <a:pt x="42483" y="7285"/>
                  </a:lnTo>
                  <a:lnTo>
                    <a:pt x="55356" y="66277"/>
                  </a:lnTo>
                  <a:lnTo>
                    <a:pt x="58294" y="106445"/>
                  </a:lnTo>
                  <a:lnTo>
                    <a:pt x="58981" y="150050"/>
                  </a:lnTo>
                  <a:lnTo>
                    <a:pt x="65689" y="201381"/>
                  </a:lnTo>
                  <a:lnTo>
                    <a:pt x="70303" y="252958"/>
                  </a:lnTo>
                  <a:lnTo>
                    <a:pt x="83344" y="327017"/>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31" name="SMARTInkShape-48">
              <a:extLst>
                <a:ext uri="{FF2B5EF4-FFF2-40B4-BE49-F238E27FC236}">
                  <a16:creationId xmlns:a16="http://schemas.microsoft.com/office/drawing/2014/main" id="{4D544959-47C9-4653-9183-4FBE52C537B6}"/>
                </a:ext>
              </a:extLst>
            </p:cNvPr>
            <p:cNvSpPr/>
            <p:nvPr/>
          </p:nvSpPr>
          <p:spPr>
            <a:xfrm>
              <a:off x="10751344" y="3393281"/>
              <a:ext cx="119063" cy="273845"/>
            </a:xfrm>
            <a:custGeom>
              <a:avLst/>
              <a:gdLst/>
              <a:ahLst/>
              <a:cxnLst/>
              <a:rect l="0" t="0" r="0" b="0"/>
              <a:pathLst>
                <a:path w="119063" h="273845">
                  <a:moveTo>
                    <a:pt x="0" y="0"/>
                  </a:moveTo>
                  <a:lnTo>
                    <a:pt x="0" y="6321"/>
                  </a:lnTo>
                  <a:lnTo>
                    <a:pt x="12126" y="54842"/>
                  </a:lnTo>
                  <a:lnTo>
                    <a:pt x="24640" y="105838"/>
                  </a:lnTo>
                  <a:lnTo>
                    <a:pt x="43019" y="149540"/>
                  </a:lnTo>
                  <a:lnTo>
                    <a:pt x="73601" y="200854"/>
                  </a:lnTo>
                  <a:lnTo>
                    <a:pt x="119062" y="273844"/>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32" name="SMARTInkShape-49">
              <a:extLst>
                <a:ext uri="{FF2B5EF4-FFF2-40B4-BE49-F238E27FC236}">
                  <a16:creationId xmlns:a16="http://schemas.microsoft.com/office/drawing/2014/main" id="{49903BB8-CE7C-4E18-A5D0-25A962E8050E}"/>
                </a:ext>
              </a:extLst>
            </p:cNvPr>
            <p:cNvSpPr/>
            <p:nvPr/>
          </p:nvSpPr>
          <p:spPr>
            <a:xfrm>
              <a:off x="11465719" y="3131344"/>
              <a:ext cx="23813" cy="250032"/>
            </a:xfrm>
            <a:custGeom>
              <a:avLst/>
              <a:gdLst/>
              <a:ahLst/>
              <a:cxnLst/>
              <a:rect l="0" t="0" r="0" b="0"/>
              <a:pathLst>
                <a:path w="23813" h="250032">
                  <a:moveTo>
                    <a:pt x="23812" y="0"/>
                  </a:moveTo>
                  <a:lnTo>
                    <a:pt x="23812" y="10251"/>
                  </a:lnTo>
                  <a:lnTo>
                    <a:pt x="15630" y="33236"/>
                  </a:lnTo>
                  <a:lnTo>
                    <a:pt x="12397" y="88341"/>
                  </a:lnTo>
                  <a:lnTo>
                    <a:pt x="12004" y="141461"/>
                  </a:lnTo>
                  <a:lnTo>
                    <a:pt x="0" y="250031"/>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233" name="SMARTInkShape-50">
              <a:extLst>
                <a:ext uri="{FF2B5EF4-FFF2-40B4-BE49-F238E27FC236}">
                  <a16:creationId xmlns:a16="http://schemas.microsoft.com/office/drawing/2014/main" id="{DBD0ED0B-8934-46C8-AFF1-2C6BE6FFB985}"/>
                </a:ext>
              </a:extLst>
            </p:cNvPr>
            <p:cNvSpPr/>
            <p:nvPr/>
          </p:nvSpPr>
          <p:spPr>
            <a:xfrm>
              <a:off x="9481578" y="3464719"/>
              <a:ext cx="460142" cy="237439"/>
            </a:xfrm>
            <a:custGeom>
              <a:avLst/>
              <a:gdLst/>
              <a:ahLst/>
              <a:cxnLst/>
              <a:rect l="0" t="0" r="0" b="0"/>
              <a:pathLst>
                <a:path w="460142" h="237439">
                  <a:moveTo>
                    <a:pt x="460141" y="226219"/>
                  </a:moveTo>
                  <a:lnTo>
                    <a:pt x="453820" y="219898"/>
                  </a:lnTo>
                  <a:lnTo>
                    <a:pt x="447190" y="216795"/>
                  </a:lnTo>
                  <a:lnTo>
                    <a:pt x="394812" y="202284"/>
                  </a:lnTo>
                  <a:lnTo>
                    <a:pt x="348312" y="189692"/>
                  </a:lnTo>
                  <a:lnTo>
                    <a:pt x="301203" y="180786"/>
                  </a:lnTo>
                  <a:lnTo>
                    <a:pt x="255768" y="179243"/>
                  </a:lnTo>
                  <a:lnTo>
                    <a:pt x="206734" y="172465"/>
                  </a:lnTo>
                  <a:lnTo>
                    <a:pt x="152371" y="162079"/>
                  </a:lnTo>
                  <a:lnTo>
                    <a:pt x="95261" y="155422"/>
                  </a:lnTo>
                  <a:lnTo>
                    <a:pt x="64637" y="153585"/>
                  </a:lnTo>
                  <a:lnTo>
                    <a:pt x="40949" y="145382"/>
                  </a:lnTo>
                  <a:lnTo>
                    <a:pt x="19979" y="142918"/>
                  </a:lnTo>
                  <a:lnTo>
                    <a:pt x="19611" y="171310"/>
                  </a:lnTo>
                  <a:lnTo>
                    <a:pt x="20933" y="173738"/>
                  </a:lnTo>
                  <a:lnTo>
                    <a:pt x="23138" y="175356"/>
                  </a:lnTo>
                  <a:lnTo>
                    <a:pt x="25931" y="176435"/>
                  </a:lnTo>
                  <a:lnTo>
                    <a:pt x="43731" y="197157"/>
                  </a:lnTo>
                  <a:lnTo>
                    <a:pt x="76686" y="214897"/>
                  </a:lnTo>
                  <a:lnTo>
                    <a:pt x="98661" y="232910"/>
                  </a:lnTo>
                  <a:lnTo>
                    <a:pt x="112466" y="237438"/>
                  </a:lnTo>
                  <a:lnTo>
                    <a:pt x="111940" y="236344"/>
                  </a:lnTo>
                  <a:lnTo>
                    <a:pt x="62422" y="184372"/>
                  </a:lnTo>
                  <a:lnTo>
                    <a:pt x="23750" y="128030"/>
                  </a:lnTo>
                  <a:lnTo>
                    <a:pt x="5255" y="103493"/>
                  </a:lnTo>
                  <a:lnTo>
                    <a:pt x="0" y="87448"/>
                  </a:lnTo>
                  <a:lnTo>
                    <a:pt x="1245" y="80788"/>
                  </a:lnTo>
                  <a:lnTo>
                    <a:pt x="9684" y="69861"/>
                  </a:lnTo>
                  <a:lnTo>
                    <a:pt x="22989" y="56271"/>
                  </a:lnTo>
                  <a:lnTo>
                    <a:pt x="54272" y="43866"/>
                  </a:lnTo>
                  <a:lnTo>
                    <a:pt x="103375" y="38133"/>
                  </a:lnTo>
                  <a:lnTo>
                    <a:pt x="150711" y="26690"/>
                  </a:lnTo>
                  <a:lnTo>
                    <a:pt x="198203" y="0"/>
                  </a:lnTo>
                </a:path>
              </a:pathLst>
            </a:custGeom>
            <a:ln w="19050">
              <a:solidFill>
                <a:srgbClr val="0093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998040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altLang="en-US"/>
              <a:t>William M. Tweed</a:t>
            </a:r>
          </a:p>
        </p:txBody>
      </p:sp>
      <p:sp>
        <p:nvSpPr>
          <p:cNvPr id="62467" name="Content Placeholder 2"/>
          <p:cNvSpPr>
            <a:spLocks noGrp="1"/>
          </p:cNvSpPr>
          <p:nvPr>
            <p:ph idx="1"/>
          </p:nvPr>
        </p:nvSpPr>
        <p:spPr/>
        <p:txBody>
          <a:bodyPr/>
          <a:lstStyle/>
          <a:p>
            <a:r>
              <a:rPr lang="en-US" altLang="en-US" dirty="0"/>
              <a:t>Political Boss that was the head of the New York City Political Democratic Machine called </a:t>
            </a:r>
            <a:r>
              <a:rPr lang="en-US" altLang="en-US" b="1" dirty="0"/>
              <a:t>Tammany Hall</a:t>
            </a:r>
            <a:r>
              <a:rPr lang="en-US" altLang="en-US" dirty="0"/>
              <a:t>. He ran the machine in the late 1860’s and early 1870’s. </a:t>
            </a:r>
          </a:p>
          <a:p>
            <a:r>
              <a:rPr lang="en-US" altLang="en-US" dirty="0"/>
              <a:t>Under his leadership, the “Tweed Ring” stole as much as $200 million 		     dollars from the city.</a:t>
            </a:r>
          </a:p>
          <a:p>
            <a:endParaRPr lang="en-US" altLang="en-US" dirty="0"/>
          </a:p>
        </p:txBody>
      </p:sp>
      <p:pic>
        <p:nvPicPr>
          <p:cNvPr id="62468" name="Picture 2" descr="C:\Users\middldo\Desktop\boss-tweed[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2900" y="3294253"/>
            <a:ext cx="25654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077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21B98-5F3D-42BB-A4C0-0EC33DC8DD70}"/>
              </a:ext>
            </a:extLst>
          </p:cNvPr>
          <p:cNvSpPr>
            <a:spLocks noGrp="1"/>
          </p:cNvSpPr>
          <p:nvPr>
            <p:ph type="title"/>
          </p:nvPr>
        </p:nvSpPr>
        <p:spPr/>
        <p:txBody>
          <a:bodyPr/>
          <a:lstStyle/>
          <a:p>
            <a:r>
              <a:rPr lang="en-US" dirty="0"/>
              <a:t>				Immigrants</a:t>
            </a:r>
          </a:p>
        </p:txBody>
      </p:sp>
      <p:sp>
        <p:nvSpPr>
          <p:cNvPr id="3" name="Content Placeholder 2">
            <a:extLst>
              <a:ext uri="{FF2B5EF4-FFF2-40B4-BE49-F238E27FC236}">
                <a16:creationId xmlns:a16="http://schemas.microsoft.com/office/drawing/2014/main" id="{916C8062-6F67-43A3-B451-680E31BF6CAC}"/>
              </a:ext>
            </a:extLst>
          </p:cNvPr>
          <p:cNvSpPr>
            <a:spLocks noGrp="1"/>
          </p:cNvSpPr>
          <p:nvPr>
            <p:ph idx="1"/>
          </p:nvPr>
        </p:nvSpPr>
        <p:spPr/>
        <p:txBody>
          <a:bodyPr/>
          <a:lstStyle/>
          <a:p>
            <a:pPr lvl="0"/>
            <a:r>
              <a:rPr lang="en-US" b="1" dirty="0"/>
              <a:t>Old Immigrants (before 1880)</a:t>
            </a:r>
            <a:r>
              <a:rPr lang="en-US" dirty="0"/>
              <a:t>: most came to escape religious and political persecution or great hardships. Example; the Irish came because of potato famine in 1840. They spoke English</a:t>
            </a:r>
          </a:p>
          <a:p>
            <a:pPr lvl="0"/>
            <a:r>
              <a:rPr lang="en-US" b="1" dirty="0"/>
              <a:t>New Immigrants (1880-1924): </a:t>
            </a:r>
            <a:r>
              <a:rPr lang="en-US" dirty="0"/>
              <a:t>from southern and eastern Europe- Italians, poles, Jews, and Greeks came in large numbers; many were poor and uneducated- they came to escape religious and political persecution. </a:t>
            </a:r>
          </a:p>
          <a:p>
            <a:endParaRPr lang="en-US" dirty="0"/>
          </a:p>
        </p:txBody>
      </p:sp>
    </p:spTree>
    <p:extLst>
      <p:ext uri="{BB962C8B-B14F-4D97-AF65-F5344CB8AC3E}">
        <p14:creationId xmlns:p14="http://schemas.microsoft.com/office/powerpoint/2010/main" val="411565582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a:t>Ellis Island</a:t>
            </a:r>
          </a:p>
        </p:txBody>
      </p:sp>
      <p:sp>
        <p:nvSpPr>
          <p:cNvPr id="53251" name="Content Placeholder 2"/>
          <p:cNvSpPr>
            <a:spLocks noGrp="1"/>
          </p:cNvSpPr>
          <p:nvPr>
            <p:ph idx="1"/>
          </p:nvPr>
        </p:nvSpPr>
        <p:spPr/>
        <p:txBody>
          <a:bodyPr/>
          <a:lstStyle/>
          <a:p>
            <a:pPr>
              <a:defRPr/>
            </a:pPr>
            <a:r>
              <a:rPr lang="en-US" altLang="en-US" dirty="0"/>
              <a:t>Located in New York Harbor, it served as </a:t>
            </a:r>
          </a:p>
          <a:p>
            <a:pPr marL="0" indent="0">
              <a:buNone/>
              <a:defRPr/>
            </a:pPr>
            <a:r>
              <a:rPr lang="en-US" altLang="en-US" dirty="0"/>
              <a:t>an immigration station for millions of immigrants arriving in the U.S. from Europe between 1892 and 1954.</a:t>
            </a:r>
          </a:p>
        </p:txBody>
      </p:sp>
      <p:pic>
        <p:nvPicPr>
          <p:cNvPr id="52228" name="Picture 2" descr="C:\Users\middldo\Desktop\ellis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1" y="3810001"/>
            <a:ext cx="4708525"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8133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a:t>Angel Island</a:t>
            </a:r>
          </a:p>
        </p:txBody>
      </p:sp>
      <p:sp>
        <p:nvSpPr>
          <p:cNvPr id="54275" name="Content Placeholder 2"/>
          <p:cNvSpPr>
            <a:spLocks noGrp="1"/>
          </p:cNvSpPr>
          <p:nvPr>
            <p:ph idx="1"/>
          </p:nvPr>
        </p:nvSpPr>
        <p:spPr/>
        <p:txBody>
          <a:bodyPr/>
          <a:lstStyle/>
          <a:p>
            <a:pPr>
              <a:defRPr/>
            </a:pPr>
            <a:r>
              <a:rPr lang="en-US" altLang="en-US" dirty="0"/>
              <a:t>Asians-primarily Chinese, arriving on the U.S. West Coast were processed at this immigration station in San Francisco Bay,</a:t>
            </a:r>
          </a:p>
          <a:p>
            <a:pPr marL="0" indent="0">
              <a:buNone/>
              <a:defRPr/>
            </a:pPr>
            <a:r>
              <a:rPr lang="en-US" altLang="en-US" dirty="0"/>
              <a:t>California between </a:t>
            </a:r>
          </a:p>
          <a:p>
            <a:pPr marL="0" indent="0">
              <a:buNone/>
              <a:defRPr/>
            </a:pPr>
            <a:r>
              <a:rPr lang="en-US" altLang="en-US" dirty="0"/>
              <a:t>1910 and 1940.</a:t>
            </a:r>
          </a:p>
        </p:txBody>
      </p:sp>
      <p:pic>
        <p:nvPicPr>
          <p:cNvPr id="53252" name="Picture 2" descr="C:\Users\middldo\Desktop\Angel-Island-photo-01-Kichiko-Okada[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1" y="3627438"/>
            <a:ext cx="4202113" cy="28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6103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altLang="en-US"/>
              <a:t>Chinese Exclusion Act</a:t>
            </a:r>
          </a:p>
        </p:txBody>
      </p:sp>
      <p:sp>
        <p:nvSpPr>
          <p:cNvPr id="55299" name="Content Placeholder 2"/>
          <p:cNvSpPr>
            <a:spLocks noGrp="1"/>
          </p:cNvSpPr>
          <p:nvPr>
            <p:ph idx="1"/>
          </p:nvPr>
        </p:nvSpPr>
        <p:spPr/>
        <p:txBody>
          <a:bodyPr/>
          <a:lstStyle/>
          <a:p>
            <a:pPr>
              <a:defRPr/>
            </a:pPr>
            <a:r>
              <a:rPr lang="en-US" altLang="en-US" dirty="0"/>
              <a:t>A law, enacted </a:t>
            </a:r>
            <a:r>
              <a:rPr lang="en-US" altLang="en-US"/>
              <a:t>in 1882</a:t>
            </a:r>
            <a:r>
              <a:rPr lang="en-US" altLang="en-US" dirty="0"/>
              <a:t>, that prohibited </a:t>
            </a:r>
          </a:p>
          <a:p>
            <a:pPr marL="0" indent="0">
              <a:buNone/>
              <a:defRPr/>
            </a:pPr>
            <a:r>
              <a:rPr lang="en-US" altLang="en-US" dirty="0"/>
              <a:t>All Chinese except students, </a:t>
            </a:r>
          </a:p>
          <a:p>
            <a:pPr marL="0" indent="0">
              <a:buNone/>
              <a:defRPr/>
            </a:pPr>
            <a:r>
              <a:rPr lang="en-US" altLang="en-US" dirty="0"/>
              <a:t>teachers, merchants, tourists,</a:t>
            </a:r>
          </a:p>
          <a:p>
            <a:pPr marL="0" indent="0">
              <a:buNone/>
              <a:defRPr/>
            </a:pPr>
            <a:r>
              <a:rPr lang="en-US" altLang="en-US" dirty="0"/>
              <a:t>and government officials from</a:t>
            </a:r>
          </a:p>
          <a:p>
            <a:pPr marL="0" indent="0">
              <a:buNone/>
              <a:defRPr/>
            </a:pPr>
            <a:r>
              <a:rPr lang="en-US" altLang="en-US" dirty="0"/>
              <a:t>entering the U.S. The law was</a:t>
            </a:r>
          </a:p>
          <a:p>
            <a:pPr marL="0" indent="0">
              <a:buNone/>
              <a:defRPr/>
            </a:pPr>
            <a:r>
              <a:rPr lang="en-US" altLang="en-US" dirty="0"/>
              <a:t>not repealed until 1943.      </a:t>
            </a:r>
          </a:p>
        </p:txBody>
      </p:sp>
      <p:pic>
        <p:nvPicPr>
          <p:cNvPr id="54276" name="Picture 2" descr="C:\Users\middldo\Desktop\imagesCAKYWEE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1" y="2362201"/>
            <a:ext cx="2809875"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88505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altLang="en-US"/>
              <a:t>Gentlemen’s Agreement</a:t>
            </a:r>
          </a:p>
        </p:txBody>
      </p:sp>
      <p:sp>
        <p:nvSpPr>
          <p:cNvPr id="56323" name="Content Placeholder 2"/>
          <p:cNvSpPr>
            <a:spLocks noGrp="1"/>
          </p:cNvSpPr>
          <p:nvPr>
            <p:ph idx="1"/>
          </p:nvPr>
        </p:nvSpPr>
        <p:spPr/>
        <p:txBody>
          <a:bodyPr>
            <a:normAutofit/>
          </a:bodyPr>
          <a:lstStyle/>
          <a:p>
            <a:pPr>
              <a:defRPr/>
            </a:pPr>
            <a:r>
              <a:rPr lang="en-US" altLang="en-US" sz="2800" dirty="0"/>
              <a:t>In San Francisco the Board of Education in 1906 took all Asian school children and placed them special Asian Schools. As a result Anti-American riots broke out in Japan. In 1907-1908 an agreement was reached in which</a:t>
            </a:r>
          </a:p>
          <a:p>
            <a:pPr marL="0" indent="0">
              <a:buNone/>
              <a:defRPr/>
            </a:pPr>
            <a:r>
              <a:rPr lang="en-US" altLang="en-US" sz="2800" dirty="0"/>
              <a:t>Japan agreed to limit Japanese </a:t>
            </a:r>
          </a:p>
          <a:p>
            <a:pPr marL="0" indent="0">
              <a:buNone/>
              <a:defRPr/>
            </a:pPr>
            <a:r>
              <a:rPr lang="en-US" altLang="en-US" sz="2800" dirty="0"/>
              <a:t>emigration to the U.S. and in return </a:t>
            </a:r>
          </a:p>
          <a:p>
            <a:pPr marL="0" indent="0">
              <a:buNone/>
              <a:defRPr/>
            </a:pPr>
            <a:r>
              <a:rPr lang="en-US" altLang="en-US" sz="2800" dirty="0"/>
              <a:t>San Francisco withdrew its </a:t>
            </a:r>
          </a:p>
          <a:p>
            <a:pPr marL="0" indent="0">
              <a:buNone/>
              <a:defRPr/>
            </a:pPr>
            <a:r>
              <a:rPr lang="en-US" altLang="en-US" sz="2800" dirty="0"/>
              <a:t>segregation orders.</a:t>
            </a:r>
          </a:p>
        </p:txBody>
      </p:sp>
      <p:pic>
        <p:nvPicPr>
          <p:cNvPr id="55300" name="Picture 2" descr="C:\Users\middldo\Desktop\imagesCAQRWW7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01013" y="3810001"/>
            <a:ext cx="2373312"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398542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ltLang="en-US"/>
              <a:t>Nativism</a:t>
            </a:r>
          </a:p>
        </p:txBody>
      </p:sp>
      <p:sp>
        <p:nvSpPr>
          <p:cNvPr id="56323" name="Rectangle 3"/>
          <p:cNvSpPr>
            <a:spLocks noGrp="1" noChangeArrowheads="1"/>
          </p:cNvSpPr>
          <p:nvPr>
            <p:ph idx="1"/>
          </p:nvPr>
        </p:nvSpPr>
        <p:spPr>
          <a:xfrm>
            <a:off x="1981200" y="1447800"/>
            <a:ext cx="8229600" cy="1447800"/>
          </a:xfrm>
        </p:spPr>
        <p:txBody>
          <a:bodyPr/>
          <a:lstStyle/>
          <a:p>
            <a:pPr eaLnBrk="1" hangingPunct="1">
              <a:lnSpc>
                <a:spcPct val="90000"/>
              </a:lnSpc>
            </a:pPr>
            <a:r>
              <a:rPr lang="en-US" altLang="en-US"/>
              <a:t>An anti-foreign feeling that arose in the 1840's and 1850's in response to the influx of Irish and German Catholics. </a:t>
            </a:r>
          </a:p>
        </p:txBody>
      </p:sp>
      <p:pic>
        <p:nvPicPr>
          <p:cNvPr id="56324" name="Picture 4" descr="nast-anticathol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1" y="3048000"/>
            <a:ext cx="5319713" cy="362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C:\Users\middldo\AppData\Local\Microsoft\Windows\Temporary Internet Files\Content.IE5\1SCX2OST\home_page[1].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601200" y="152400"/>
            <a:ext cx="91440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07439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group of people standing next to a horse&#10;&#10;Description generated with very high confidence"/>
          <p:cNvPicPr>
            <a:picLocks noChangeAspect="1"/>
          </p:cNvPicPr>
          <p:nvPr/>
        </p:nvPicPr>
        <p:blipFill rotWithShape="1">
          <a:blip r:embed="rId2">
            <a:extLst>
              <a:ext uri="{28A0092B-C50C-407E-A947-70E740481C1C}">
                <a14:useLocalDpi xmlns:a14="http://schemas.microsoft.com/office/drawing/2010/main" val="0"/>
              </a:ext>
            </a:extLst>
          </a:blip>
          <a:srcRect t="22145"/>
          <a:stretch/>
        </p:blipFill>
        <p:spPr>
          <a:xfrm>
            <a:off x="20" y="10"/>
            <a:ext cx="12191980" cy="6857990"/>
          </a:xfrm>
          <a:prstGeom prst="rect">
            <a:avLst/>
          </a:prstGeom>
        </p:spPr>
      </p:pic>
      <p:sp>
        <p:nvSpPr>
          <p:cNvPr id="2" name="Title 1"/>
          <p:cNvSpPr>
            <a:spLocks noGrp="1"/>
          </p:cNvSpPr>
          <p:nvPr>
            <p:ph type="ctrTitle"/>
          </p:nvPr>
        </p:nvSpPr>
        <p:spPr>
          <a:xfrm>
            <a:off x="457199" y="4960137"/>
            <a:ext cx="4548433" cy="1463040"/>
          </a:xfrm>
        </p:spPr>
        <p:txBody>
          <a:bodyPr>
            <a:normAutofit/>
          </a:bodyPr>
          <a:lstStyle/>
          <a:p>
            <a:r>
              <a:rPr lang="en-US" sz="6000" dirty="0">
                <a:solidFill>
                  <a:srgbClr val="FF0000"/>
                </a:solidFill>
              </a:rPr>
              <a:t>Farmers</a:t>
            </a:r>
          </a:p>
        </p:txBody>
      </p:sp>
      <p:sp>
        <p:nvSpPr>
          <p:cNvPr id="3" name="Subtitle 2"/>
          <p:cNvSpPr>
            <a:spLocks noGrp="1"/>
          </p:cNvSpPr>
          <p:nvPr>
            <p:ph type="subTitle" idx="1"/>
          </p:nvPr>
        </p:nvSpPr>
        <p:spPr/>
        <p:txBody>
          <a:bodyPr>
            <a:normAutofit/>
          </a:bodyPr>
          <a:lstStyle/>
          <a:p>
            <a:endParaRPr lang="en-US" dirty="0"/>
          </a:p>
        </p:txBody>
      </p:sp>
    </p:spTree>
    <p:extLst>
      <p:ext uri="{BB962C8B-B14F-4D97-AF65-F5344CB8AC3E}">
        <p14:creationId xmlns:p14="http://schemas.microsoft.com/office/powerpoint/2010/main" val="3589434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C65C705-2003-435B-A59E-223C934430A4}"/>
              </a:ext>
            </a:extLst>
          </p:cNvPr>
          <p:cNvSpPr/>
          <p:nvPr/>
        </p:nvSpPr>
        <p:spPr>
          <a:xfrm>
            <a:off x="-65990" y="265491"/>
            <a:ext cx="11114203" cy="3785652"/>
          </a:xfrm>
          <a:prstGeom prst="rect">
            <a:avLst/>
          </a:prstGeom>
        </p:spPr>
        <p:txBody>
          <a:bodyPr wrap="square">
            <a:spAutoFit/>
          </a:bodyPr>
          <a:lstStyle/>
          <a:p>
            <a:r>
              <a:rPr lang="en-US" sz="2400" b="1" dirty="0"/>
              <a:t>Problems facing farmers (1870-1920</a:t>
            </a:r>
            <a:r>
              <a:rPr lang="en-US" sz="2400" dirty="0"/>
              <a:t>)</a:t>
            </a:r>
          </a:p>
          <a:p>
            <a:pPr>
              <a:buFontTx/>
              <a:buChar char="-"/>
            </a:pPr>
            <a:r>
              <a:rPr lang="en-US" sz="2400" b="1" dirty="0"/>
              <a:t>Agricultural Overproduction- </a:t>
            </a:r>
          </a:p>
          <a:p>
            <a:pPr>
              <a:buFontTx/>
              <a:buChar char="-"/>
            </a:pPr>
            <a:r>
              <a:rPr lang="en-US" sz="2400" dirty="0"/>
              <a:t>Opening of Great Plains; meant more farmers</a:t>
            </a:r>
          </a:p>
          <a:p>
            <a:pPr>
              <a:buFontTx/>
              <a:buChar char="-"/>
            </a:pPr>
            <a:r>
              <a:rPr lang="en-US" sz="2400" dirty="0"/>
              <a:t>Improved machinery meant more production</a:t>
            </a:r>
          </a:p>
          <a:p>
            <a:pPr>
              <a:buFontTx/>
              <a:buChar char="-"/>
            </a:pPr>
            <a:r>
              <a:rPr lang="en-US" sz="2400" dirty="0"/>
              <a:t>International competition- RR &amp; Steamboat created new markets</a:t>
            </a:r>
          </a:p>
          <a:p>
            <a:pPr>
              <a:buFontTx/>
              <a:buChar char="-"/>
            </a:pPr>
            <a:r>
              <a:rPr lang="en-US" sz="2400" b="1" dirty="0"/>
              <a:t>Scarcity of Money</a:t>
            </a:r>
            <a:r>
              <a:rPr lang="en-US" sz="2400" dirty="0"/>
              <a:t>; Gov’t stopped minting silver; As population grew &amp; value of goods grew there wasn’t enough money in circulation</a:t>
            </a:r>
          </a:p>
          <a:p>
            <a:pPr>
              <a:buFontTx/>
              <a:buChar char="-"/>
            </a:pPr>
            <a:r>
              <a:rPr lang="en-US" sz="2400" b="1" dirty="0"/>
              <a:t>High Shipping costs</a:t>
            </a:r>
            <a:r>
              <a:rPr lang="en-US" sz="2400" dirty="0"/>
              <a:t>; RR could charge what they want</a:t>
            </a:r>
          </a:p>
          <a:p>
            <a:pPr>
              <a:buFontTx/>
              <a:buChar char="-"/>
            </a:pPr>
            <a:r>
              <a:rPr lang="en-US" sz="2400" b="1" dirty="0"/>
              <a:t>Farm debt and cost of money</a:t>
            </a:r>
            <a:r>
              <a:rPr lang="en-US" sz="2400" dirty="0"/>
              <a:t>; banks charged high interest on loans</a:t>
            </a:r>
          </a:p>
          <a:p>
            <a:pPr>
              <a:buFontTx/>
              <a:buChar char="-"/>
            </a:pPr>
            <a:r>
              <a:rPr lang="en-US" sz="2400" b="1" dirty="0"/>
              <a:t>High cost of Manufactured products</a:t>
            </a:r>
            <a:r>
              <a:rPr lang="en-US" sz="2400" dirty="0"/>
              <a:t>; kerosene, fertilizer, machinery</a:t>
            </a:r>
          </a:p>
        </p:txBody>
      </p:sp>
    </p:spTree>
    <p:extLst>
      <p:ext uri="{BB962C8B-B14F-4D97-AF65-F5344CB8AC3E}">
        <p14:creationId xmlns:p14="http://schemas.microsoft.com/office/powerpoint/2010/main" val="20941864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388" y="1041991"/>
            <a:ext cx="3932237" cy="2177459"/>
          </a:xfrm>
        </p:spPr>
        <p:txBody>
          <a:bodyPr/>
          <a:lstStyle/>
          <a:p>
            <a:endParaRPr lang="en-US" dirty="0"/>
          </a:p>
        </p:txBody>
      </p:sp>
      <p:sp>
        <p:nvSpPr>
          <p:cNvPr id="3" name="Content Placeholder 2"/>
          <p:cNvSpPr>
            <a:spLocks noGrp="1"/>
          </p:cNvSpPr>
          <p:nvPr>
            <p:ph idx="1"/>
          </p:nvPr>
        </p:nvSpPr>
        <p:spPr/>
        <p:txBody>
          <a:bodyPr/>
          <a:lstStyle/>
          <a:p>
            <a:r>
              <a:rPr lang="en-US" dirty="0"/>
              <a:t>Repealed in 1893 when country was in depression.  </a:t>
            </a:r>
          </a:p>
          <a:p>
            <a:r>
              <a:rPr lang="en-US" dirty="0"/>
              <a:t>Required Gov’t to purchase a large amount of silver each month- Farmers hoped it would increase the money supply</a:t>
            </a:r>
          </a:p>
        </p:txBody>
      </p:sp>
      <p:sp>
        <p:nvSpPr>
          <p:cNvPr id="4" name="Text Placeholder 3"/>
          <p:cNvSpPr>
            <a:spLocks noGrp="1"/>
          </p:cNvSpPr>
          <p:nvPr>
            <p:ph type="body" sz="half" idx="2"/>
          </p:nvPr>
        </p:nvSpPr>
        <p:spPr/>
        <p:txBody>
          <a:bodyPr>
            <a:normAutofit/>
          </a:bodyPr>
          <a:lstStyle/>
          <a:p>
            <a:r>
              <a:rPr lang="en-US" sz="2400" dirty="0"/>
              <a:t>Sherman Silver Purchase Act (1890)</a:t>
            </a:r>
          </a:p>
        </p:txBody>
      </p:sp>
    </p:spTree>
    <p:extLst>
      <p:ext uri="{BB962C8B-B14F-4D97-AF65-F5344CB8AC3E}">
        <p14:creationId xmlns:p14="http://schemas.microsoft.com/office/powerpoint/2010/main" val="2890270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naconda plan">
            <a:extLst>
              <a:ext uri="{FF2B5EF4-FFF2-40B4-BE49-F238E27FC236}">
                <a16:creationId xmlns:a16="http://schemas.microsoft.com/office/drawing/2014/main" id="{C080EECA-AF31-4BEF-BD0D-2054EFFA42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423" y="593889"/>
            <a:ext cx="8097624" cy="52035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0292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6552" y="4893026"/>
            <a:ext cx="7772400" cy="1463040"/>
          </a:xfrm>
        </p:spPr>
        <p:txBody>
          <a:bodyPr/>
          <a:lstStyle/>
          <a:p>
            <a:endParaRPr lang="en-US" dirty="0"/>
          </a:p>
        </p:txBody>
      </p:sp>
      <p:pic>
        <p:nvPicPr>
          <p:cNvPr id="8" name="Picture Placeholder 7"/>
          <p:cNvPicPr>
            <a:picLocks noGrp="1" noChangeAspect="1"/>
          </p:cNvPicPr>
          <p:nvPr>
            <p:ph type="pic" idx="1"/>
          </p:nvPr>
        </p:nvPicPr>
        <p:blipFill>
          <a:blip r:embed="rId2">
            <a:extLst>
              <a:ext uri="{28A0092B-C50C-407E-A947-70E740481C1C}">
                <a14:useLocalDpi xmlns:a14="http://schemas.microsoft.com/office/drawing/2010/main" val="0"/>
              </a:ext>
            </a:extLst>
          </a:blip>
          <a:srcRect t="24993" b="24993"/>
          <a:stretch>
            <a:fillRect/>
          </a:stretch>
        </p:blipFill>
        <p:spPr/>
      </p:pic>
      <p:sp>
        <p:nvSpPr>
          <p:cNvPr id="4" name="Text Placeholder 3"/>
          <p:cNvSpPr>
            <a:spLocks noGrp="1"/>
          </p:cNvSpPr>
          <p:nvPr>
            <p:ph type="body" sz="half" idx="2"/>
          </p:nvPr>
        </p:nvSpPr>
        <p:spPr/>
        <p:txBody>
          <a:bodyPr>
            <a:normAutofit fontScale="92500" lnSpcReduction="20000"/>
          </a:bodyPr>
          <a:lstStyle/>
          <a:p>
            <a:r>
              <a:rPr lang="en-US" sz="2800" dirty="0"/>
              <a:t>Grange Movement (1867)</a:t>
            </a:r>
          </a:p>
          <a:p>
            <a:r>
              <a:rPr lang="en-US" sz="2800" dirty="0"/>
              <a:t>Started by Oliver Hudson</a:t>
            </a:r>
          </a:p>
        </p:txBody>
      </p:sp>
    </p:spTree>
    <p:extLst>
      <p:ext uri="{BB962C8B-B14F-4D97-AF65-F5344CB8AC3E}">
        <p14:creationId xmlns:p14="http://schemas.microsoft.com/office/powerpoint/2010/main" val="229161797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5288" y="0"/>
            <a:ext cx="4389120" cy="1737360"/>
          </a:xfrm>
        </p:spPr>
        <p:txBody>
          <a:bodyPr/>
          <a:lstStyle/>
          <a:p>
            <a:r>
              <a:rPr lang="en-US" dirty="0"/>
              <a:t>Grange movement </a:t>
            </a:r>
            <a:br>
              <a:rPr lang="en-US" dirty="0"/>
            </a:br>
            <a:endParaRPr lang="en-US" dirty="0"/>
          </a:p>
        </p:txBody>
      </p:sp>
      <p:sp>
        <p:nvSpPr>
          <p:cNvPr id="3" name="Content Placeholder 2"/>
          <p:cNvSpPr>
            <a:spLocks noGrp="1"/>
          </p:cNvSpPr>
          <p:nvPr>
            <p:ph idx="1"/>
          </p:nvPr>
        </p:nvSpPr>
        <p:spPr/>
        <p:txBody>
          <a:bodyPr/>
          <a:lstStyle/>
          <a:p>
            <a:r>
              <a:rPr lang="en-US" dirty="0"/>
              <a:t>National Association of Farmers</a:t>
            </a:r>
          </a:p>
          <a:p>
            <a:r>
              <a:rPr lang="en-US" dirty="0"/>
              <a:t>Wanted to modernize farming</a:t>
            </a:r>
          </a:p>
          <a:p>
            <a:r>
              <a:rPr lang="en-US" dirty="0"/>
              <a:t>Elected candidates in state legislature</a:t>
            </a:r>
          </a:p>
          <a:p>
            <a:r>
              <a:rPr lang="en-US" dirty="0"/>
              <a:t>Passed laws regulating RR and grain storage rates</a:t>
            </a:r>
          </a:p>
        </p:txBody>
      </p:sp>
      <p:sp>
        <p:nvSpPr>
          <p:cNvPr id="4" name="Text Placeholder 3"/>
          <p:cNvSpPr>
            <a:spLocks noGrp="1"/>
          </p:cNvSpPr>
          <p:nvPr>
            <p:ph type="body" sz="half" idx="2"/>
          </p:nvPr>
        </p:nvSpPr>
        <p:spPr>
          <a:xfrm>
            <a:off x="738903" y="3012516"/>
            <a:ext cx="4389120" cy="3762294"/>
          </a:xfrm>
        </p:spPr>
        <p:txBody>
          <a:bodyPr>
            <a:normAutofit/>
          </a:bodyPr>
          <a:lstStyle/>
          <a:p>
            <a:r>
              <a:rPr lang="en-US" sz="2800" b="1" dirty="0">
                <a:latin typeface="Calibri" panose="020F0502020204030204" pitchFamily="34" charset="0"/>
                <a:ea typeface="Calibri" panose="020F0502020204030204" pitchFamily="34" charset="0"/>
              </a:rPr>
              <a:t>Granger laws; </a:t>
            </a:r>
            <a:r>
              <a:rPr lang="en-US" sz="2800" dirty="0">
                <a:latin typeface="Calibri" panose="020F0502020204030204" pitchFamily="34" charset="0"/>
                <a:ea typeface="Calibri" panose="020F0502020204030204" pitchFamily="34" charset="0"/>
              </a:rPr>
              <a:t>Elected state legislatures who passed new laws regulating railroad rates and grain storage rates</a:t>
            </a:r>
          </a:p>
          <a:p>
            <a:endParaRPr lang="en-US" sz="2800" dirty="0">
              <a:latin typeface="Calibri" panose="020F0502020204030204" pitchFamily="34" charset="0"/>
            </a:endParaRPr>
          </a:p>
          <a:p>
            <a:endParaRPr lang="en-US" sz="2800" dirty="0"/>
          </a:p>
        </p:txBody>
      </p:sp>
    </p:spTree>
    <p:extLst>
      <p:ext uri="{BB962C8B-B14F-4D97-AF65-F5344CB8AC3E}">
        <p14:creationId xmlns:p14="http://schemas.microsoft.com/office/powerpoint/2010/main" val="41921731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Populist Party  (1892-1896)</a:t>
            </a:r>
          </a:p>
        </p:txBody>
      </p:sp>
      <p:sp>
        <p:nvSpPr>
          <p:cNvPr id="3" name="Content Placeholder 2"/>
          <p:cNvSpPr>
            <a:spLocks noGrp="1"/>
          </p:cNvSpPr>
          <p:nvPr>
            <p:ph idx="1"/>
          </p:nvPr>
        </p:nvSpPr>
        <p:spPr/>
        <p:txBody>
          <a:bodyPr/>
          <a:lstStyle/>
          <a:p>
            <a:r>
              <a:rPr lang="en-US" dirty="0"/>
              <a:t>Farmers formed regional Political Associations- Farmers Alliances</a:t>
            </a:r>
          </a:p>
          <a:p>
            <a:r>
              <a:rPr lang="en-US" dirty="0"/>
              <a:t>Early 1890’s Farmers Alliances leaders formed a new national political party; “Peoples Party” better known as Populist Party</a:t>
            </a:r>
          </a:p>
        </p:txBody>
      </p:sp>
    </p:spTree>
    <p:extLst>
      <p:ext uri="{BB962C8B-B14F-4D97-AF65-F5344CB8AC3E}">
        <p14:creationId xmlns:p14="http://schemas.microsoft.com/office/powerpoint/2010/main" val="34632722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Populist platform of 1892- Omaha Platform</a:t>
            </a:r>
          </a:p>
        </p:txBody>
      </p:sp>
      <p:sp>
        <p:nvSpPr>
          <p:cNvPr id="3" name="Content Placeholder 2"/>
          <p:cNvSpPr>
            <a:spLocks noGrp="1"/>
          </p:cNvSpPr>
          <p:nvPr>
            <p:ph idx="1"/>
          </p:nvPr>
        </p:nvSpPr>
        <p:spPr/>
        <p:txBody>
          <a:bodyPr>
            <a:normAutofit/>
          </a:bodyPr>
          <a:lstStyle/>
          <a:p>
            <a:r>
              <a:rPr lang="en-US" dirty="0"/>
              <a:t>Key provisions;</a:t>
            </a:r>
          </a:p>
          <a:p>
            <a:r>
              <a:rPr lang="en-US" dirty="0"/>
              <a:t>Direct election of senators</a:t>
            </a:r>
          </a:p>
          <a:p>
            <a:r>
              <a:rPr lang="en-US" dirty="0"/>
              <a:t>Secret ballots</a:t>
            </a:r>
          </a:p>
          <a:p>
            <a:r>
              <a:rPr lang="en-US" dirty="0"/>
              <a:t>8 hour workday for industrial workers</a:t>
            </a:r>
          </a:p>
          <a:p>
            <a:r>
              <a:rPr lang="en-US" dirty="0"/>
              <a:t>Term limit for presidents(they wanted only one)</a:t>
            </a:r>
          </a:p>
          <a:p>
            <a:r>
              <a:rPr lang="en-US" dirty="0"/>
              <a:t>Initiatives(voters could introduce bills directly on ballot)</a:t>
            </a:r>
          </a:p>
          <a:p>
            <a:r>
              <a:rPr lang="en-US" dirty="0"/>
              <a:t>Referendums (direct vote on an issue- voters could change proposed legislation</a:t>
            </a:r>
          </a:p>
          <a:p>
            <a:r>
              <a:rPr lang="en-US" dirty="0"/>
              <a:t>They got 5 Senators elected</a:t>
            </a:r>
          </a:p>
          <a:p>
            <a:endParaRPr lang="en-US" dirty="0"/>
          </a:p>
        </p:txBody>
      </p:sp>
    </p:spTree>
    <p:extLst>
      <p:ext uri="{BB962C8B-B14F-4D97-AF65-F5344CB8AC3E}">
        <p14:creationId xmlns:p14="http://schemas.microsoft.com/office/powerpoint/2010/main" val="22111597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24128" y="11312"/>
            <a:ext cx="9720072" cy="997356"/>
          </a:xfrm>
        </p:spPr>
        <p:txBody>
          <a:bodyPr/>
          <a:lstStyle/>
          <a:p>
            <a:r>
              <a:rPr lang="en-US" dirty="0"/>
              <a:t>Election of 1896</a:t>
            </a:r>
          </a:p>
        </p:txBody>
      </p:sp>
      <p:sp>
        <p:nvSpPr>
          <p:cNvPr id="3" name="Content Placeholder 2"/>
          <p:cNvSpPr>
            <a:spLocks noGrp="1"/>
          </p:cNvSpPr>
          <p:nvPr>
            <p:ph idx="1"/>
          </p:nvPr>
        </p:nvSpPr>
        <p:spPr>
          <a:xfrm>
            <a:off x="160256" y="881406"/>
            <a:ext cx="11906053" cy="5965282"/>
          </a:xfrm>
        </p:spPr>
        <p:txBody>
          <a:bodyPr/>
          <a:lstStyle/>
          <a:p>
            <a:r>
              <a:rPr lang="en-US" dirty="0"/>
              <a:t>Populists wanted free coinage of silver; the money supply was still low and they thought this would increase money supply</a:t>
            </a:r>
          </a:p>
          <a:p>
            <a:r>
              <a:rPr lang="en-US" b="1" dirty="0"/>
              <a:t>Democratic convention 1896</a:t>
            </a:r>
            <a:r>
              <a:rPr lang="en-US" dirty="0"/>
              <a:t>; Grover Cleveland (incumbent) Dem</a:t>
            </a:r>
          </a:p>
          <a:p>
            <a:r>
              <a:rPr lang="en-US" dirty="0"/>
              <a:t>Free silver democrats defeated </a:t>
            </a:r>
            <a:r>
              <a:rPr lang="en-US" dirty="0" err="1"/>
              <a:t>Clevelands</a:t>
            </a:r>
            <a:r>
              <a:rPr lang="en-US" dirty="0"/>
              <a:t> supporters; </a:t>
            </a:r>
            <a:r>
              <a:rPr lang="en-US" b="1" dirty="0"/>
              <a:t>William Jennings Bryan won nomination- delivered famous Cross of Gold Speech</a:t>
            </a:r>
          </a:p>
          <a:p>
            <a:r>
              <a:rPr lang="en-US" dirty="0" err="1"/>
              <a:t>Mckinley</a:t>
            </a:r>
            <a:r>
              <a:rPr lang="en-US" dirty="0"/>
              <a:t> (Rep) defeated Bryan</a:t>
            </a:r>
          </a:p>
          <a:p>
            <a:r>
              <a:rPr lang="en-US" dirty="0"/>
              <a:t>Bryan ran again in 1900 &amp; 1908 and lost</a:t>
            </a:r>
          </a:p>
        </p:txBody>
      </p:sp>
    </p:spTree>
    <p:extLst>
      <p:ext uri="{BB962C8B-B14F-4D97-AF65-F5344CB8AC3E}">
        <p14:creationId xmlns:p14="http://schemas.microsoft.com/office/powerpoint/2010/main" val="146189362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948713" y="0"/>
            <a:ext cx="9720072" cy="1499616"/>
          </a:xfrm>
        </p:spPr>
        <p:txBody>
          <a:bodyPr/>
          <a:lstStyle/>
          <a:p>
            <a:r>
              <a:rPr lang="en-US" dirty="0"/>
              <a:t>             Munn v. Illinois (1877)</a:t>
            </a:r>
          </a:p>
        </p:txBody>
      </p:sp>
      <p:sp>
        <p:nvSpPr>
          <p:cNvPr id="7" name="Content Placeholder 6"/>
          <p:cNvSpPr>
            <a:spLocks noGrp="1"/>
          </p:cNvSpPr>
          <p:nvPr>
            <p:ph idx="1"/>
          </p:nvPr>
        </p:nvSpPr>
        <p:spPr>
          <a:xfrm>
            <a:off x="835592" y="1107648"/>
            <a:ext cx="9720073" cy="5321431"/>
          </a:xfrm>
        </p:spPr>
        <p:txBody>
          <a:bodyPr/>
          <a:lstStyle/>
          <a:p>
            <a:r>
              <a:rPr lang="en-US" dirty="0"/>
              <a:t>Illinois passed law regulating grain elevators</a:t>
            </a:r>
          </a:p>
          <a:p>
            <a:r>
              <a:rPr lang="en-US" dirty="0"/>
              <a:t>Supreme court ruled that state Gov’t could regulate a private utility if that utility was serving the public interest</a:t>
            </a:r>
          </a:p>
          <a:p>
            <a:endParaRPr lang="en-US" dirty="0"/>
          </a:p>
          <a:p>
            <a:r>
              <a:rPr lang="en-US" b="1" dirty="0"/>
              <a:t>Wabash V. Illinois (1886</a:t>
            </a:r>
            <a:r>
              <a:rPr lang="en-US" dirty="0"/>
              <a:t>)- invalidated many Granger laws- Supreme court ruled that states could not sue railroads as they were subject to interstate commerce rules and therefore only the federal government could regulate them</a:t>
            </a:r>
          </a:p>
          <a:p>
            <a:r>
              <a:rPr lang="en-US" b="1" dirty="0"/>
              <a:t>Interstate Commerce Act </a:t>
            </a:r>
            <a:r>
              <a:rPr lang="en-US" dirty="0"/>
              <a:t>(1887) in response to Wabash case</a:t>
            </a:r>
          </a:p>
        </p:txBody>
      </p:sp>
    </p:spTree>
    <p:extLst>
      <p:ext uri="{BB962C8B-B14F-4D97-AF65-F5344CB8AC3E}">
        <p14:creationId xmlns:p14="http://schemas.microsoft.com/office/powerpoint/2010/main" val="138409121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progressive era">
            <a:extLst>
              <a:ext uri="{FF2B5EF4-FFF2-40B4-BE49-F238E27FC236}">
                <a16:creationId xmlns:a16="http://schemas.microsoft.com/office/drawing/2014/main" id="{E2713802-7CA1-4249-9579-41B15C9C300E}"/>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Image result for progressive era">
            <a:extLst>
              <a:ext uri="{FF2B5EF4-FFF2-40B4-BE49-F238E27FC236}">
                <a16:creationId xmlns:a16="http://schemas.microsoft.com/office/drawing/2014/main" id="{F0DAECD7-73D1-44D0-8587-BCED2A86AB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3827" y="405354"/>
            <a:ext cx="10435471" cy="56560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6265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16A11-C371-472D-9292-8B721DBCBB16}"/>
              </a:ext>
            </a:extLst>
          </p:cNvPr>
          <p:cNvSpPr/>
          <p:nvPr/>
        </p:nvSpPr>
        <p:spPr>
          <a:xfrm>
            <a:off x="970961" y="452677"/>
            <a:ext cx="9634194" cy="6841360"/>
          </a:xfrm>
          <a:prstGeom prst="rect">
            <a:avLst/>
          </a:prstGeom>
        </p:spPr>
        <p:txBody>
          <a:bodyPr wrap="square">
            <a:spAutoFit/>
          </a:bodyPr>
          <a:lstStyle/>
          <a:p>
            <a:pPr marL="457200" marR="0">
              <a:lnSpc>
                <a:spcPct val="107000"/>
              </a:lnSpc>
              <a:spcBef>
                <a:spcPts val="0"/>
              </a:spcBef>
              <a:spcAft>
                <a:spcPts val="800"/>
              </a:spcAft>
            </a:pPr>
            <a:r>
              <a:rPr lang="en-US" sz="2400" dirty="0">
                <a:latin typeface="Arial" panose="020B0604020202020204" pitchFamily="34" charset="0"/>
                <a:ea typeface="Calibri" panose="020F0502020204030204" pitchFamily="34" charset="0"/>
                <a:cs typeface="Times New Roman" panose="02020603050405020304" pitchFamily="18" charset="0"/>
              </a:rPr>
              <a:t>The </a:t>
            </a:r>
            <a:r>
              <a:rPr lang="en-US" sz="2400" b="1" dirty="0">
                <a:latin typeface="Arial" panose="020B0604020202020204" pitchFamily="34" charset="0"/>
                <a:ea typeface="Calibri" panose="020F0502020204030204" pitchFamily="34" charset="0"/>
                <a:cs typeface="Times New Roman" panose="02020603050405020304" pitchFamily="18" charset="0"/>
              </a:rPr>
              <a:t>Progressive Era:</a:t>
            </a:r>
            <a:r>
              <a:rPr lang="en-US" sz="2400" dirty="0">
                <a:latin typeface="Arial" panose="020B0604020202020204" pitchFamily="34" charset="0"/>
                <a:ea typeface="Calibri" panose="020F0502020204030204" pitchFamily="34" charset="0"/>
                <a:cs typeface="Times New Roman" panose="02020603050405020304" pitchFamily="18" charset="0"/>
              </a:rPr>
              <a:t> period of widespread social activism and political reform 1890s to the 1920s. The main objective of the </a:t>
            </a:r>
            <a:r>
              <a:rPr lang="en-US" sz="2400" dirty="0">
                <a:latin typeface="Arial" panose="020B0604020202020204" pitchFamily="34" charset="0"/>
                <a:ea typeface="Calibri" panose="020F0502020204030204" pitchFamily="34" charset="0"/>
                <a:cs typeface="Times New Roman" panose="02020603050405020304" pitchFamily="18" charset="0"/>
                <a:hlinkClick r:id="rId2" tooltip="Progressivism in the United States"/>
              </a:rPr>
              <a:t>Progressive movement</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Arial" panose="020B0604020202020204" pitchFamily="34" charset="0"/>
                <a:ea typeface="Calibri" panose="020F0502020204030204" pitchFamily="34" charset="0"/>
                <a:cs typeface="Times New Roman" panose="02020603050405020304" pitchFamily="18" charset="0"/>
              </a:rPr>
              <a:t>was eliminating corruption in government</a:t>
            </a: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047550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2" descr="Image result for the progressive era timeline">
            <a:extLst>
              <a:ext uri="{FF2B5EF4-FFF2-40B4-BE49-F238E27FC236}">
                <a16:creationId xmlns:a16="http://schemas.microsoft.com/office/drawing/2014/main" id="{476B9B30-8D24-4DEA-8C7D-5E5A64DD6C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37" r="1" b="490"/>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70002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progressive era timeline">
            <a:extLst>
              <a:ext uri="{FF2B5EF4-FFF2-40B4-BE49-F238E27FC236}">
                <a16:creationId xmlns:a16="http://schemas.microsoft.com/office/drawing/2014/main" id="{223C5B80-C804-4324-8FD9-14E1F4584D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6444" y="804333"/>
            <a:ext cx="6999108" cy="524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080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CF9F-AF8D-440E-B2A8-8F6FE6C457C8}"/>
              </a:ext>
            </a:extLst>
          </p:cNvPr>
          <p:cNvSpPr>
            <a:spLocks noGrp="1"/>
          </p:cNvSpPr>
          <p:nvPr>
            <p:ph type="title"/>
          </p:nvPr>
        </p:nvSpPr>
        <p:spPr/>
        <p:txBody>
          <a:bodyPr/>
          <a:lstStyle/>
          <a:p>
            <a:r>
              <a:rPr lang="en-US" b="1" dirty="0"/>
              <a:t>	Civil War (April 1861- April 1865)</a:t>
            </a:r>
            <a:br>
              <a:rPr lang="en-US" dirty="0"/>
            </a:br>
            <a:endParaRPr lang="en-US" dirty="0"/>
          </a:p>
        </p:txBody>
      </p:sp>
      <p:sp>
        <p:nvSpPr>
          <p:cNvPr id="3" name="Content Placeholder 2">
            <a:extLst>
              <a:ext uri="{FF2B5EF4-FFF2-40B4-BE49-F238E27FC236}">
                <a16:creationId xmlns:a16="http://schemas.microsoft.com/office/drawing/2014/main" id="{270A56C9-348C-41AA-980A-DD58FB0E7DD1}"/>
              </a:ext>
            </a:extLst>
          </p:cNvPr>
          <p:cNvSpPr>
            <a:spLocks noGrp="1"/>
          </p:cNvSpPr>
          <p:nvPr>
            <p:ph idx="1"/>
          </p:nvPr>
        </p:nvSpPr>
        <p:spPr>
          <a:xfrm>
            <a:off x="838200" y="1291905"/>
            <a:ext cx="10515600" cy="5200970"/>
          </a:xfrm>
        </p:spPr>
        <p:txBody>
          <a:bodyPr>
            <a:normAutofit fontScale="77500" lnSpcReduction="20000"/>
          </a:bodyPr>
          <a:lstStyle/>
          <a:p>
            <a:r>
              <a:rPr lang="en-US" b="1" dirty="0"/>
              <a:t>Long term causes of Civil War:</a:t>
            </a:r>
            <a:endParaRPr lang="en-US" dirty="0"/>
          </a:p>
          <a:p>
            <a:pPr lvl="0"/>
            <a:r>
              <a:rPr lang="en-US" dirty="0"/>
              <a:t>Sectionalism- South, NE, NW</a:t>
            </a:r>
          </a:p>
          <a:p>
            <a:pPr lvl="0"/>
            <a:r>
              <a:rPr lang="en-US" dirty="0"/>
              <a:t>Slavery- was abolished in Great Britain in 1833; </a:t>
            </a:r>
            <a:r>
              <a:rPr lang="en-US" b="1" dirty="0"/>
              <a:t>The invention of the cotton gin </a:t>
            </a:r>
            <a:r>
              <a:rPr lang="en-US" dirty="0"/>
              <a:t>in 1793 increased the need for slaves in the south, due to the increase in cotton production</a:t>
            </a:r>
          </a:p>
          <a:p>
            <a:pPr lvl="0"/>
            <a:r>
              <a:rPr lang="en-US" dirty="0"/>
              <a:t>Westward Expansion- slave or free states?</a:t>
            </a:r>
          </a:p>
          <a:p>
            <a:pPr lvl="0"/>
            <a:r>
              <a:rPr lang="en-US" dirty="0"/>
              <a:t>Break down of Compromises</a:t>
            </a:r>
          </a:p>
          <a:p>
            <a:pPr lvl="0"/>
            <a:r>
              <a:rPr lang="en-US" dirty="0"/>
              <a:t>Differences in Constitutional Interpretation- more federal Gov’t versus less federal Gov’t</a:t>
            </a:r>
          </a:p>
          <a:p>
            <a:r>
              <a:rPr lang="en-US" b="1" dirty="0"/>
              <a:t>Missouri Compromise 1820:</a:t>
            </a:r>
            <a:endParaRPr lang="en-US" dirty="0"/>
          </a:p>
          <a:p>
            <a:pPr lvl="0"/>
            <a:r>
              <a:rPr lang="en-US" dirty="0"/>
              <a:t>Missouri applied to be slave state; there were 11 free and 11 slave states Maine was admitted as free state</a:t>
            </a:r>
          </a:p>
          <a:p>
            <a:pPr lvl="0"/>
            <a:r>
              <a:rPr lang="en-US" dirty="0"/>
              <a:t>No slavery in Louisiana Purchase north of southern boundary of Missouri</a:t>
            </a:r>
            <a:r>
              <a:rPr lang="en-US" b="1" dirty="0"/>
              <a:t> </a:t>
            </a:r>
            <a:endParaRPr lang="en-US" dirty="0"/>
          </a:p>
          <a:p>
            <a:r>
              <a:rPr lang="en-US" b="1" dirty="0"/>
              <a:t>Compromise of 1850</a:t>
            </a:r>
            <a:r>
              <a:rPr lang="en-US" dirty="0"/>
              <a:t>: </a:t>
            </a:r>
          </a:p>
          <a:p>
            <a:pPr lvl="0"/>
            <a:r>
              <a:rPr lang="en-US" dirty="0"/>
              <a:t>California admitted as free state</a:t>
            </a:r>
          </a:p>
          <a:p>
            <a:pPr lvl="0"/>
            <a:r>
              <a:rPr lang="en-US" dirty="0"/>
              <a:t>Popular sovereignty applied to territories taken from Mexico</a:t>
            </a:r>
          </a:p>
          <a:p>
            <a:pPr lvl="0"/>
            <a:r>
              <a:rPr lang="en-US" dirty="0"/>
              <a:t>Harsher fugitive slave laws- required northerners to return runaway slaves</a:t>
            </a:r>
          </a:p>
          <a:p>
            <a:endParaRPr lang="en-US" dirty="0"/>
          </a:p>
        </p:txBody>
      </p:sp>
    </p:spTree>
    <p:extLst>
      <p:ext uri="{BB962C8B-B14F-4D97-AF65-F5344CB8AC3E}">
        <p14:creationId xmlns:p14="http://schemas.microsoft.com/office/powerpoint/2010/main" val="224662040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3" name="Straight Connector 22">
            <a:extLst>
              <a:ext uri="{FF2B5EF4-FFF2-40B4-BE49-F238E27FC236}">
                <a16:creationId xmlns:a16="http://schemas.microsoft.com/office/drawing/2014/main" id="{22953FD7-F17A-4D8D-8237-93E8D567166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C905FF9-E006-4874-95C8-2C0692611B7A}"/>
              </a:ext>
            </a:extLst>
          </p:cNvPr>
          <p:cNvSpPr>
            <a:spLocks noGrp="1"/>
          </p:cNvSpPr>
          <p:nvPr>
            <p:ph type="title"/>
          </p:nvPr>
        </p:nvSpPr>
        <p:spPr>
          <a:xfrm>
            <a:off x="947928" y="76516"/>
            <a:ext cx="9720072" cy="914400"/>
          </a:xfrm>
        </p:spPr>
        <p:txBody>
          <a:bodyPr vert="horz" lIns="91440" tIns="45720" rIns="91440" bIns="45720" rtlCol="0" anchor="ctr">
            <a:normAutofit/>
          </a:bodyPr>
          <a:lstStyle/>
          <a:p>
            <a:r>
              <a:rPr lang="en-US" kern="1200" cap="all" spc="100" baseline="0" dirty="0">
                <a:solidFill>
                  <a:schemeClr val="tx1">
                    <a:lumMod val="95000"/>
                    <a:lumOff val="5000"/>
                  </a:schemeClr>
                </a:solidFill>
                <a:latin typeface="+mj-lt"/>
                <a:ea typeface="+mj-ea"/>
                <a:cs typeface="+mj-cs"/>
              </a:rPr>
              <a:t>Reasons for Progressive Movement</a:t>
            </a:r>
          </a:p>
        </p:txBody>
      </p:sp>
      <p:graphicFrame>
        <p:nvGraphicFramePr>
          <p:cNvPr id="6" name="Text Placeholder 3"/>
          <p:cNvGraphicFramePr/>
          <p:nvPr>
            <p:extLst>
              <p:ext uri="{D42A27DB-BD31-4B8C-83A1-F6EECF244321}">
                <p14:modId xmlns:p14="http://schemas.microsoft.com/office/powerpoint/2010/main" val="1247058624"/>
              </p:ext>
            </p:extLst>
          </p:nvPr>
        </p:nvGraphicFramePr>
        <p:xfrm>
          <a:off x="761999" y="877440"/>
          <a:ext cx="11429989" cy="5633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27533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B26F-7C72-4537-9B7E-4E0E91F55FFE}"/>
              </a:ext>
            </a:extLst>
          </p:cNvPr>
          <p:cNvSpPr>
            <a:spLocks noGrp="1"/>
          </p:cNvSpPr>
          <p:nvPr>
            <p:ph type="title"/>
          </p:nvPr>
        </p:nvSpPr>
        <p:spPr>
          <a:xfrm>
            <a:off x="845019" y="0"/>
            <a:ext cx="9720072" cy="791852"/>
          </a:xfrm>
        </p:spPr>
        <p:txBody>
          <a:bodyPr/>
          <a:lstStyle/>
          <a:p>
            <a:r>
              <a:rPr lang="en-US" dirty="0"/>
              <a:t>				Reformers</a:t>
            </a:r>
          </a:p>
        </p:txBody>
      </p:sp>
      <p:sp>
        <p:nvSpPr>
          <p:cNvPr id="3" name="Content Placeholder 2">
            <a:extLst>
              <a:ext uri="{FF2B5EF4-FFF2-40B4-BE49-F238E27FC236}">
                <a16:creationId xmlns:a16="http://schemas.microsoft.com/office/drawing/2014/main" id="{0F2FEA52-2115-45EF-9DC3-8F0D7367EE2B}"/>
              </a:ext>
            </a:extLst>
          </p:cNvPr>
          <p:cNvSpPr>
            <a:spLocks noGrp="1"/>
          </p:cNvSpPr>
          <p:nvPr>
            <p:ph idx="1"/>
          </p:nvPr>
        </p:nvSpPr>
        <p:spPr>
          <a:xfrm>
            <a:off x="84842" y="881406"/>
            <a:ext cx="12107158" cy="5976593"/>
          </a:xfrm>
        </p:spPr>
        <p:txBody>
          <a:bodyPr/>
          <a:lstStyle/>
          <a:p>
            <a:pPr marL="0" indent="0">
              <a:buNone/>
            </a:pPr>
            <a:r>
              <a:rPr lang="en-US" b="1" dirty="0"/>
              <a:t>Muckrakers</a:t>
            </a:r>
            <a:r>
              <a:rPr lang="en-US" dirty="0"/>
              <a:t>- journalists who exposed the abuses and corruption of industrial society. Famous </a:t>
            </a:r>
            <a:r>
              <a:rPr lang="en-US" dirty="0" err="1"/>
              <a:t>muckrackers</a:t>
            </a:r>
            <a:r>
              <a:rPr lang="en-US" dirty="0"/>
              <a:t>;</a:t>
            </a:r>
          </a:p>
          <a:p>
            <a:pPr lvl="1"/>
            <a:r>
              <a:rPr lang="en-US" b="1" dirty="0"/>
              <a:t>Ida Tarbell- </a:t>
            </a:r>
            <a:r>
              <a:rPr lang="en-US" dirty="0"/>
              <a:t>wrote about Rockefeller, standard oil, and the ruthless business practices he used.</a:t>
            </a:r>
          </a:p>
          <a:p>
            <a:pPr lvl="1"/>
            <a:r>
              <a:rPr lang="en-US" b="1" dirty="0"/>
              <a:t>Upton Sinclair</a:t>
            </a:r>
            <a:r>
              <a:rPr lang="en-US" dirty="0"/>
              <a:t>, The Jungle; wrote about the harmful practices in the meatpacking industry- helped inspire Meat Inspection Act</a:t>
            </a:r>
          </a:p>
          <a:p>
            <a:pPr marL="457200" lvl="1" indent="0">
              <a:buNone/>
            </a:pPr>
            <a:r>
              <a:rPr lang="en-US" sz="2400" b="1" dirty="0"/>
              <a:t>Social Reformers- </a:t>
            </a:r>
          </a:p>
          <a:p>
            <a:pPr marL="457200" lvl="1" indent="0">
              <a:buNone/>
            </a:pPr>
            <a:r>
              <a:rPr lang="en-US" sz="2000" b="1" dirty="0"/>
              <a:t>Jane Addams- </a:t>
            </a:r>
            <a:r>
              <a:rPr lang="en-US" sz="2000" dirty="0"/>
              <a:t>ran Hull House, in Chicago.</a:t>
            </a:r>
          </a:p>
          <a:p>
            <a:pPr lvl="1">
              <a:buFontTx/>
              <a:buChar char="-"/>
            </a:pPr>
            <a:r>
              <a:rPr lang="en-US" sz="2000" b="1" dirty="0"/>
              <a:t>Settlement houses</a:t>
            </a:r>
            <a:r>
              <a:rPr lang="en-US" sz="2000" dirty="0"/>
              <a:t>- setup in “slum” neighborhoods and provided services to 	immigrants and urban poor, such as classes, English lessons, childcare, nursing of the sick, and obtaining naturalization.</a:t>
            </a:r>
          </a:p>
          <a:p>
            <a:pPr marL="457200" lvl="1" indent="0">
              <a:buNone/>
            </a:pPr>
            <a:r>
              <a:rPr lang="en-US" sz="2000" b="1" dirty="0"/>
              <a:t>Associations formed during progressive era</a:t>
            </a:r>
            <a:r>
              <a:rPr lang="en-US" sz="2000" dirty="0"/>
              <a:t>;</a:t>
            </a:r>
          </a:p>
          <a:p>
            <a:pPr marL="457200" lvl="1" indent="0">
              <a:buNone/>
            </a:pPr>
            <a:r>
              <a:rPr lang="en-US" sz="2000" dirty="0"/>
              <a:t>-</a:t>
            </a:r>
            <a:r>
              <a:rPr lang="en-US" sz="2000" b="1" dirty="0"/>
              <a:t>NAACP</a:t>
            </a:r>
            <a:r>
              <a:rPr lang="en-US" sz="2000" dirty="0"/>
              <a:t>- </a:t>
            </a:r>
            <a:r>
              <a:rPr lang="en-US" sz="2000" dirty="0">
                <a:hlinkClick r:id="rId2" tooltip="Civil rights"/>
              </a:rPr>
              <a:t>civil rights</a:t>
            </a:r>
            <a:r>
              <a:rPr lang="en-US" sz="2000" dirty="0"/>
              <a:t> organization in the United States, formed in 1909 as a </a:t>
            </a:r>
            <a:r>
              <a:rPr lang="en-US" sz="2000" dirty="0">
                <a:hlinkClick r:id="rId3" tooltip="Multiracial"/>
              </a:rPr>
              <a:t>bi-racial</a:t>
            </a:r>
            <a:r>
              <a:rPr lang="en-US" sz="2000" dirty="0"/>
              <a:t> organization to advance justice for </a:t>
            </a:r>
            <a:r>
              <a:rPr lang="en-US" sz="2000" dirty="0">
                <a:hlinkClick r:id="rId4" tooltip="African Americans"/>
              </a:rPr>
              <a:t>African Americans</a:t>
            </a:r>
            <a:r>
              <a:rPr lang="en-US" sz="2000" dirty="0"/>
              <a:t> by a group, including, </a:t>
            </a:r>
            <a:r>
              <a:rPr lang="en-US" sz="2000" dirty="0">
                <a:hlinkClick r:id="rId5" tooltip="W. E. B. Du Bois"/>
              </a:rPr>
              <a:t>W. E. B. Du </a:t>
            </a:r>
            <a:r>
              <a:rPr lang="en-US" sz="2000" dirty="0" err="1">
                <a:hlinkClick r:id="rId5" tooltip="W. E. B. Du Bois"/>
              </a:rPr>
              <a:t>Bois</a:t>
            </a:r>
            <a:r>
              <a:rPr lang="en-US" sz="2000" dirty="0"/>
              <a:t>, </a:t>
            </a:r>
            <a:r>
              <a:rPr lang="en-US" sz="2000" dirty="0">
                <a:hlinkClick r:id="rId6" tooltip="Mary White Ovington"/>
              </a:rPr>
              <a:t>Mary White Ovington</a:t>
            </a:r>
            <a:r>
              <a:rPr lang="en-US" sz="2000" dirty="0"/>
              <a:t> and </a:t>
            </a:r>
            <a:r>
              <a:rPr lang="en-US" sz="2000" dirty="0">
                <a:hlinkClick r:id="rId7" tooltip="Moorfield Storey"/>
              </a:rPr>
              <a:t>Moorfield </a:t>
            </a:r>
            <a:r>
              <a:rPr lang="en-US" sz="2000" dirty="0" err="1">
                <a:hlinkClick r:id="rId7" tooltip="Moorfield Storey"/>
              </a:rPr>
              <a:t>Storey</a:t>
            </a:r>
            <a:r>
              <a:rPr lang="en-US" sz="2000" dirty="0"/>
              <a:t>.</a:t>
            </a:r>
          </a:p>
          <a:p>
            <a:pPr marL="457200" lvl="1" indent="0">
              <a:buNone/>
            </a:pPr>
            <a:r>
              <a:rPr lang="en-US" sz="2000" dirty="0"/>
              <a:t>-Anti-Defamation League- civil rights group for </a:t>
            </a:r>
            <a:r>
              <a:rPr lang="en-US" sz="2000" dirty="0" err="1"/>
              <a:t>jews</a:t>
            </a:r>
            <a:endParaRPr lang="en-US" sz="2000" dirty="0"/>
          </a:p>
          <a:p>
            <a:endParaRPr lang="en-US" dirty="0"/>
          </a:p>
        </p:txBody>
      </p:sp>
    </p:spTree>
    <p:extLst>
      <p:ext uri="{BB962C8B-B14F-4D97-AF65-F5344CB8AC3E}">
        <p14:creationId xmlns:p14="http://schemas.microsoft.com/office/powerpoint/2010/main" val="28241212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70491-C9D6-4A99-85F1-3DADC5774B03}"/>
              </a:ext>
            </a:extLst>
          </p:cNvPr>
          <p:cNvSpPr>
            <a:spLocks noGrp="1"/>
          </p:cNvSpPr>
          <p:nvPr>
            <p:ph type="title"/>
          </p:nvPr>
        </p:nvSpPr>
        <p:spPr>
          <a:xfrm>
            <a:off x="677334" y="142504"/>
            <a:ext cx="8596668" cy="602214"/>
          </a:xfrm>
        </p:spPr>
        <p:txBody>
          <a:bodyPr>
            <a:normAutofit fontScale="90000"/>
          </a:bodyPr>
          <a:lstStyle/>
          <a:p>
            <a:r>
              <a:rPr lang="en-US" dirty="0"/>
              <a:t>Women Reformers</a:t>
            </a:r>
            <a:br>
              <a:rPr lang="en-US" dirty="0"/>
            </a:br>
            <a:endParaRPr lang="en-US" dirty="0"/>
          </a:p>
        </p:txBody>
      </p:sp>
      <p:sp>
        <p:nvSpPr>
          <p:cNvPr id="3" name="Content Placeholder 2">
            <a:extLst>
              <a:ext uri="{FF2B5EF4-FFF2-40B4-BE49-F238E27FC236}">
                <a16:creationId xmlns:a16="http://schemas.microsoft.com/office/drawing/2014/main" id="{6016778B-9086-410E-8297-6465A8BC22FA}"/>
              </a:ext>
            </a:extLst>
          </p:cNvPr>
          <p:cNvSpPr>
            <a:spLocks noGrp="1"/>
          </p:cNvSpPr>
          <p:nvPr>
            <p:ph idx="1"/>
          </p:nvPr>
        </p:nvSpPr>
        <p:spPr>
          <a:xfrm>
            <a:off x="677334" y="631596"/>
            <a:ext cx="11304134" cy="6226403"/>
          </a:xfrm>
        </p:spPr>
        <p:txBody>
          <a:bodyPr>
            <a:noAutofit/>
          </a:bodyPr>
          <a:lstStyle/>
          <a:p>
            <a:r>
              <a:rPr lang="en-US" sz="2000" b="1" dirty="0"/>
              <a:t>Susan B. Anthony </a:t>
            </a:r>
            <a:r>
              <a:rPr lang="en-US" sz="2000" dirty="0"/>
              <a:t>(1820-1906)</a:t>
            </a:r>
          </a:p>
          <a:p>
            <a:pPr>
              <a:buFontTx/>
              <a:buChar char="-"/>
            </a:pPr>
            <a:r>
              <a:rPr lang="en-US" sz="2000" dirty="0"/>
              <a:t>Co-founded the national woman suffrage association</a:t>
            </a:r>
          </a:p>
          <a:p>
            <a:pPr>
              <a:buFontTx/>
              <a:buChar char="-"/>
            </a:pPr>
            <a:r>
              <a:rPr lang="en-US" sz="2000" dirty="0"/>
              <a:t>Voted in 1872 election on basis of 14</a:t>
            </a:r>
            <a:r>
              <a:rPr lang="en-US" sz="2000" baseline="30000" dirty="0"/>
              <a:t>th</a:t>
            </a:r>
            <a:r>
              <a:rPr lang="en-US" sz="2000" dirty="0"/>
              <a:t> amendment; courts ruled that these rights didn’t extend to women</a:t>
            </a:r>
          </a:p>
          <a:p>
            <a:pPr>
              <a:buFontTx/>
              <a:buChar char="-"/>
            </a:pPr>
            <a:r>
              <a:rPr lang="en-US" sz="2000" b="1" dirty="0"/>
              <a:t>Mary Mcleod Bethune </a:t>
            </a:r>
            <a:r>
              <a:rPr lang="en-US" sz="2000" dirty="0"/>
              <a:t>opened school in Daytona Beach, Florida- became Bethune Cookman University</a:t>
            </a:r>
          </a:p>
          <a:p>
            <a:pPr>
              <a:buFontTx/>
              <a:buChar char="-"/>
            </a:pPr>
            <a:r>
              <a:rPr lang="en-US" sz="2000" dirty="0"/>
              <a:t>appointed as a national adviser to the president Franklin D. Roosevelt as part of what was known as his </a:t>
            </a:r>
            <a:r>
              <a:rPr lang="en-US" sz="2000"/>
              <a:t>Black Cabinet</a:t>
            </a:r>
            <a:endParaRPr lang="en-US" sz="2000" dirty="0"/>
          </a:p>
          <a:p>
            <a:pPr marL="0" indent="0">
              <a:buNone/>
            </a:pPr>
            <a:r>
              <a:rPr lang="en-US" sz="2000" dirty="0"/>
              <a:t>. </a:t>
            </a:r>
            <a:r>
              <a:rPr lang="en-US" sz="2000" b="1" dirty="0"/>
              <a:t>Florence Kelly </a:t>
            </a:r>
            <a:r>
              <a:rPr lang="en-US" sz="2000" dirty="0"/>
              <a:t>(1859-1932)</a:t>
            </a:r>
          </a:p>
          <a:p>
            <a:pPr marL="0" indent="0">
              <a:buNone/>
            </a:pPr>
            <a:r>
              <a:rPr lang="en-US" sz="2000" dirty="0"/>
              <a:t>-1893 </a:t>
            </a:r>
            <a:r>
              <a:rPr lang="en-US" sz="2000" dirty="0" err="1"/>
              <a:t>Gov</a:t>
            </a:r>
            <a:r>
              <a:rPr lang="en-US" sz="2000" dirty="0"/>
              <a:t> of Illinois made her chief factory inspector</a:t>
            </a:r>
          </a:p>
          <a:p>
            <a:pPr>
              <a:buFontTx/>
              <a:buChar char="-"/>
            </a:pPr>
            <a:r>
              <a:rPr lang="en-US" sz="2000" dirty="0"/>
              <a:t>Helped co-found the NAACP</a:t>
            </a:r>
          </a:p>
          <a:p>
            <a:pPr marL="0" indent="0">
              <a:buNone/>
            </a:pPr>
            <a:r>
              <a:rPr lang="en-US" sz="2000" dirty="0"/>
              <a:t>. </a:t>
            </a:r>
            <a:r>
              <a:rPr lang="en-US" sz="2000" b="1" dirty="0"/>
              <a:t>Alice Paul </a:t>
            </a:r>
            <a:r>
              <a:rPr lang="en-US" sz="2000" dirty="0"/>
              <a:t>(1885-1977)</a:t>
            </a:r>
          </a:p>
          <a:p>
            <a:pPr>
              <a:buFontTx/>
              <a:buChar char="-"/>
            </a:pPr>
            <a:r>
              <a:rPr lang="en-US" sz="2000" dirty="0"/>
              <a:t>1913 organized march on Washington; the day before Woodrow Wilsons inauguration</a:t>
            </a:r>
          </a:p>
          <a:p>
            <a:pPr>
              <a:buFontTx/>
              <a:buChar char="-"/>
            </a:pPr>
            <a:r>
              <a:rPr lang="en-US" sz="2000" dirty="0"/>
              <a:t>She helped persuade Wilson to pursue the 19</a:t>
            </a:r>
            <a:r>
              <a:rPr lang="en-US" sz="2000" baseline="30000" dirty="0"/>
              <a:t>th</a:t>
            </a:r>
            <a:r>
              <a:rPr lang="en-US" sz="2000" dirty="0"/>
              <a:t> amendment</a:t>
            </a:r>
          </a:p>
          <a:p>
            <a:pPr>
              <a:buFontTx/>
              <a:buChar char="-"/>
            </a:pPr>
            <a:r>
              <a:rPr lang="en-US" sz="2000" dirty="0"/>
              <a:t>1923 proposed the Equal Rights Amendment </a:t>
            </a:r>
          </a:p>
          <a:p>
            <a:pPr>
              <a:buFontTx/>
              <a:buChar char="-"/>
            </a:pPr>
            <a:r>
              <a:rPr lang="en-US" sz="2000" b="1" dirty="0"/>
              <a:t>Women's suffrage -</a:t>
            </a:r>
            <a:r>
              <a:rPr lang="en-US" sz="2000" dirty="0">
                <a:hlinkClick r:id="rId2" tooltip="Suffrage"/>
              </a:rPr>
              <a:t>legal right</a:t>
            </a:r>
            <a:r>
              <a:rPr lang="en-US" sz="2000" dirty="0"/>
              <a:t> of women to vote </a:t>
            </a:r>
          </a:p>
          <a:p>
            <a:pPr>
              <a:buFontTx/>
              <a:buChar char="-"/>
            </a:pPr>
            <a:endParaRPr lang="en-US" sz="2400" dirty="0"/>
          </a:p>
        </p:txBody>
      </p:sp>
    </p:spTree>
    <p:extLst>
      <p:ext uri="{BB962C8B-B14F-4D97-AF65-F5344CB8AC3E}">
        <p14:creationId xmlns:p14="http://schemas.microsoft.com/office/powerpoint/2010/main" val="423052356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7E379-B436-4F54-889C-98D36A860344}"/>
              </a:ext>
            </a:extLst>
          </p:cNvPr>
          <p:cNvSpPr>
            <a:spLocks noGrp="1"/>
          </p:cNvSpPr>
          <p:nvPr>
            <p:ph type="title"/>
          </p:nvPr>
        </p:nvSpPr>
        <p:spPr/>
        <p:txBody>
          <a:bodyPr/>
          <a:lstStyle/>
          <a:p>
            <a:r>
              <a:rPr lang="en-US" b="1" dirty="0"/>
              <a:t>The Progressive Presidents</a:t>
            </a:r>
          </a:p>
        </p:txBody>
      </p:sp>
      <p:sp>
        <p:nvSpPr>
          <p:cNvPr id="3" name="Content Placeholder 2">
            <a:extLst>
              <a:ext uri="{FF2B5EF4-FFF2-40B4-BE49-F238E27FC236}">
                <a16:creationId xmlns:a16="http://schemas.microsoft.com/office/drawing/2014/main" id="{F0F82907-4749-46FD-9F49-82E4B43851E8}"/>
              </a:ext>
            </a:extLst>
          </p:cNvPr>
          <p:cNvSpPr>
            <a:spLocks noGrp="1"/>
          </p:cNvSpPr>
          <p:nvPr>
            <p:ph idx="1"/>
          </p:nvPr>
        </p:nvSpPr>
        <p:spPr/>
        <p:txBody>
          <a:bodyPr>
            <a:normAutofit/>
          </a:bodyPr>
          <a:lstStyle/>
          <a:p>
            <a:r>
              <a:rPr lang="en-US" sz="2400" dirty="0"/>
              <a:t>Theodore Roosevelt (1901-1909)</a:t>
            </a:r>
          </a:p>
          <a:p>
            <a:endParaRPr lang="en-US" sz="2400" dirty="0"/>
          </a:p>
          <a:p>
            <a:r>
              <a:rPr lang="en-US" sz="2400" dirty="0"/>
              <a:t>William Howard Taft (1909-1913)</a:t>
            </a:r>
          </a:p>
          <a:p>
            <a:endParaRPr lang="en-US" sz="2400" dirty="0"/>
          </a:p>
          <a:p>
            <a:r>
              <a:rPr lang="en-US" sz="2400" dirty="0"/>
              <a:t>Woodrow Wilson </a:t>
            </a:r>
            <a:r>
              <a:rPr lang="en-US" sz="2400"/>
              <a:t>(1913-1921)</a:t>
            </a:r>
            <a:endParaRPr lang="en-US" sz="2400" dirty="0"/>
          </a:p>
        </p:txBody>
      </p:sp>
    </p:spTree>
    <p:extLst>
      <p:ext uri="{BB962C8B-B14F-4D97-AF65-F5344CB8AC3E}">
        <p14:creationId xmlns:p14="http://schemas.microsoft.com/office/powerpoint/2010/main" val="45239942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13F6254-B413-482C-BCB9-9EA929E0979F}"/>
              </a:ext>
            </a:extLst>
          </p:cNvPr>
          <p:cNvSpPr>
            <a:spLocks noGrp="1"/>
          </p:cNvSpPr>
          <p:nvPr>
            <p:ph type="title"/>
          </p:nvPr>
        </p:nvSpPr>
        <p:spPr>
          <a:xfrm>
            <a:off x="1710884" y="157105"/>
            <a:ext cx="8366370" cy="758265"/>
          </a:xfrm>
        </p:spPr>
        <p:txBody>
          <a:bodyPr>
            <a:normAutofit/>
          </a:bodyPr>
          <a:lstStyle/>
          <a:p>
            <a:r>
              <a:rPr lang="en-US" b="1" dirty="0"/>
              <a:t>Theodore Roosevelt</a:t>
            </a:r>
          </a:p>
        </p:txBody>
      </p:sp>
      <p:pic>
        <p:nvPicPr>
          <p:cNvPr id="8" name="Picture Placeholder 7">
            <a:extLst>
              <a:ext uri="{FF2B5EF4-FFF2-40B4-BE49-F238E27FC236}">
                <a16:creationId xmlns:a16="http://schemas.microsoft.com/office/drawing/2014/main" id="{5FB0D086-65D9-4CA1-9E29-2EE85737E56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20350" y="1581936"/>
            <a:ext cx="1771650" cy="1771650"/>
          </a:xfrm>
        </p:spPr>
      </p:pic>
      <p:sp>
        <p:nvSpPr>
          <p:cNvPr id="6" name="Text Placeholder 5">
            <a:extLst>
              <a:ext uri="{FF2B5EF4-FFF2-40B4-BE49-F238E27FC236}">
                <a16:creationId xmlns:a16="http://schemas.microsoft.com/office/drawing/2014/main" id="{3F57210B-8E39-4CAC-8B60-A45BE850456E}"/>
              </a:ext>
            </a:extLst>
          </p:cNvPr>
          <p:cNvSpPr>
            <a:spLocks noGrp="1"/>
          </p:cNvSpPr>
          <p:nvPr>
            <p:ph type="body" sz="half" idx="2"/>
          </p:nvPr>
        </p:nvSpPr>
        <p:spPr>
          <a:xfrm>
            <a:off x="0" y="741680"/>
            <a:ext cx="10481116" cy="5959215"/>
          </a:xfrm>
        </p:spPr>
        <p:txBody>
          <a:bodyPr>
            <a:normAutofit fontScale="25000" lnSpcReduction="20000"/>
          </a:bodyPr>
          <a:lstStyle/>
          <a:p>
            <a:r>
              <a:rPr lang="en-US" sz="8000" dirty="0"/>
              <a:t>Served as</a:t>
            </a:r>
            <a:r>
              <a:rPr lang="en-US" sz="8000" b="1" dirty="0"/>
              <a:t> </a:t>
            </a:r>
            <a:r>
              <a:rPr lang="en-US" sz="8000" b="1" u="sng" dirty="0">
                <a:hlinkClick r:id="rId3" tooltip="Assistant Secretary of the Navy"/>
              </a:rPr>
              <a:t>Assistant Secretary of the Navy</a:t>
            </a:r>
            <a:r>
              <a:rPr lang="en-US" sz="8000" b="1" dirty="0"/>
              <a:t> </a:t>
            </a:r>
            <a:r>
              <a:rPr lang="en-US" sz="8000" dirty="0"/>
              <a:t>under William McKinley, resigning after one year to serve with the </a:t>
            </a:r>
            <a:r>
              <a:rPr lang="en-US" sz="8000" u="sng" dirty="0">
                <a:hlinkClick r:id="rId4" tooltip="Rough Riders"/>
              </a:rPr>
              <a:t>Rough Riders</a:t>
            </a:r>
            <a:endParaRPr lang="en-US" sz="8000" u="sng" dirty="0"/>
          </a:p>
          <a:p>
            <a:r>
              <a:rPr lang="en-US" sz="8000" dirty="0"/>
              <a:t> Elected </a:t>
            </a:r>
            <a:r>
              <a:rPr lang="en-US" sz="8000" b="1" dirty="0"/>
              <a:t>governor of New York in 1898</a:t>
            </a:r>
            <a:r>
              <a:rPr lang="en-US" sz="8000" dirty="0"/>
              <a:t>. </a:t>
            </a:r>
          </a:p>
          <a:p>
            <a:r>
              <a:rPr lang="en-US" sz="8000" dirty="0"/>
              <a:t> </a:t>
            </a:r>
            <a:r>
              <a:rPr lang="en-US" sz="8000" b="1" dirty="0"/>
              <a:t>Vice president </a:t>
            </a:r>
            <a:r>
              <a:rPr lang="en-US" sz="8000" dirty="0"/>
              <a:t>to William McKinley -1901</a:t>
            </a:r>
          </a:p>
          <a:p>
            <a:r>
              <a:rPr lang="en-US" sz="8000" b="1" dirty="0" err="1"/>
              <a:t>Mckinley</a:t>
            </a:r>
            <a:r>
              <a:rPr lang="en-US" sz="8000" b="1" dirty="0"/>
              <a:t> assassinated 1901</a:t>
            </a:r>
          </a:p>
          <a:p>
            <a:r>
              <a:rPr lang="en-US" sz="8000" b="1" dirty="0"/>
              <a:t>Roosevelt</a:t>
            </a:r>
            <a:r>
              <a:rPr lang="en-US" sz="8000" dirty="0"/>
              <a:t>, at age 42, </a:t>
            </a:r>
            <a:r>
              <a:rPr lang="en-US" sz="8000" b="1" dirty="0"/>
              <a:t>youngest United States President in history</a:t>
            </a:r>
          </a:p>
          <a:p>
            <a:r>
              <a:rPr lang="en-US" sz="8000" b="1" dirty="0"/>
              <a:t>26 President </a:t>
            </a:r>
            <a:r>
              <a:rPr lang="en-US" sz="8000" dirty="0"/>
              <a:t>1901-1909</a:t>
            </a:r>
          </a:p>
          <a:p>
            <a:r>
              <a:rPr lang="en-US" sz="8000" dirty="0"/>
              <a:t>Promised Americans a “Square Deal”</a:t>
            </a:r>
          </a:p>
          <a:p>
            <a:r>
              <a:rPr lang="en-US" sz="8000" b="1" dirty="0"/>
              <a:t>Known as “trust- buster</a:t>
            </a:r>
            <a:r>
              <a:rPr lang="en-US" sz="8000" dirty="0"/>
              <a:t>”- regulating big corporation was very important to him</a:t>
            </a:r>
          </a:p>
          <a:p>
            <a:r>
              <a:rPr lang="en-US" sz="8000" b="1" dirty="0"/>
              <a:t>Big supporter of National Parks and nature; withdrew 1.5 million acres of land from public sale- to preserve for parks</a:t>
            </a:r>
          </a:p>
          <a:p>
            <a:r>
              <a:rPr lang="en-US" sz="8000" dirty="0"/>
              <a:t>Was </a:t>
            </a:r>
            <a:r>
              <a:rPr lang="en-US" sz="8000" b="1" dirty="0"/>
              <a:t>responsible for beginning construction of the Panama Canal- US took over in 1904 </a:t>
            </a:r>
            <a:r>
              <a:rPr lang="en-US" sz="8000" dirty="0"/>
              <a:t>(from the French) implemented sanitation and other measures to combat malaria; </a:t>
            </a:r>
            <a:r>
              <a:rPr lang="en-US" sz="8000" b="1" dirty="0"/>
              <a:t>canal gave </a:t>
            </a:r>
            <a:r>
              <a:rPr lang="en-US" sz="8000" dirty="0"/>
              <a:t>US access to Asian markets and provided Navy with strategic access to the Pacific (</a:t>
            </a:r>
            <a:r>
              <a:rPr lang="en-US" sz="8000" b="1" dirty="0"/>
              <a:t>Alfred Thayer Mahan’s idea in his book (1890)- The influence of sea power upon history.</a:t>
            </a:r>
          </a:p>
          <a:p>
            <a:r>
              <a:rPr lang="en-US" sz="8000" b="1" dirty="0"/>
              <a:t>The Treaty of Portsmouth(1905)</a:t>
            </a:r>
            <a:r>
              <a:rPr lang="en-US" sz="8000" dirty="0"/>
              <a:t> formally ended the 1904–05 </a:t>
            </a:r>
            <a:r>
              <a:rPr lang="en-US" sz="8000" b="1" dirty="0">
                <a:hlinkClick r:id="rId5" tooltip="Russo-Japanese War"/>
              </a:rPr>
              <a:t>Russo-Japanese</a:t>
            </a:r>
            <a:r>
              <a:rPr lang="en-US" sz="8000" dirty="0">
                <a:hlinkClick r:id="rId5" tooltip="Russo-Japanese War"/>
              </a:rPr>
              <a:t> War</a:t>
            </a:r>
            <a:r>
              <a:rPr lang="en-US" sz="8000" dirty="0"/>
              <a:t>;</a:t>
            </a:r>
            <a:r>
              <a:rPr lang="en-US" sz="8000" dirty="0">
                <a:hlinkClick r:id="rId6" tooltip="Theodore Roosevelt"/>
              </a:rPr>
              <a:t> Theodore Roosevelt</a:t>
            </a:r>
            <a:r>
              <a:rPr lang="en-US" sz="8000" dirty="0"/>
              <a:t> was instrumental in the negotiations, and won the </a:t>
            </a:r>
            <a:r>
              <a:rPr lang="en-US" sz="8000" dirty="0">
                <a:hlinkClick r:id="rId7" tooltip="Nobel Peace Prize"/>
              </a:rPr>
              <a:t>Nobel Peace Prize</a:t>
            </a:r>
            <a:r>
              <a:rPr lang="en-US" sz="8000" dirty="0"/>
              <a:t> for his efforts.</a:t>
            </a:r>
          </a:p>
          <a:p>
            <a:endParaRPr lang="en-US" dirty="0"/>
          </a:p>
        </p:txBody>
      </p:sp>
    </p:spTree>
    <p:extLst>
      <p:ext uri="{BB962C8B-B14F-4D97-AF65-F5344CB8AC3E}">
        <p14:creationId xmlns:p14="http://schemas.microsoft.com/office/powerpoint/2010/main" val="381524880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FFB2C3-BCE1-4A71-A390-42EA0772FACA}"/>
              </a:ext>
            </a:extLst>
          </p:cNvPr>
          <p:cNvSpPr>
            <a:spLocks noGrp="1"/>
          </p:cNvSpPr>
          <p:nvPr>
            <p:ph type="title"/>
          </p:nvPr>
        </p:nvSpPr>
        <p:spPr>
          <a:xfrm>
            <a:off x="1024128" y="0"/>
            <a:ext cx="9720072" cy="1499616"/>
          </a:xfrm>
        </p:spPr>
        <p:txBody>
          <a:bodyPr/>
          <a:lstStyle/>
          <a:p>
            <a:r>
              <a:rPr lang="en-US" dirty="0"/>
              <a:t>Election of 1912- Bull Moose Party</a:t>
            </a:r>
          </a:p>
        </p:txBody>
      </p:sp>
      <p:sp>
        <p:nvSpPr>
          <p:cNvPr id="3" name="Content Placeholder 2">
            <a:extLst>
              <a:ext uri="{FF2B5EF4-FFF2-40B4-BE49-F238E27FC236}">
                <a16:creationId xmlns:a16="http://schemas.microsoft.com/office/drawing/2014/main" id="{4635FF80-EED8-4DA5-BBCF-A132FCF96783}"/>
              </a:ext>
            </a:extLst>
          </p:cNvPr>
          <p:cNvSpPr>
            <a:spLocks noGrp="1"/>
          </p:cNvSpPr>
          <p:nvPr>
            <p:ph idx="1"/>
          </p:nvPr>
        </p:nvSpPr>
        <p:spPr>
          <a:xfrm>
            <a:off x="76200" y="990599"/>
            <a:ext cx="12115800" cy="5520267"/>
          </a:xfrm>
        </p:spPr>
        <p:txBody>
          <a:bodyPr>
            <a:normAutofit/>
          </a:bodyPr>
          <a:lstStyle/>
          <a:p>
            <a:r>
              <a:rPr lang="en-US" b="1" dirty="0"/>
              <a:t>Progressive Party</a:t>
            </a:r>
            <a:r>
              <a:rPr lang="en-US" dirty="0"/>
              <a:t> (Bull Moose Party)  formed 1912 by  </a:t>
            </a:r>
            <a:r>
              <a:rPr lang="en-US" dirty="0">
                <a:hlinkClick r:id="rId2" tooltip="President of the United States"/>
              </a:rPr>
              <a:t>President</a:t>
            </a:r>
            <a:r>
              <a:rPr lang="en-US" dirty="0"/>
              <a:t> </a:t>
            </a:r>
            <a:r>
              <a:rPr lang="en-US" dirty="0">
                <a:hlinkClick r:id="rId3" tooltip="Theodore Roosevelt"/>
              </a:rPr>
              <a:t>Theodore Roosevelt</a:t>
            </a:r>
            <a:r>
              <a:rPr lang="en-US" dirty="0"/>
              <a:t> after he lost the </a:t>
            </a:r>
            <a:r>
              <a:rPr lang="en-US" dirty="0">
                <a:hlinkClick r:id="rId4" tooltip="Republican Party presidential primaries, 1912"/>
              </a:rPr>
              <a:t>presidential nomination of the Republican Party</a:t>
            </a:r>
            <a:r>
              <a:rPr lang="en-US" dirty="0"/>
              <a:t> to </a:t>
            </a:r>
            <a:r>
              <a:rPr lang="en-US" dirty="0">
                <a:hlinkClick r:id="rId5" tooltip="William Howard Taft"/>
              </a:rPr>
              <a:t>William Howard Taft</a:t>
            </a:r>
            <a:r>
              <a:rPr lang="en-US" dirty="0"/>
              <a:t>. The new party was known for  </a:t>
            </a:r>
            <a:r>
              <a:rPr lang="en-US" dirty="0">
                <a:hlinkClick r:id="rId6" tooltip="Progressivism in the United States"/>
              </a:rPr>
              <a:t>progressive</a:t>
            </a:r>
            <a:r>
              <a:rPr lang="en-US" dirty="0"/>
              <a:t> reforms and attracting leading reformers</a:t>
            </a:r>
          </a:p>
          <a:p>
            <a:r>
              <a:rPr lang="en-US" dirty="0"/>
              <a:t>Roosevelt became disappointed by Taft's increasingly conservative policies.  They became openly hostile and Roosevelt decided to seek the presidency.</a:t>
            </a:r>
          </a:p>
          <a:p>
            <a:endParaRPr lang="en-US" dirty="0"/>
          </a:p>
          <a:p>
            <a:r>
              <a:rPr lang="en-US" dirty="0"/>
              <a:t>platform built on Roosevelt's </a:t>
            </a:r>
            <a:r>
              <a:rPr lang="en-US" dirty="0">
                <a:hlinkClick r:id="rId7" tooltip="Square Deal"/>
              </a:rPr>
              <a:t>Square Deal</a:t>
            </a:r>
            <a:r>
              <a:rPr lang="en-US" dirty="0"/>
              <a:t> domestic program. called for progressive reforms. platform wanted to dissolve alliance between corrupt business and corrupt politics. Proposals included restrictions on </a:t>
            </a:r>
            <a:r>
              <a:rPr lang="en-US" dirty="0">
                <a:hlinkClick r:id="rId8" tooltip="Campaign finance in the United States"/>
              </a:rPr>
              <a:t>campaign finance</a:t>
            </a:r>
            <a:r>
              <a:rPr lang="en-US" dirty="0"/>
              <a:t> contributions, reduction of  </a:t>
            </a:r>
            <a:r>
              <a:rPr lang="en-US" dirty="0">
                <a:hlinkClick r:id="rId9" tooltip="Tariffs in United States history"/>
              </a:rPr>
              <a:t>tariff</a:t>
            </a:r>
            <a:r>
              <a:rPr lang="en-US" dirty="0"/>
              <a:t> and establishment of  </a:t>
            </a:r>
            <a:r>
              <a:rPr lang="en-US" dirty="0">
                <a:hlinkClick r:id="rId10" tooltip="Social insurance"/>
              </a:rPr>
              <a:t>social insurance</a:t>
            </a:r>
            <a:r>
              <a:rPr lang="en-US" dirty="0"/>
              <a:t> system, an </a:t>
            </a:r>
            <a:r>
              <a:rPr lang="en-US" dirty="0">
                <a:hlinkClick r:id="rId11" tooltip="Eight-hour day"/>
              </a:rPr>
              <a:t>eight-hour workday</a:t>
            </a:r>
            <a:r>
              <a:rPr lang="en-US" dirty="0"/>
              <a:t> and </a:t>
            </a:r>
            <a:r>
              <a:rPr lang="en-US" dirty="0">
                <a:hlinkClick r:id="rId12" tooltip="Women's suffrage"/>
              </a:rPr>
              <a:t>women's suffrage</a:t>
            </a:r>
            <a:r>
              <a:rPr lang="en-US" dirty="0"/>
              <a:t>. </a:t>
            </a:r>
          </a:p>
        </p:txBody>
      </p:sp>
    </p:spTree>
    <p:extLst>
      <p:ext uri="{BB962C8B-B14F-4D97-AF65-F5344CB8AC3E}">
        <p14:creationId xmlns:p14="http://schemas.microsoft.com/office/powerpoint/2010/main" val="236766126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73627"/>
            <a:ext cx="9720072" cy="1078279"/>
          </a:xfrm>
        </p:spPr>
        <p:txBody>
          <a:bodyPr>
            <a:normAutofit/>
          </a:bodyPr>
          <a:lstStyle/>
          <a:p>
            <a:r>
              <a:rPr lang="en-US" sz="3600" dirty="0"/>
              <a:t>	</a:t>
            </a:r>
            <a:r>
              <a:rPr lang="en-US" sz="4400" dirty="0"/>
              <a:t>William Howard Taft</a:t>
            </a:r>
          </a:p>
        </p:txBody>
      </p:sp>
      <p:sp>
        <p:nvSpPr>
          <p:cNvPr id="4" name="Text Placeholder 3"/>
          <p:cNvSpPr>
            <a:spLocks noGrp="1"/>
          </p:cNvSpPr>
          <p:nvPr>
            <p:ph idx="1"/>
          </p:nvPr>
        </p:nvSpPr>
        <p:spPr/>
        <p:txBody>
          <a:bodyPr>
            <a:normAutofit/>
          </a:bodyPr>
          <a:lstStyle/>
          <a:p>
            <a:r>
              <a:rPr lang="en-US" sz="2600" b="1" dirty="0"/>
              <a:t>27 president </a:t>
            </a:r>
            <a:r>
              <a:rPr lang="en-US" sz="2600" dirty="0"/>
              <a:t>(1909–1913) 10th </a:t>
            </a:r>
            <a:r>
              <a:rPr lang="en-US" sz="2600" dirty="0">
                <a:hlinkClick r:id="rId2" tooltip="Chief Justice of the United States">
                  <a:extLst>
                    <a:ext uri="{A12FA001-AC4F-418D-AE19-62706E023703}">
                      <ahyp:hlinkClr xmlns:ahyp="http://schemas.microsoft.com/office/drawing/2018/hyperlinkcolor" val="tx"/>
                    </a:ext>
                  </a:extLst>
                </a:hlinkClick>
              </a:rPr>
              <a:t>Chief Justice of the United States</a:t>
            </a:r>
            <a:r>
              <a:rPr lang="en-US" sz="2600" dirty="0"/>
              <a:t> (1921–1930), the only person to have held both offices</a:t>
            </a:r>
          </a:p>
          <a:p>
            <a:r>
              <a:rPr lang="en-US" sz="2600" dirty="0"/>
              <a:t>Proposed the first corporate income tax                            Introduced(1909) the </a:t>
            </a:r>
            <a:r>
              <a:rPr lang="en-US" sz="2600" b="1" dirty="0"/>
              <a:t>16 amendment(ratified1913)- </a:t>
            </a:r>
            <a:r>
              <a:rPr lang="en-US" sz="2800" dirty="0"/>
              <a:t>Congress shall have power to lay and collect taxes on incomes</a:t>
            </a:r>
            <a:endParaRPr lang="en-US" sz="2800" b="1" dirty="0"/>
          </a:p>
          <a:p>
            <a:r>
              <a:rPr lang="en-US" sz="2600" dirty="0"/>
              <a:t>Continued many of Roosevelts policies, including trust-busting</a:t>
            </a:r>
          </a:p>
          <a:p>
            <a:r>
              <a:rPr lang="en-US" sz="2400" b="1" dirty="0"/>
              <a:t>1912</a:t>
            </a:r>
            <a:r>
              <a:rPr lang="en-US" sz="2400" dirty="0"/>
              <a:t> the </a:t>
            </a:r>
            <a:r>
              <a:rPr lang="en-US" sz="2400" b="1" dirty="0"/>
              <a:t>17</a:t>
            </a:r>
            <a:r>
              <a:rPr lang="en-US" sz="2400" b="1" baseline="30000" dirty="0"/>
              <a:t>th</a:t>
            </a:r>
            <a:r>
              <a:rPr lang="en-US" sz="2400" b="1" dirty="0"/>
              <a:t> amendment </a:t>
            </a:r>
            <a:r>
              <a:rPr lang="en-US" sz="2400" dirty="0"/>
              <a:t>was introduced- called for the direct election of Senators</a:t>
            </a:r>
          </a:p>
        </p:txBody>
      </p:sp>
    </p:spTree>
    <p:extLst>
      <p:ext uri="{BB962C8B-B14F-4D97-AF65-F5344CB8AC3E}">
        <p14:creationId xmlns:p14="http://schemas.microsoft.com/office/powerpoint/2010/main" val="42050903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F915A-4CA9-433E-8845-6D61FD8268A6}"/>
              </a:ext>
            </a:extLst>
          </p:cNvPr>
          <p:cNvSpPr>
            <a:spLocks noGrp="1"/>
          </p:cNvSpPr>
          <p:nvPr>
            <p:ph type="title"/>
          </p:nvPr>
        </p:nvSpPr>
        <p:spPr>
          <a:xfrm>
            <a:off x="1024128" y="0"/>
            <a:ext cx="9720072" cy="1097280"/>
          </a:xfrm>
        </p:spPr>
        <p:txBody>
          <a:bodyPr>
            <a:normAutofit/>
          </a:bodyPr>
          <a:lstStyle/>
          <a:p>
            <a:r>
              <a:rPr lang="en-US" dirty="0"/>
              <a:t>			Woodrow Wilson</a:t>
            </a:r>
          </a:p>
        </p:txBody>
      </p:sp>
      <p:sp>
        <p:nvSpPr>
          <p:cNvPr id="3" name="Content Placeholder 2">
            <a:extLst>
              <a:ext uri="{FF2B5EF4-FFF2-40B4-BE49-F238E27FC236}">
                <a16:creationId xmlns:a16="http://schemas.microsoft.com/office/drawing/2014/main" id="{E007C1E1-11FA-4E57-AD46-C229D1580107}"/>
              </a:ext>
            </a:extLst>
          </p:cNvPr>
          <p:cNvSpPr>
            <a:spLocks noGrp="1"/>
          </p:cNvSpPr>
          <p:nvPr>
            <p:ph idx="1"/>
          </p:nvPr>
        </p:nvSpPr>
        <p:spPr>
          <a:xfrm>
            <a:off x="67378" y="754145"/>
            <a:ext cx="11983452" cy="6103856"/>
          </a:xfrm>
        </p:spPr>
        <p:txBody>
          <a:bodyPr>
            <a:normAutofit fontScale="85000" lnSpcReduction="20000"/>
          </a:bodyPr>
          <a:lstStyle/>
          <a:p>
            <a:r>
              <a:rPr lang="en-US" sz="2400" b="1" dirty="0"/>
              <a:t>28th president 1913-1920</a:t>
            </a:r>
          </a:p>
          <a:p>
            <a:r>
              <a:rPr lang="en-US" sz="2400" dirty="0"/>
              <a:t>Encouraged racial segregation in Government</a:t>
            </a:r>
          </a:p>
          <a:p>
            <a:r>
              <a:rPr lang="en-US" sz="2400" dirty="0"/>
              <a:t>Attacked triple wall of privilege; tariff, banking system, and trusts</a:t>
            </a:r>
          </a:p>
          <a:p>
            <a:r>
              <a:rPr lang="en-US" sz="2400" dirty="0"/>
              <a:t>He lowered tariffs by 25%</a:t>
            </a:r>
          </a:p>
          <a:p>
            <a:r>
              <a:rPr lang="en-US" sz="2400" b="1" dirty="0"/>
              <a:t>Federal Reserve Act</a:t>
            </a:r>
            <a:r>
              <a:rPr lang="en-US" sz="2400" dirty="0"/>
              <a:t> ,</a:t>
            </a:r>
            <a:r>
              <a:rPr lang="en-US" sz="2400" dirty="0">
                <a:hlinkClick r:id="rId2" tooltip="Enactment of a bill"/>
              </a:rPr>
              <a:t>enacted</a:t>
            </a:r>
            <a:r>
              <a:rPr lang="en-US" sz="2400" dirty="0"/>
              <a:t> December 23, 1913-established the </a:t>
            </a:r>
            <a:r>
              <a:rPr lang="en-US" sz="2400" dirty="0">
                <a:hlinkClick r:id="rId3" tooltip="Federal Reserve System"/>
              </a:rPr>
              <a:t>Federal Reserve System</a:t>
            </a:r>
            <a:r>
              <a:rPr lang="en-US" sz="2400" dirty="0"/>
              <a:t>(regulates banks), and the </a:t>
            </a:r>
            <a:r>
              <a:rPr lang="en-US" sz="2400" dirty="0">
                <a:hlinkClick r:id="rId4" tooltip="Central bank"/>
              </a:rPr>
              <a:t>central banking</a:t>
            </a:r>
            <a:r>
              <a:rPr lang="en-US" sz="2400" dirty="0"/>
              <a:t> system</a:t>
            </a:r>
          </a:p>
          <a:p>
            <a:r>
              <a:rPr lang="en-US" sz="2400" b="1" dirty="0"/>
              <a:t>Clayton Antitrust Act</a:t>
            </a:r>
            <a:r>
              <a:rPr lang="en-US" sz="2400" dirty="0"/>
              <a:t> of 1914 strengthened the Sherman anti-trust act</a:t>
            </a:r>
          </a:p>
          <a:p>
            <a:pPr lvl="0"/>
            <a:r>
              <a:rPr lang="en-US" sz="2400" b="1" dirty="0"/>
              <a:t>Political reforms introduced by Wilson</a:t>
            </a:r>
            <a:r>
              <a:rPr lang="en-US" sz="2400" dirty="0"/>
              <a:t>:</a:t>
            </a:r>
          </a:p>
          <a:p>
            <a:pPr lvl="0"/>
            <a:r>
              <a:rPr lang="en-US" sz="2400" dirty="0"/>
              <a:t>Secret ballot</a:t>
            </a:r>
          </a:p>
          <a:p>
            <a:pPr lvl="0"/>
            <a:r>
              <a:rPr lang="en-US" sz="2400" b="1" dirty="0"/>
              <a:t>Initiative</a:t>
            </a:r>
            <a:r>
              <a:rPr lang="en-US" sz="2400" dirty="0"/>
              <a:t>- voters could directly introduce bills</a:t>
            </a:r>
          </a:p>
          <a:p>
            <a:pPr lvl="0"/>
            <a:r>
              <a:rPr lang="en-US" sz="2400" b="1" dirty="0"/>
              <a:t>Referendum</a:t>
            </a:r>
            <a:r>
              <a:rPr lang="en-US" sz="2400" dirty="0"/>
              <a:t>- voters could repeal laws</a:t>
            </a:r>
          </a:p>
          <a:p>
            <a:pPr lvl="0"/>
            <a:r>
              <a:rPr lang="en-US" sz="2400" dirty="0"/>
              <a:t>Recall</a:t>
            </a:r>
          </a:p>
          <a:p>
            <a:pPr lvl="0"/>
            <a:r>
              <a:rPr lang="en-US" sz="2400" dirty="0"/>
              <a:t>Direct primary</a:t>
            </a:r>
          </a:p>
          <a:p>
            <a:pPr lvl="0"/>
            <a:r>
              <a:rPr lang="en-US" sz="2400" b="1" dirty="0"/>
              <a:t>17</a:t>
            </a:r>
            <a:r>
              <a:rPr lang="en-US" sz="2400" b="1" baseline="30000" dirty="0"/>
              <a:t>th</a:t>
            </a:r>
            <a:r>
              <a:rPr lang="en-US" sz="2400" b="1" dirty="0"/>
              <a:t> Amendment-</a:t>
            </a:r>
            <a:r>
              <a:rPr lang="en-US" sz="2400" dirty="0"/>
              <a:t>(ratified 1913) Direct election of senators- </a:t>
            </a:r>
            <a:endParaRPr lang="en-US" sz="2400" b="1" dirty="0"/>
          </a:p>
          <a:p>
            <a:pPr lvl="0"/>
            <a:r>
              <a:rPr lang="en-US" sz="2400" b="1" dirty="0"/>
              <a:t>18</a:t>
            </a:r>
            <a:r>
              <a:rPr lang="en-US" sz="2400" b="1" baseline="30000" dirty="0"/>
              <a:t>th</a:t>
            </a:r>
            <a:r>
              <a:rPr lang="en-US" sz="2400" b="1" dirty="0"/>
              <a:t> Amendment- </a:t>
            </a:r>
            <a:r>
              <a:rPr lang="en-US" sz="2400" dirty="0"/>
              <a:t>(ratified 1920) prohibition of Alcohol</a:t>
            </a:r>
          </a:p>
          <a:p>
            <a:r>
              <a:rPr lang="en-US" sz="2600" b="1" dirty="0"/>
              <a:t>19</a:t>
            </a:r>
            <a:r>
              <a:rPr lang="en-US" sz="2600" b="1" baseline="30000" dirty="0"/>
              <a:t>th</a:t>
            </a:r>
            <a:r>
              <a:rPr lang="en-US" sz="2600" b="1" dirty="0"/>
              <a:t> Amendment- </a:t>
            </a:r>
            <a:r>
              <a:rPr lang="en-US" sz="2800" dirty="0"/>
              <a:t>(ratified 1920)</a:t>
            </a:r>
            <a:r>
              <a:rPr lang="en-US" sz="2600" b="1" dirty="0"/>
              <a:t> </a:t>
            </a:r>
            <a:r>
              <a:rPr lang="en-US" dirty="0"/>
              <a:t>Women’s suffrage</a:t>
            </a:r>
          </a:p>
        </p:txBody>
      </p:sp>
    </p:spTree>
    <p:extLst>
      <p:ext uri="{BB962C8B-B14F-4D97-AF65-F5344CB8AC3E}">
        <p14:creationId xmlns:p14="http://schemas.microsoft.com/office/powerpoint/2010/main" val="26640946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904C0BC6-B04D-4459-B721-9C030C3927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95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B2F024E-D853-479C-B5A9-08293A2D72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38" name="Picture 2" descr="Image result for us imperialism">
            <a:extLst>
              <a:ext uri="{FF2B5EF4-FFF2-40B4-BE49-F238E27FC236}">
                <a16:creationId xmlns:a16="http://schemas.microsoft.com/office/drawing/2014/main" id="{56CE08FF-22F2-4B4F-8837-88DD590D48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1150070" y="643467"/>
            <a:ext cx="9370243"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147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C0BC6-B04D-4459-B721-9C030C3927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2F024E-D853-479C-B5A9-08293A2D72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Image result for us imperialism timeline">
            <a:extLst>
              <a:ext uri="{FF2B5EF4-FFF2-40B4-BE49-F238E27FC236}">
                <a16:creationId xmlns:a16="http://schemas.microsoft.com/office/drawing/2014/main" id="{66B20B90-DB9F-4BC4-B80A-424229C21AF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546755" y="643467"/>
            <a:ext cx="11076494" cy="5571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3543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6D6AF-E562-4F5F-A876-235E674825CD}"/>
              </a:ext>
            </a:extLst>
          </p:cNvPr>
          <p:cNvSpPr>
            <a:spLocks noGrp="1"/>
          </p:cNvSpPr>
          <p:nvPr>
            <p:ph type="title"/>
          </p:nvPr>
        </p:nvSpPr>
        <p:spPr>
          <a:xfrm>
            <a:off x="838200" y="58723"/>
            <a:ext cx="10515600" cy="1191237"/>
          </a:xfrm>
        </p:spPr>
        <p:txBody>
          <a:bodyPr>
            <a:normAutofit fontScale="90000"/>
          </a:bodyPr>
          <a:lstStyle/>
          <a:p>
            <a:r>
              <a:rPr lang="en-US" b="1" dirty="0"/>
              <a:t>	Civil War (April 1861- April 1865)</a:t>
            </a:r>
            <a:br>
              <a:rPr lang="en-US" dirty="0"/>
            </a:br>
            <a:endParaRPr lang="en-US" dirty="0"/>
          </a:p>
        </p:txBody>
      </p:sp>
      <p:sp>
        <p:nvSpPr>
          <p:cNvPr id="3" name="Content Placeholder 2">
            <a:extLst>
              <a:ext uri="{FF2B5EF4-FFF2-40B4-BE49-F238E27FC236}">
                <a16:creationId xmlns:a16="http://schemas.microsoft.com/office/drawing/2014/main" id="{BA6FCEB7-E7A0-4826-9FAE-0C4A2FA949CB}"/>
              </a:ext>
            </a:extLst>
          </p:cNvPr>
          <p:cNvSpPr>
            <a:spLocks noGrp="1"/>
          </p:cNvSpPr>
          <p:nvPr>
            <p:ph idx="1"/>
          </p:nvPr>
        </p:nvSpPr>
        <p:spPr>
          <a:xfrm>
            <a:off x="314960" y="788565"/>
            <a:ext cx="11755120" cy="5388398"/>
          </a:xfrm>
        </p:spPr>
        <p:txBody>
          <a:bodyPr>
            <a:normAutofit fontScale="92500" lnSpcReduction="10000"/>
          </a:bodyPr>
          <a:lstStyle/>
          <a:p>
            <a:r>
              <a:rPr lang="en-US" b="1" dirty="0"/>
              <a:t>Long term causes of Civil War:</a:t>
            </a:r>
          </a:p>
          <a:p>
            <a:r>
              <a:rPr lang="en-US" b="1" dirty="0"/>
              <a:t>Harriet Beecher Stowe- </a:t>
            </a:r>
            <a:r>
              <a:rPr lang="en-US" dirty="0"/>
              <a:t>best known for her novel</a:t>
            </a:r>
            <a:r>
              <a:rPr lang="en-US" b="1" dirty="0"/>
              <a:t> Uncle Tom's Cabin (1852), </a:t>
            </a:r>
            <a:r>
              <a:rPr lang="en-US" dirty="0"/>
              <a:t>which depicts the harsh conditions for enslaved African Americans; book reached millions, and became influential in the United States and Great Britain, energizing anti-slavery forces in the American North, while provoking widespread anger in the South</a:t>
            </a:r>
          </a:p>
          <a:p>
            <a:r>
              <a:rPr lang="en-US" b="1" dirty="0"/>
              <a:t>Kansas-Nebraska Act 1854</a:t>
            </a:r>
            <a:endParaRPr lang="en-US" dirty="0"/>
          </a:p>
          <a:p>
            <a:pPr marL="0" indent="0">
              <a:buNone/>
            </a:pPr>
            <a:r>
              <a:rPr lang="en-US" dirty="0"/>
              <a:t>divided Nebraska territory into Nebraska and Kansas and repealed Missouri Compromise by          applying popular sovereignty</a:t>
            </a:r>
          </a:p>
          <a:p>
            <a:pPr marL="0" indent="0">
              <a:buNone/>
            </a:pPr>
            <a:r>
              <a:rPr lang="en-US" b="1" dirty="0"/>
              <a:t>Bleeding Kansas (1854-1861)- </a:t>
            </a:r>
            <a:r>
              <a:rPr lang="en-US" dirty="0"/>
              <a:t>slavery and anti-slavery forces fought to determine whether Kansas would become a free</a:t>
            </a:r>
            <a:r>
              <a:rPr lang="en-US" b="1" dirty="0"/>
              <a:t> </a:t>
            </a:r>
            <a:r>
              <a:rPr lang="en-US" dirty="0"/>
              <a:t>state or a slave state; popular sovereignty was to be used to determine this outcome</a:t>
            </a:r>
          </a:p>
          <a:p>
            <a:r>
              <a:rPr lang="en-US" b="1" dirty="0"/>
              <a:t>Dred Scott- </a:t>
            </a:r>
            <a:r>
              <a:rPr lang="en-US" dirty="0"/>
              <a:t>he sued his owner because he lived in free states for years (Fort Emerson- Wisconsin territory) – he got married &amp; had kids during that time, when they returned to Missouri, he sued for his freedom;  Supreme Court (</a:t>
            </a:r>
            <a:r>
              <a:rPr lang="en-US" b="1" dirty="0"/>
              <a:t>March,1857</a:t>
            </a:r>
            <a:r>
              <a:rPr lang="en-US" dirty="0"/>
              <a:t>) ruled that because he was not a citizen he could not sue in federal court; court held that prohibition of slavery in northern territories by the Missouri Compromise was unconstitutional; was freed shortly after, however died in September 1858</a:t>
            </a:r>
          </a:p>
          <a:p>
            <a:r>
              <a:rPr lang="en-US" b="1" dirty="0"/>
              <a:t>John Browns Raid (1859)-</a:t>
            </a:r>
            <a:r>
              <a:rPr lang="en-US" dirty="0"/>
              <a:t>White abolitionist killed five supporters of slavery in 1856 in Kansas. </a:t>
            </a:r>
          </a:p>
          <a:p>
            <a:r>
              <a:rPr lang="en-US" b="1" dirty="0"/>
              <a:t>1859</a:t>
            </a:r>
            <a:r>
              <a:rPr lang="en-US" dirty="0"/>
              <a:t> led a raid on Federal Armory at Harpers Ferry; was captured and hanged </a:t>
            </a:r>
          </a:p>
          <a:p>
            <a:endParaRPr lang="en-US" dirty="0"/>
          </a:p>
        </p:txBody>
      </p:sp>
    </p:spTree>
    <p:extLst>
      <p:ext uri="{BB962C8B-B14F-4D97-AF65-F5344CB8AC3E}">
        <p14:creationId xmlns:p14="http://schemas.microsoft.com/office/powerpoint/2010/main" val="307960097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F096D-91C9-4935-B379-FC28CB5FAD0A}"/>
              </a:ext>
            </a:extLst>
          </p:cNvPr>
          <p:cNvSpPr>
            <a:spLocks noGrp="1"/>
          </p:cNvSpPr>
          <p:nvPr>
            <p:ph type="title"/>
          </p:nvPr>
        </p:nvSpPr>
        <p:spPr>
          <a:xfrm>
            <a:off x="1052408" y="0"/>
            <a:ext cx="9720072" cy="1499616"/>
          </a:xfrm>
        </p:spPr>
        <p:txBody>
          <a:bodyPr/>
          <a:lstStyle/>
          <a:p>
            <a:r>
              <a:rPr lang="en-US" dirty="0"/>
              <a:t>Spanish-American War</a:t>
            </a:r>
            <a:br>
              <a:rPr lang="en-US" dirty="0"/>
            </a:br>
            <a:r>
              <a:rPr lang="en-US" dirty="0"/>
              <a:t>April-August 1898</a:t>
            </a:r>
          </a:p>
        </p:txBody>
      </p:sp>
      <p:sp>
        <p:nvSpPr>
          <p:cNvPr id="3" name="Content Placeholder 2">
            <a:extLst>
              <a:ext uri="{FF2B5EF4-FFF2-40B4-BE49-F238E27FC236}">
                <a16:creationId xmlns:a16="http://schemas.microsoft.com/office/drawing/2014/main" id="{E352C59F-1148-4BD2-9E25-32C3BD6E68F4}"/>
              </a:ext>
            </a:extLst>
          </p:cNvPr>
          <p:cNvSpPr>
            <a:spLocks noGrp="1"/>
          </p:cNvSpPr>
          <p:nvPr>
            <p:ph idx="1"/>
          </p:nvPr>
        </p:nvSpPr>
        <p:spPr>
          <a:xfrm>
            <a:off x="0" y="1244338"/>
            <a:ext cx="12192000" cy="5613662"/>
          </a:xfrm>
        </p:spPr>
        <p:txBody>
          <a:bodyPr>
            <a:normAutofit/>
          </a:bodyPr>
          <a:lstStyle/>
          <a:p>
            <a:r>
              <a:rPr lang="en-US" sz="3200" b="1" dirty="0"/>
              <a:t>Origins</a:t>
            </a:r>
            <a:r>
              <a:rPr lang="en-US" dirty="0"/>
              <a:t>; </a:t>
            </a:r>
          </a:p>
          <a:p>
            <a:pPr>
              <a:buFontTx/>
              <a:buChar char="-"/>
            </a:pPr>
            <a:r>
              <a:rPr lang="en-US" b="1" dirty="0"/>
              <a:t>Humanitarian concerns- </a:t>
            </a:r>
            <a:r>
              <a:rPr lang="en-US" dirty="0"/>
              <a:t>moral obligation to help Cubans</a:t>
            </a:r>
          </a:p>
          <a:p>
            <a:pPr>
              <a:buFontTx/>
              <a:buChar char="-"/>
            </a:pPr>
            <a:r>
              <a:rPr lang="en-US" b="1" dirty="0"/>
              <a:t>Yellow Journalism</a:t>
            </a:r>
            <a:r>
              <a:rPr lang="en-US" dirty="0"/>
              <a:t>(sensationalizing news)</a:t>
            </a:r>
          </a:p>
          <a:p>
            <a:pPr>
              <a:buFontTx/>
              <a:buChar char="-"/>
            </a:pPr>
            <a:r>
              <a:rPr lang="en-US" dirty="0"/>
              <a:t>Economic Interests- American investments exceeded $50 million</a:t>
            </a:r>
          </a:p>
          <a:p>
            <a:pPr>
              <a:buFontTx/>
              <a:buChar char="-"/>
            </a:pPr>
            <a:r>
              <a:rPr lang="en-US" dirty="0"/>
              <a:t>Imperial interests- ability to expand and obtain strategic possessions; </a:t>
            </a:r>
            <a:r>
              <a:rPr lang="en-US" b="1" dirty="0"/>
              <a:t>Ostend Manifesto- </a:t>
            </a:r>
            <a:r>
              <a:rPr lang="en-US" dirty="0"/>
              <a:t>1854 US minister to Spain  wrote report to encourage purchasing Cuba from Spain and using it as a slave colony</a:t>
            </a:r>
          </a:p>
          <a:p>
            <a:pPr>
              <a:buFontTx/>
              <a:buChar char="-"/>
            </a:pPr>
            <a:r>
              <a:rPr lang="en-US" b="1" dirty="0"/>
              <a:t>Jose Marti </a:t>
            </a:r>
            <a:r>
              <a:rPr lang="en-US" dirty="0"/>
              <a:t>organized a rebellion while living in the US- in 1895 he declared Cuban independence and returned to Cuba where he was killed one month later</a:t>
            </a:r>
          </a:p>
          <a:p>
            <a:pPr>
              <a:buFontTx/>
              <a:buChar char="-"/>
            </a:pPr>
            <a:endParaRPr lang="en-US" dirty="0"/>
          </a:p>
        </p:txBody>
      </p:sp>
    </p:spTree>
    <p:extLst>
      <p:ext uri="{BB962C8B-B14F-4D97-AF65-F5344CB8AC3E}">
        <p14:creationId xmlns:p14="http://schemas.microsoft.com/office/powerpoint/2010/main" val="12143939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85F432-B0D6-448E-98C6-F39321A850B0}"/>
              </a:ext>
            </a:extLst>
          </p:cNvPr>
          <p:cNvSpPr>
            <a:spLocks noGrp="1"/>
          </p:cNvSpPr>
          <p:nvPr>
            <p:ph type="title"/>
          </p:nvPr>
        </p:nvSpPr>
        <p:spPr>
          <a:xfrm>
            <a:off x="1024128" y="113876"/>
            <a:ext cx="9720072" cy="1499616"/>
          </a:xfrm>
        </p:spPr>
        <p:txBody>
          <a:bodyPr/>
          <a:lstStyle/>
          <a:p>
            <a:r>
              <a:rPr lang="en-US" dirty="0"/>
              <a:t>Spanish-American War</a:t>
            </a:r>
            <a:br>
              <a:rPr lang="en-US" dirty="0"/>
            </a:br>
            <a:r>
              <a:rPr lang="en-US" dirty="0"/>
              <a:t>April-August 1898</a:t>
            </a:r>
          </a:p>
        </p:txBody>
      </p:sp>
      <p:sp>
        <p:nvSpPr>
          <p:cNvPr id="3" name="Content Placeholder 2">
            <a:extLst>
              <a:ext uri="{FF2B5EF4-FFF2-40B4-BE49-F238E27FC236}">
                <a16:creationId xmlns:a16="http://schemas.microsoft.com/office/drawing/2014/main" id="{B93116D9-8FA4-433C-802F-754F247B0CC5}"/>
              </a:ext>
            </a:extLst>
          </p:cNvPr>
          <p:cNvSpPr>
            <a:spLocks noGrp="1"/>
          </p:cNvSpPr>
          <p:nvPr>
            <p:ph idx="1"/>
          </p:nvPr>
        </p:nvSpPr>
        <p:spPr>
          <a:xfrm>
            <a:off x="48705" y="1404594"/>
            <a:ext cx="12094590" cy="5046168"/>
          </a:xfrm>
        </p:spPr>
        <p:txBody>
          <a:bodyPr/>
          <a:lstStyle/>
          <a:p>
            <a:r>
              <a:rPr lang="en-US" sz="3600" b="1" dirty="0"/>
              <a:t>Triggering events</a:t>
            </a:r>
            <a:r>
              <a:rPr lang="en-US" dirty="0"/>
              <a:t>;</a:t>
            </a:r>
          </a:p>
          <a:p>
            <a:pPr>
              <a:buFontTx/>
              <a:buChar char="-"/>
            </a:pPr>
            <a:r>
              <a:rPr lang="en-US" b="1" dirty="0"/>
              <a:t>De </a:t>
            </a:r>
            <a:r>
              <a:rPr lang="en-US" b="1" dirty="0" err="1"/>
              <a:t>Lome</a:t>
            </a:r>
            <a:r>
              <a:rPr lang="en-US" b="1" dirty="0"/>
              <a:t> letter- </a:t>
            </a:r>
            <a:r>
              <a:rPr lang="en-US" dirty="0"/>
              <a:t>Feb 9,1898; Enrique Dupuy de </a:t>
            </a:r>
            <a:r>
              <a:rPr lang="en-US" dirty="0" err="1"/>
              <a:t>Lome</a:t>
            </a:r>
            <a:r>
              <a:rPr lang="en-US" dirty="0"/>
              <a:t>, Spanish Ambassador to U.S. wrote to Don José </a:t>
            </a:r>
            <a:r>
              <a:rPr lang="en-US" dirty="0" err="1"/>
              <a:t>Canalejas</a:t>
            </a:r>
            <a:r>
              <a:rPr lang="en-US" dirty="0"/>
              <a:t>, the Foreign Minister of Spain, calling President William McKinley weak- letter was published by in Hearst Press</a:t>
            </a:r>
          </a:p>
          <a:p>
            <a:pPr>
              <a:buFontTx/>
              <a:buChar char="-"/>
            </a:pPr>
            <a:r>
              <a:rPr lang="en-US" b="1" dirty="0"/>
              <a:t>Explosion of USS Maine- </a:t>
            </a:r>
            <a:r>
              <a:rPr lang="en-US" dirty="0"/>
              <a:t>Feb 15, 1898</a:t>
            </a:r>
            <a:r>
              <a:rPr lang="en-US" b="1" dirty="0"/>
              <a:t>-</a:t>
            </a:r>
            <a:r>
              <a:rPr lang="en-US" dirty="0"/>
              <a:t>Havana harbor, Cuba</a:t>
            </a:r>
          </a:p>
        </p:txBody>
      </p:sp>
    </p:spTree>
    <p:extLst>
      <p:ext uri="{BB962C8B-B14F-4D97-AF65-F5344CB8AC3E}">
        <p14:creationId xmlns:p14="http://schemas.microsoft.com/office/powerpoint/2010/main" val="154550381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D508-FFE7-46C9-A5D7-B920C7A3067B}"/>
              </a:ext>
            </a:extLst>
          </p:cNvPr>
          <p:cNvSpPr>
            <a:spLocks noGrp="1"/>
          </p:cNvSpPr>
          <p:nvPr>
            <p:ph type="title"/>
          </p:nvPr>
        </p:nvSpPr>
        <p:spPr>
          <a:xfrm>
            <a:off x="964788" y="804333"/>
            <a:ext cx="3391900" cy="5249334"/>
          </a:xfrm>
        </p:spPr>
        <p:txBody>
          <a:bodyPr>
            <a:normAutofit/>
          </a:bodyPr>
          <a:lstStyle/>
          <a:p>
            <a:pPr algn="r"/>
            <a:r>
              <a:rPr lang="en-US">
                <a:solidFill>
                  <a:srgbClr val="FFFFFF"/>
                </a:solidFill>
              </a:rPr>
              <a:t>Spanish-American War</a:t>
            </a:r>
            <a:br>
              <a:rPr lang="en-US">
                <a:solidFill>
                  <a:srgbClr val="FFFFFF"/>
                </a:solidFill>
              </a:rPr>
            </a:br>
            <a:r>
              <a:rPr lang="en-US">
                <a:solidFill>
                  <a:srgbClr val="FFFFFF"/>
                </a:solidFill>
              </a:rPr>
              <a:t>April-August 1898</a:t>
            </a:r>
          </a:p>
        </p:txBody>
      </p:sp>
      <p:sp>
        <p:nvSpPr>
          <p:cNvPr id="3" name="Content Placeholder 2">
            <a:extLst>
              <a:ext uri="{FF2B5EF4-FFF2-40B4-BE49-F238E27FC236}">
                <a16:creationId xmlns:a16="http://schemas.microsoft.com/office/drawing/2014/main" id="{4E9514DF-D878-4A67-9D9B-809B7EC6EDBD}"/>
              </a:ext>
            </a:extLst>
          </p:cNvPr>
          <p:cNvSpPr>
            <a:spLocks noGrp="1"/>
          </p:cNvSpPr>
          <p:nvPr>
            <p:ph idx="1"/>
          </p:nvPr>
        </p:nvSpPr>
        <p:spPr>
          <a:xfrm>
            <a:off x="226243" y="91440"/>
            <a:ext cx="11965757" cy="6766559"/>
          </a:xfrm>
        </p:spPr>
        <p:txBody>
          <a:bodyPr anchor="ctr">
            <a:normAutofit/>
          </a:bodyPr>
          <a:lstStyle/>
          <a:p>
            <a:r>
              <a:rPr lang="en-US" sz="3600" b="1" dirty="0"/>
              <a:t>Course and Consequences</a:t>
            </a:r>
            <a:r>
              <a:rPr lang="en-US" sz="1900" b="1" dirty="0"/>
              <a:t>:</a:t>
            </a:r>
          </a:p>
          <a:p>
            <a:r>
              <a:rPr lang="en-US" sz="2000" b="1" dirty="0"/>
              <a:t>Florida had embarkment camps at Tampa, Miami, and Jacksonville</a:t>
            </a:r>
          </a:p>
          <a:p>
            <a:r>
              <a:rPr lang="en-US" sz="2400" b="1" dirty="0"/>
              <a:t>Commodore George Dewey defeated Spanish fleet in Manilla Bay</a:t>
            </a:r>
          </a:p>
          <a:p>
            <a:r>
              <a:rPr lang="en-US" sz="2400" b="1" dirty="0"/>
              <a:t>Teddy Roosevelt</a:t>
            </a:r>
            <a:r>
              <a:rPr lang="en-US" sz="2400" dirty="0"/>
              <a:t> resigned his post as assistant secretary of the Navy and gathered a group of volunteers known as the </a:t>
            </a:r>
            <a:r>
              <a:rPr lang="en-US" sz="2400" b="1" dirty="0"/>
              <a:t>rough riders (the first volunteer US cavalry units)</a:t>
            </a:r>
            <a:r>
              <a:rPr lang="en-US" sz="2400" dirty="0"/>
              <a:t>. They led a famous charge up San Juan Hill in Cuba which helped the arm capture Santiago the capital. </a:t>
            </a:r>
            <a:endParaRPr lang="en-US" sz="2400" b="1" dirty="0"/>
          </a:p>
          <a:p>
            <a:r>
              <a:rPr lang="en-US" sz="2400" b="1" dirty="0"/>
              <a:t>Teller Amendment </a:t>
            </a:r>
            <a:r>
              <a:rPr lang="en-US" sz="2400" dirty="0"/>
              <a:t>(April 1898)- U.S. would not annex Cuba</a:t>
            </a:r>
          </a:p>
          <a:p>
            <a:r>
              <a:rPr lang="en-US" sz="2400" b="1" dirty="0"/>
              <a:t>Platt Amendment </a:t>
            </a:r>
            <a:r>
              <a:rPr lang="en-US" sz="2400" dirty="0"/>
              <a:t>(1901)- stated conditions for withdrawal of US troops from Cuba;</a:t>
            </a:r>
          </a:p>
          <a:p>
            <a:pPr>
              <a:buFontTx/>
              <a:buChar char="-"/>
            </a:pPr>
            <a:r>
              <a:rPr lang="en-US" sz="2400" dirty="0"/>
              <a:t>US has access to naval bases in Cuba</a:t>
            </a:r>
          </a:p>
          <a:p>
            <a:pPr>
              <a:buFontTx/>
              <a:buChar char="-"/>
            </a:pPr>
            <a:r>
              <a:rPr lang="en-US" sz="2400" dirty="0"/>
              <a:t>Cuba will not borrow any amounts from foreign countries that they could not repay</a:t>
            </a:r>
          </a:p>
          <a:p>
            <a:pPr>
              <a:buFontTx/>
              <a:buChar char="-"/>
            </a:pPr>
            <a:r>
              <a:rPr lang="en-US" sz="2400" dirty="0"/>
              <a:t>Gave US rights to intervene in Cuban affairs at any time</a:t>
            </a:r>
          </a:p>
          <a:p>
            <a:pPr>
              <a:buFontTx/>
              <a:buChar char="-"/>
            </a:pPr>
            <a:r>
              <a:rPr lang="en-US" sz="2400" b="1" dirty="0"/>
              <a:t>US annexed Puerto Rico, </a:t>
            </a:r>
            <a:r>
              <a:rPr lang="en-US" sz="2400" b="1" dirty="0" err="1"/>
              <a:t>Guam,and</a:t>
            </a:r>
            <a:r>
              <a:rPr lang="en-US" sz="2400" b="1" dirty="0"/>
              <a:t> The Philippines</a:t>
            </a:r>
          </a:p>
          <a:p>
            <a:pPr>
              <a:buFontTx/>
              <a:buChar char="-"/>
            </a:pPr>
            <a:r>
              <a:rPr lang="en-US" sz="2400" b="1" dirty="0"/>
              <a:t>Hawaii annexed in 1898</a:t>
            </a:r>
          </a:p>
        </p:txBody>
      </p:sp>
    </p:spTree>
    <p:extLst>
      <p:ext uri="{BB962C8B-B14F-4D97-AF65-F5344CB8AC3E}">
        <p14:creationId xmlns:p14="http://schemas.microsoft.com/office/powerpoint/2010/main" val="41869203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6CE62-C6B9-4583-8FC3-CBED8027E034}"/>
              </a:ext>
            </a:extLst>
          </p:cNvPr>
          <p:cNvSpPr>
            <a:spLocks noGrp="1"/>
          </p:cNvSpPr>
          <p:nvPr>
            <p:ph type="title"/>
          </p:nvPr>
        </p:nvSpPr>
        <p:spPr>
          <a:xfrm>
            <a:off x="1024129" y="95022"/>
            <a:ext cx="9720072" cy="904219"/>
          </a:xfrm>
        </p:spPr>
        <p:txBody>
          <a:bodyPr/>
          <a:lstStyle/>
          <a:p>
            <a:r>
              <a:rPr lang="en-US" dirty="0"/>
              <a:t>			Imperialism</a:t>
            </a:r>
          </a:p>
        </p:txBody>
      </p:sp>
      <p:sp>
        <p:nvSpPr>
          <p:cNvPr id="3" name="Content Placeholder 2">
            <a:extLst>
              <a:ext uri="{FF2B5EF4-FFF2-40B4-BE49-F238E27FC236}">
                <a16:creationId xmlns:a16="http://schemas.microsoft.com/office/drawing/2014/main" id="{1B1328B3-D6D3-4DD4-A632-0BD0F9C5FEC9}"/>
              </a:ext>
            </a:extLst>
          </p:cNvPr>
          <p:cNvSpPr>
            <a:spLocks noGrp="1"/>
          </p:cNvSpPr>
          <p:nvPr>
            <p:ph idx="1"/>
          </p:nvPr>
        </p:nvSpPr>
        <p:spPr>
          <a:xfrm>
            <a:off x="65988" y="791852"/>
            <a:ext cx="12038028" cy="5971126"/>
          </a:xfrm>
        </p:spPr>
        <p:txBody>
          <a:bodyPr>
            <a:normAutofit/>
          </a:bodyPr>
          <a:lstStyle/>
          <a:p>
            <a:r>
              <a:rPr lang="en-US" sz="2800" b="1" dirty="0"/>
              <a:t>Imperialism</a:t>
            </a:r>
            <a:r>
              <a:rPr lang="en-US" sz="2800" dirty="0"/>
              <a:t>- one countries rule over another</a:t>
            </a:r>
          </a:p>
          <a:p>
            <a:r>
              <a:rPr lang="en-US" sz="2800" b="1" dirty="0"/>
              <a:t>Logic of Imperialism</a:t>
            </a:r>
            <a:r>
              <a:rPr lang="en-US" sz="2800" dirty="0"/>
              <a:t>; </a:t>
            </a:r>
          </a:p>
          <a:p>
            <a:pPr marL="0" indent="0">
              <a:buNone/>
            </a:pPr>
            <a:r>
              <a:rPr lang="en-US" sz="2800" dirty="0"/>
              <a:t>-need for raw materials and markets for American Industries</a:t>
            </a:r>
          </a:p>
          <a:p>
            <a:pPr marL="0" indent="0">
              <a:buNone/>
            </a:pPr>
            <a:r>
              <a:rPr lang="en-US" sz="2800" dirty="0"/>
              <a:t>-New Technological capabilities- made it possible to colonize others</a:t>
            </a:r>
          </a:p>
          <a:p>
            <a:pPr marL="0" indent="0">
              <a:buNone/>
            </a:pPr>
            <a:r>
              <a:rPr lang="en-US" sz="2800" dirty="0"/>
              <a:t>-Importance of Naval Power; </a:t>
            </a:r>
            <a:r>
              <a:rPr lang="en-US" sz="2800" b="1" dirty="0"/>
              <a:t>Captain Alfred Thayer Mahan</a:t>
            </a:r>
            <a:r>
              <a:rPr lang="en-US" sz="2800" dirty="0"/>
              <a:t> book, </a:t>
            </a:r>
            <a:r>
              <a:rPr lang="en-US" sz="2800" b="1" dirty="0"/>
              <a:t>The influence of sea power upon history</a:t>
            </a:r>
            <a:r>
              <a:rPr lang="en-US" sz="2800" dirty="0"/>
              <a:t>- believed sea power made a nation truly great. He argued the US needed a large merchant fleet and overseas colonies. Suggested a canal thru Panama, annex colonies in the Pacific and Caribbean to serve as naval bases, and develop greater trade with East Asia.</a:t>
            </a:r>
          </a:p>
          <a:p>
            <a:pPr marL="0" indent="0">
              <a:buNone/>
            </a:pPr>
            <a:r>
              <a:rPr lang="en-US" sz="2800" dirty="0"/>
              <a:t>-Competition with European powers; if we don’t colonize lands, they will</a:t>
            </a:r>
          </a:p>
          <a:p>
            <a:pPr marL="0" indent="0">
              <a:buNone/>
            </a:pPr>
            <a:r>
              <a:rPr lang="en-US" sz="2800" dirty="0"/>
              <a:t>-The “White Man’s Burden”-superior in superiority of Anglo-Saxons</a:t>
            </a:r>
          </a:p>
        </p:txBody>
      </p:sp>
    </p:spTree>
    <p:extLst>
      <p:ext uri="{BB962C8B-B14F-4D97-AF65-F5344CB8AC3E}">
        <p14:creationId xmlns:p14="http://schemas.microsoft.com/office/powerpoint/2010/main" val="19069913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3FA1C1-BE16-436E-8664-A72F6A873E31}"/>
              </a:ext>
            </a:extLst>
          </p:cNvPr>
          <p:cNvSpPr>
            <a:spLocks noGrp="1"/>
          </p:cNvSpPr>
          <p:nvPr>
            <p:ph type="title"/>
          </p:nvPr>
        </p:nvSpPr>
        <p:spPr>
          <a:xfrm>
            <a:off x="1024128" y="76168"/>
            <a:ext cx="9720072" cy="970207"/>
          </a:xfrm>
        </p:spPr>
        <p:txBody>
          <a:bodyPr/>
          <a:lstStyle/>
          <a:p>
            <a:r>
              <a:rPr lang="en-US" dirty="0"/>
              <a:t>			Imperialism</a:t>
            </a:r>
          </a:p>
        </p:txBody>
      </p:sp>
      <p:sp>
        <p:nvSpPr>
          <p:cNvPr id="3" name="Content Placeholder 2">
            <a:extLst>
              <a:ext uri="{FF2B5EF4-FFF2-40B4-BE49-F238E27FC236}">
                <a16:creationId xmlns:a16="http://schemas.microsoft.com/office/drawing/2014/main" id="{2931D157-76A9-4B49-BA83-4CA391BD6C8E}"/>
              </a:ext>
            </a:extLst>
          </p:cNvPr>
          <p:cNvSpPr>
            <a:spLocks noGrp="1"/>
          </p:cNvSpPr>
          <p:nvPr>
            <p:ph idx="1"/>
          </p:nvPr>
        </p:nvSpPr>
        <p:spPr>
          <a:xfrm>
            <a:off x="0" y="909686"/>
            <a:ext cx="12192000" cy="5872145"/>
          </a:xfrm>
        </p:spPr>
        <p:txBody>
          <a:bodyPr/>
          <a:lstStyle/>
          <a:p>
            <a:r>
              <a:rPr lang="en-US" sz="3200" b="1" dirty="0"/>
              <a:t>Anti-Imperialist Argument</a:t>
            </a:r>
            <a:r>
              <a:rPr lang="en-US" sz="3200" dirty="0"/>
              <a:t>:</a:t>
            </a:r>
          </a:p>
          <a:p>
            <a:pPr>
              <a:buFontTx/>
              <a:buChar char="-"/>
            </a:pPr>
            <a:r>
              <a:rPr lang="en-US" sz="3200" dirty="0"/>
              <a:t>Its immoral and goes against basic values of American Democracy</a:t>
            </a:r>
          </a:p>
          <a:p>
            <a:pPr>
              <a:buFontTx/>
              <a:buChar char="-"/>
            </a:pPr>
            <a:r>
              <a:rPr lang="en-US" sz="3200" dirty="0"/>
              <a:t>Negative economic repercussions; colonies could become cheap source of labor</a:t>
            </a:r>
          </a:p>
          <a:p>
            <a:pPr>
              <a:buFontTx/>
              <a:buChar char="-"/>
            </a:pPr>
            <a:r>
              <a:rPr lang="en-US" sz="3200" dirty="0"/>
              <a:t>Others felt this could lead to future armed conflict with other imperial powers</a:t>
            </a:r>
          </a:p>
          <a:p>
            <a:pPr>
              <a:buFontTx/>
              <a:buChar char="-"/>
            </a:pPr>
            <a:endParaRPr lang="en-US" dirty="0"/>
          </a:p>
        </p:txBody>
      </p:sp>
    </p:spTree>
    <p:extLst>
      <p:ext uri="{BB962C8B-B14F-4D97-AF65-F5344CB8AC3E}">
        <p14:creationId xmlns:p14="http://schemas.microsoft.com/office/powerpoint/2010/main" val="36402299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D262B-9E5D-4BFA-A264-EF7B74F9C207}"/>
              </a:ext>
            </a:extLst>
          </p:cNvPr>
          <p:cNvSpPr>
            <a:spLocks noGrp="1"/>
          </p:cNvSpPr>
          <p:nvPr>
            <p:ph type="title"/>
          </p:nvPr>
        </p:nvSpPr>
        <p:spPr>
          <a:xfrm>
            <a:off x="1013968" y="0"/>
            <a:ext cx="9720072" cy="782425"/>
          </a:xfrm>
        </p:spPr>
        <p:txBody>
          <a:bodyPr/>
          <a:lstStyle/>
          <a:p>
            <a:r>
              <a:rPr lang="en-US" dirty="0"/>
              <a:t>American Foreign Policy 1898-1914</a:t>
            </a:r>
          </a:p>
        </p:txBody>
      </p:sp>
      <p:sp>
        <p:nvSpPr>
          <p:cNvPr id="3" name="Content Placeholder 2">
            <a:extLst>
              <a:ext uri="{FF2B5EF4-FFF2-40B4-BE49-F238E27FC236}">
                <a16:creationId xmlns:a16="http://schemas.microsoft.com/office/drawing/2014/main" id="{7A289BD4-E566-45E1-B24D-47E59AD1195F}"/>
              </a:ext>
            </a:extLst>
          </p:cNvPr>
          <p:cNvSpPr>
            <a:spLocks noGrp="1"/>
          </p:cNvSpPr>
          <p:nvPr>
            <p:ph idx="1"/>
          </p:nvPr>
        </p:nvSpPr>
        <p:spPr>
          <a:xfrm>
            <a:off x="0" y="1107441"/>
            <a:ext cx="12192000" cy="5750560"/>
          </a:xfrm>
        </p:spPr>
        <p:txBody>
          <a:bodyPr>
            <a:normAutofit/>
          </a:bodyPr>
          <a:lstStyle/>
          <a:p>
            <a:r>
              <a:rPr lang="en-US" sz="2400" b="1" dirty="0"/>
              <a:t>Roosevelt Corollary to the Monroe Doctrine</a:t>
            </a:r>
            <a:r>
              <a:rPr lang="en-US" sz="2400" dirty="0"/>
              <a:t>; (1823 President Monroe announced that the US would not allow any European Powers to establish new colonies in the Western Hemisphere. In 1904 when Dominican Republic owed debts to European countries Roosevelt did not let those countries use force to collect. US collected and acted as “international police power”  </a:t>
            </a:r>
          </a:p>
          <a:p>
            <a:r>
              <a:rPr lang="en-US" sz="2400" b="1" dirty="0"/>
              <a:t>Roosevelt’s motto </a:t>
            </a:r>
            <a:r>
              <a:rPr lang="en-US" sz="2400" dirty="0"/>
              <a:t>was “walk softly and carry a big stick” this attitude in the Caribbean became known as the “Big Stick Policy”</a:t>
            </a:r>
          </a:p>
          <a:p>
            <a:r>
              <a:rPr lang="en-US" sz="2400" b="1" dirty="0"/>
              <a:t>Dollar Diplomacy</a:t>
            </a:r>
            <a:r>
              <a:rPr lang="en-US" sz="2400" dirty="0"/>
              <a:t>- Taft’s use of American investments to promote American Foreign policy in the Caribbean</a:t>
            </a:r>
          </a:p>
          <a:p>
            <a:r>
              <a:rPr lang="en-US" sz="2400" b="1" dirty="0"/>
              <a:t>Open Door Policy (1899)-</a:t>
            </a:r>
            <a:r>
              <a:rPr lang="en-US" sz="2400" dirty="0"/>
              <a:t> U.S. Secretary of State John Hay- declared equal trading rights throughout China</a:t>
            </a:r>
          </a:p>
          <a:p>
            <a:r>
              <a:rPr lang="en-US" sz="2800" b="1" dirty="0"/>
              <a:t>Boxer Rebellion- </a:t>
            </a:r>
            <a:r>
              <a:rPr lang="en-US" dirty="0"/>
              <a:t>violent anti-foreign, anti-colonial and anti-Christian </a:t>
            </a:r>
            <a:r>
              <a:rPr lang="en-US" b="1" dirty="0"/>
              <a:t>uprising</a:t>
            </a:r>
            <a:r>
              <a:rPr lang="en-US" dirty="0"/>
              <a:t> that took place in China between 1899 and 1901. Western powers and Japan organized a multinational force to crush the rebellion. formally ended with the signing of the Boxer Protocol on September 7, 1901</a:t>
            </a:r>
            <a:endParaRPr lang="en-US" sz="2800" dirty="0"/>
          </a:p>
        </p:txBody>
      </p:sp>
    </p:spTree>
    <p:extLst>
      <p:ext uri="{BB962C8B-B14F-4D97-AF65-F5344CB8AC3E}">
        <p14:creationId xmlns:p14="http://schemas.microsoft.com/office/powerpoint/2010/main" val="24766424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904C0BC6-B04D-4459-B721-9C030C39273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CB2F024E-D853-479C-B5A9-08293A2D721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362" name="Picture 2" descr="https://www.friendsofbocagrande.org/wp-content/uploads/AC-WWI-header-graphic.png">
            <a:extLst>
              <a:ext uri="{FF2B5EF4-FFF2-40B4-BE49-F238E27FC236}">
                <a16:creationId xmlns:a16="http://schemas.microsoft.com/office/drawing/2014/main" id="{F3C381AF-A70C-4794-BEBB-981401E868D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a:stretch/>
        </p:blipFill>
        <p:spPr bwMode="auto">
          <a:xfrm>
            <a:off x="643467" y="1179830"/>
            <a:ext cx="10905066" cy="44983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00947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804863"/>
            <a:ext cx="3390900" cy="5248275"/>
          </a:xfrm>
        </p:spPr>
        <p:txBody>
          <a:bodyPr>
            <a:normAutofit/>
          </a:bodyPr>
          <a:lstStyle/>
          <a:p>
            <a:pPr algn="r"/>
            <a:r>
              <a:rPr lang="en-US" b="1" dirty="0">
                <a:solidFill>
                  <a:srgbClr val="FFFFFF"/>
                </a:solidFill>
              </a:rPr>
              <a:t>World War I </a:t>
            </a:r>
            <a:br>
              <a:rPr lang="en-US" dirty="0">
                <a:solidFill>
                  <a:srgbClr val="FFFFFF"/>
                </a:solidFill>
              </a:rPr>
            </a:br>
            <a:r>
              <a:rPr lang="en-US" dirty="0">
                <a:solidFill>
                  <a:srgbClr val="FFFFFF"/>
                </a:solidFill>
              </a:rPr>
              <a:t>(not the big one)</a:t>
            </a:r>
          </a:p>
        </p:txBody>
      </p:sp>
      <p:sp>
        <p:nvSpPr>
          <p:cNvPr id="4" name="Rectangle 3">
            <a:extLst>
              <a:ext uri="{FF2B5EF4-FFF2-40B4-BE49-F238E27FC236}">
                <a16:creationId xmlns:a16="http://schemas.microsoft.com/office/drawing/2014/main" id="{B8E442EC-B935-4657-AFEE-033A66FFCB8F}"/>
              </a:ext>
            </a:extLst>
          </p:cNvPr>
          <p:cNvSpPr/>
          <p:nvPr/>
        </p:nvSpPr>
        <p:spPr>
          <a:xfrm>
            <a:off x="0" y="366623"/>
            <a:ext cx="12192000" cy="6370975"/>
          </a:xfrm>
          <a:prstGeom prst="rect">
            <a:avLst/>
          </a:prstGeom>
        </p:spPr>
        <p:txBody>
          <a:bodyPr wrap="square">
            <a:spAutoFit/>
          </a:bodyPr>
          <a:lstStyle/>
          <a:p>
            <a:r>
              <a:rPr lang="en-US" sz="2400" b="1" dirty="0"/>
              <a:t>Timeline</a:t>
            </a:r>
          </a:p>
          <a:p>
            <a:r>
              <a:rPr lang="en-US" sz="2400" b="1" dirty="0"/>
              <a:t>Archduke Ferdinand</a:t>
            </a:r>
            <a:r>
              <a:rPr lang="en-US" sz="2400" dirty="0"/>
              <a:t> assassinated in Sarajevo 1914</a:t>
            </a:r>
          </a:p>
          <a:p>
            <a:r>
              <a:rPr lang="en-US" sz="2400" b="1" dirty="0"/>
              <a:t>Austria-Hungary declares war on Serbia</a:t>
            </a:r>
          </a:p>
          <a:p>
            <a:r>
              <a:rPr lang="en-US" sz="2400" b="1" dirty="0"/>
              <a:t>Germany backs Austria-Hungary and Russia backs Serbia- Alliance system</a:t>
            </a:r>
          </a:p>
          <a:p>
            <a:pPr lvl="0"/>
            <a:r>
              <a:rPr lang="en-US" sz="2400" dirty="0"/>
              <a:t>German submarines aggressively attack allied ships</a:t>
            </a:r>
          </a:p>
          <a:p>
            <a:pPr lvl="0"/>
            <a:r>
              <a:rPr lang="en-US" sz="2400" b="1" dirty="0"/>
              <a:t>Lusitania sunk 1915- passenger ship- 128 Americans on board; made it harder to keep U.S. out of war.</a:t>
            </a:r>
          </a:p>
          <a:p>
            <a:r>
              <a:rPr lang="en-US" sz="2400" dirty="0"/>
              <a:t>Convoy system helps significantly reduce shipping losses</a:t>
            </a:r>
          </a:p>
          <a:p>
            <a:pPr lvl="0"/>
            <a:r>
              <a:rPr lang="en-US" sz="2400" b="1" dirty="0"/>
              <a:t>Germany declares unlimited submarine warfare on US-1917</a:t>
            </a:r>
          </a:p>
          <a:p>
            <a:r>
              <a:rPr lang="en-US" sz="2400" b="1" dirty="0"/>
              <a:t>Zimmerman Telegram- </a:t>
            </a:r>
            <a:r>
              <a:rPr lang="en-US" sz="2400" dirty="0"/>
              <a:t>march 1917; Arthur Zimmerman German Foreign minister sends telegraph to Mexico telling them to join Germany and they will get Texas, New Mexico, and Arizona back after war</a:t>
            </a:r>
            <a:endParaRPr lang="en-US" sz="2400" b="1" dirty="0"/>
          </a:p>
          <a:p>
            <a:r>
              <a:rPr lang="en-US" sz="2400" b="1" dirty="0"/>
              <a:t>U.S.  enters war April 1917</a:t>
            </a:r>
          </a:p>
          <a:p>
            <a:r>
              <a:rPr lang="en-US" sz="2400" b="1" dirty="0"/>
              <a:t>Russia drops out of war November 1917- </a:t>
            </a:r>
            <a:r>
              <a:rPr lang="en-US" sz="2400" dirty="0"/>
              <a:t>Bolshevik Revolution (Lenin becomes leader) </a:t>
            </a:r>
            <a:endParaRPr lang="en-US" sz="2400" b="1" dirty="0"/>
          </a:p>
          <a:p>
            <a:pPr lvl="0"/>
            <a:r>
              <a:rPr lang="en-US" sz="2400" dirty="0"/>
              <a:t>American troops begin arriving June 1918- 10,000 a day (AEF)</a:t>
            </a:r>
          </a:p>
          <a:p>
            <a:pPr lvl="0"/>
            <a:r>
              <a:rPr lang="en-US" sz="2400" b="1" dirty="0"/>
              <a:t>Germans surrender November 1918</a:t>
            </a:r>
          </a:p>
          <a:p>
            <a:r>
              <a:rPr lang="en-US" sz="2400" b="1" dirty="0"/>
              <a:t>Treaty of Versailles signed June 1919</a:t>
            </a:r>
          </a:p>
        </p:txBody>
      </p:sp>
    </p:spTree>
    <p:extLst>
      <p:ext uri="{BB962C8B-B14F-4D97-AF65-F5344CB8AC3E}">
        <p14:creationId xmlns:p14="http://schemas.microsoft.com/office/powerpoint/2010/main" val="417220400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151F-3610-4D15-A84E-933D0E534523}"/>
              </a:ext>
            </a:extLst>
          </p:cNvPr>
          <p:cNvSpPr>
            <a:spLocks noGrp="1"/>
          </p:cNvSpPr>
          <p:nvPr>
            <p:ph type="title"/>
          </p:nvPr>
        </p:nvSpPr>
        <p:spPr>
          <a:xfrm>
            <a:off x="1099542" y="0"/>
            <a:ext cx="9720072" cy="980388"/>
          </a:xfrm>
        </p:spPr>
        <p:txBody>
          <a:bodyPr/>
          <a:lstStyle/>
          <a:p>
            <a:r>
              <a:rPr lang="en-US" dirty="0"/>
              <a:t>		Origins of the war</a:t>
            </a:r>
          </a:p>
        </p:txBody>
      </p:sp>
      <p:sp>
        <p:nvSpPr>
          <p:cNvPr id="3" name="Content Placeholder 2">
            <a:extLst>
              <a:ext uri="{FF2B5EF4-FFF2-40B4-BE49-F238E27FC236}">
                <a16:creationId xmlns:a16="http://schemas.microsoft.com/office/drawing/2014/main" id="{C2E85BB4-4AE0-40D6-8007-E2BDC000FFC0}"/>
              </a:ext>
            </a:extLst>
          </p:cNvPr>
          <p:cNvSpPr>
            <a:spLocks noGrp="1"/>
          </p:cNvSpPr>
          <p:nvPr>
            <p:ph idx="1"/>
          </p:nvPr>
        </p:nvSpPr>
        <p:spPr>
          <a:xfrm>
            <a:off x="75414" y="824845"/>
            <a:ext cx="12028601" cy="5962454"/>
          </a:xfrm>
        </p:spPr>
        <p:txBody>
          <a:bodyPr>
            <a:normAutofit fontScale="62500" lnSpcReduction="20000"/>
          </a:bodyPr>
          <a:lstStyle/>
          <a:p>
            <a:r>
              <a:rPr lang="en-US" b="1" dirty="0"/>
              <a:t>Origins of the War:</a:t>
            </a:r>
          </a:p>
          <a:p>
            <a:r>
              <a:rPr lang="en-US" sz="3400" b="1" dirty="0"/>
              <a:t>M</a:t>
            </a:r>
            <a:r>
              <a:rPr lang="en-US" dirty="0"/>
              <a:t>ilitarism</a:t>
            </a:r>
          </a:p>
          <a:p>
            <a:r>
              <a:rPr lang="en-US" sz="3400" b="1" dirty="0"/>
              <a:t>A</a:t>
            </a:r>
            <a:r>
              <a:rPr lang="en-US" dirty="0"/>
              <a:t>lliance system</a:t>
            </a:r>
          </a:p>
          <a:p>
            <a:r>
              <a:rPr lang="en-US" sz="3400" b="1" dirty="0"/>
              <a:t>N</a:t>
            </a:r>
            <a:r>
              <a:rPr lang="en-US" dirty="0"/>
              <a:t>ationalism</a:t>
            </a:r>
          </a:p>
          <a:p>
            <a:r>
              <a:rPr lang="en-US" sz="3400" b="1" dirty="0"/>
              <a:t> I</a:t>
            </a:r>
            <a:r>
              <a:rPr lang="en-US" dirty="0"/>
              <a:t>mperialism</a:t>
            </a:r>
          </a:p>
          <a:p>
            <a:pPr marL="0" indent="0">
              <a:buNone/>
            </a:pPr>
            <a:r>
              <a:rPr lang="en-US" sz="3800" b="1" dirty="0"/>
              <a:t> A</a:t>
            </a:r>
            <a:r>
              <a:rPr lang="en-US" dirty="0"/>
              <a:t>ssassination of Archduke Franz Ferdinand (1914) (He was the Prince of Austria-Hungary)</a:t>
            </a:r>
          </a:p>
          <a:p>
            <a:pPr lvl="0"/>
            <a:r>
              <a:rPr lang="en-US" dirty="0"/>
              <a:t>Economic rivalries and imperialism</a:t>
            </a:r>
          </a:p>
          <a:p>
            <a:r>
              <a:rPr lang="en-US" b="1" dirty="0"/>
              <a:t>Causes of U.S. involvement</a:t>
            </a:r>
            <a:endParaRPr lang="en-US" dirty="0"/>
          </a:p>
          <a:p>
            <a:pPr lvl="0"/>
            <a:r>
              <a:rPr lang="en-US" dirty="0"/>
              <a:t>German atrocities and</a:t>
            </a:r>
            <a:r>
              <a:rPr lang="en-US" b="1" dirty="0"/>
              <a:t> Allied Propaganda</a:t>
            </a:r>
            <a:r>
              <a:rPr lang="en-US" dirty="0"/>
              <a:t>; German invasion of Belgium and treatment of their people</a:t>
            </a:r>
          </a:p>
          <a:p>
            <a:pPr lvl="0"/>
            <a:r>
              <a:rPr lang="en-US" dirty="0"/>
              <a:t>Sinking of</a:t>
            </a:r>
            <a:r>
              <a:rPr lang="en-US" b="1" dirty="0"/>
              <a:t> Lusitania</a:t>
            </a:r>
            <a:r>
              <a:rPr lang="en-US" dirty="0"/>
              <a:t> – May 7, 1915 more than 1000 passengers killed- 128 Americans, 94 children</a:t>
            </a:r>
          </a:p>
          <a:p>
            <a:pPr lvl="0"/>
            <a:r>
              <a:rPr lang="en-US" b="1" dirty="0"/>
              <a:t>Germany declares unlimited submarine warfare 1917</a:t>
            </a:r>
            <a:r>
              <a:rPr lang="en-US" dirty="0"/>
              <a:t>- German leaders thought they could defeat Britain and France before U.S. could enter and be effective</a:t>
            </a:r>
          </a:p>
          <a:p>
            <a:pPr lvl="0"/>
            <a:r>
              <a:rPr lang="en-US" b="1" dirty="0"/>
              <a:t>Zimmerman Telegram- </a:t>
            </a:r>
            <a:r>
              <a:rPr lang="en-US" dirty="0"/>
              <a:t>march 1917; Arthur Zimmerman German Foreign minister sends telegraph to Mexico telling them to join Germany and they will get Texas, New Mexico, and Arizona back after war</a:t>
            </a:r>
          </a:p>
          <a:p>
            <a:pPr lvl="0"/>
            <a:r>
              <a:rPr lang="en-US" b="1" dirty="0"/>
              <a:t>American Idealism-</a:t>
            </a:r>
            <a:r>
              <a:rPr lang="en-US" dirty="0"/>
              <a:t> making the world safe for democracy</a:t>
            </a:r>
          </a:p>
          <a:p>
            <a:pPr lvl="0"/>
            <a:r>
              <a:rPr lang="en-US" b="1" dirty="0"/>
              <a:t>Germany sinks several U.S. unarmed merchant ships</a:t>
            </a:r>
            <a:r>
              <a:rPr lang="en-US" dirty="0"/>
              <a:t>-March 1917</a:t>
            </a:r>
          </a:p>
          <a:p>
            <a:pPr lvl="0"/>
            <a:r>
              <a:rPr lang="en-US" dirty="0"/>
              <a:t>Wilson Addresses congress and obtains declaration of War</a:t>
            </a:r>
          </a:p>
          <a:p>
            <a:pPr lvl="0"/>
            <a:r>
              <a:rPr lang="en-US" b="1" dirty="0"/>
              <a:t>April 1917</a:t>
            </a:r>
            <a:r>
              <a:rPr lang="en-US" dirty="0"/>
              <a:t>- U.S. enters war</a:t>
            </a:r>
          </a:p>
          <a:p>
            <a:endParaRPr lang="en-US" dirty="0"/>
          </a:p>
        </p:txBody>
      </p:sp>
    </p:spTree>
    <p:extLst>
      <p:ext uri="{BB962C8B-B14F-4D97-AF65-F5344CB8AC3E}">
        <p14:creationId xmlns:p14="http://schemas.microsoft.com/office/powerpoint/2010/main" val="133979555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24128" y="0"/>
            <a:ext cx="9720072" cy="997527"/>
          </a:xfrm>
        </p:spPr>
        <p:txBody>
          <a:bodyPr/>
          <a:lstStyle/>
          <a:p>
            <a:r>
              <a:rPr lang="en-US" dirty="0"/>
              <a:t>Fighting in Europe</a:t>
            </a:r>
          </a:p>
        </p:txBody>
      </p:sp>
      <p:sp>
        <p:nvSpPr>
          <p:cNvPr id="6" name="Content Placeholder 5"/>
          <p:cNvSpPr>
            <a:spLocks noGrp="1"/>
          </p:cNvSpPr>
          <p:nvPr>
            <p:ph idx="1"/>
          </p:nvPr>
        </p:nvSpPr>
        <p:spPr>
          <a:xfrm>
            <a:off x="838200" y="736270"/>
            <a:ext cx="11353800" cy="6121729"/>
          </a:xfrm>
        </p:spPr>
        <p:txBody>
          <a:bodyPr>
            <a:normAutofit/>
          </a:bodyPr>
          <a:lstStyle/>
          <a:p>
            <a:r>
              <a:rPr lang="en-US" b="1" dirty="0"/>
              <a:t>Trench Warfare- </a:t>
            </a:r>
            <a:r>
              <a:rPr lang="en-US" dirty="0"/>
              <a:t>new style of fighting</a:t>
            </a:r>
          </a:p>
          <a:p>
            <a:r>
              <a:rPr lang="en-US" b="1" dirty="0"/>
              <a:t>Naval Blockade- </a:t>
            </a:r>
            <a:r>
              <a:rPr lang="en-US" dirty="0"/>
              <a:t>British blocked north Sea; Germans couldn’t defeat British Navy so they used submarines to prevent ships from bringing supplies to Great Britain</a:t>
            </a:r>
          </a:p>
          <a:p>
            <a:r>
              <a:rPr lang="en-US" b="1" dirty="0"/>
              <a:t>Tanks</a:t>
            </a:r>
            <a:r>
              <a:rPr lang="en-US" dirty="0"/>
              <a:t>- were new and not very effective</a:t>
            </a:r>
          </a:p>
          <a:p>
            <a:r>
              <a:rPr lang="en-US" b="1" dirty="0"/>
              <a:t>Airplanes</a:t>
            </a:r>
            <a:r>
              <a:rPr lang="en-US" dirty="0"/>
              <a:t>- mostly used for reconnaissance</a:t>
            </a:r>
          </a:p>
          <a:p>
            <a:pPr lvl="0"/>
            <a:r>
              <a:rPr lang="en-US" b="1" dirty="0"/>
              <a:t>Submarines</a:t>
            </a:r>
            <a:r>
              <a:rPr lang="en-US" dirty="0"/>
              <a:t>- used in WW1 very effective by Germans; U-boats</a:t>
            </a:r>
          </a:p>
          <a:p>
            <a:pPr lvl="0"/>
            <a:r>
              <a:rPr lang="en-US" b="1" dirty="0"/>
              <a:t>Convoy system</a:t>
            </a:r>
            <a:r>
              <a:rPr lang="en-US" dirty="0"/>
              <a:t>- used to protect ships in Atlantic- had naval and air escorts</a:t>
            </a:r>
          </a:p>
          <a:p>
            <a:pPr lvl="0"/>
            <a:r>
              <a:rPr lang="en-US" b="1" dirty="0"/>
              <a:t>Larger ships </a:t>
            </a:r>
            <a:r>
              <a:rPr lang="en-US" dirty="0"/>
              <a:t>with longer range guns</a:t>
            </a:r>
          </a:p>
          <a:p>
            <a:pPr lvl="0"/>
            <a:r>
              <a:rPr lang="en-US" b="1" dirty="0"/>
              <a:t>Machine Guns</a:t>
            </a:r>
          </a:p>
          <a:p>
            <a:pPr lvl="0"/>
            <a:r>
              <a:rPr lang="en-US" b="1" dirty="0"/>
              <a:t>Russia</a:t>
            </a:r>
            <a:r>
              <a:rPr lang="en-US" dirty="0"/>
              <a:t> drops out of war November 1917- </a:t>
            </a:r>
            <a:r>
              <a:rPr lang="en-US" b="1" dirty="0"/>
              <a:t>Bolshevik Revolution </a:t>
            </a:r>
            <a:r>
              <a:rPr lang="en-US" dirty="0"/>
              <a:t>(Lenin becomes leader) </a:t>
            </a:r>
          </a:p>
          <a:p>
            <a:r>
              <a:rPr lang="en-US" dirty="0"/>
              <a:t>Germany concentrates all their efforts on the western front- launch massive offensive </a:t>
            </a:r>
            <a:endParaRPr lang="en-US" b="1" dirty="0"/>
          </a:p>
          <a:p>
            <a:pPr lvl="0"/>
            <a:r>
              <a:rPr lang="en-US" b="1" dirty="0"/>
              <a:t>Central Powers- </a:t>
            </a:r>
            <a:r>
              <a:rPr lang="en-US" dirty="0"/>
              <a:t>Germany Austria-Hungary, and Ottoman Turkey; </a:t>
            </a:r>
          </a:p>
          <a:p>
            <a:pPr lvl="0"/>
            <a:r>
              <a:rPr lang="en-US" b="1" dirty="0"/>
              <a:t>Allied Powers</a:t>
            </a:r>
            <a:r>
              <a:rPr lang="en-US" dirty="0"/>
              <a:t>- Britain, France, and Russia, and Italy (after they changed sides)</a:t>
            </a:r>
          </a:p>
          <a:p>
            <a:pPr lvl="0"/>
            <a:endParaRPr lang="en-US" b="1" dirty="0"/>
          </a:p>
          <a:p>
            <a:endParaRPr lang="en-US" dirty="0"/>
          </a:p>
        </p:txBody>
      </p:sp>
    </p:spTree>
    <p:extLst>
      <p:ext uri="{BB962C8B-B14F-4D97-AF65-F5344CB8AC3E}">
        <p14:creationId xmlns:p14="http://schemas.microsoft.com/office/powerpoint/2010/main" val="4148590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2045E-601A-44F4-B2AF-7085B48879D7}"/>
              </a:ext>
            </a:extLst>
          </p:cNvPr>
          <p:cNvSpPr>
            <a:spLocks noGrp="1"/>
          </p:cNvSpPr>
          <p:nvPr>
            <p:ph type="title"/>
          </p:nvPr>
        </p:nvSpPr>
        <p:spPr/>
        <p:txBody>
          <a:bodyPr/>
          <a:lstStyle/>
          <a:p>
            <a:r>
              <a:rPr lang="en-US" b="1" dirty="0"/>
              <a:t>Immediate Causes of War</a:t>
            </a:r>
            <a:endParaRPr lang="en-US" dirty="0"/>
          </a:p>
        </p:txBody>
      </p:sp>
      <p:sp>
        <p:nvSpPr>
          <p:cNvPr id="3" name="Content Placeholder 2">
            <a:extLst>
              <a:ext uri="{FF2B5EF4-FFF2-40B4-BE49-F238E27FC236}">
                <a16:creationId xmlns:a16="http://schemas.microsoft.com/office/drawing/2014/main" id="{663C4B22-7BE0-4677-A27F-D9086BEEA474}"/>
              </a:ext>
            </a:extLst>
          </p:cNvPr>
          <p:cNvSpPr>
            <a:spLocks noGrp="1"/>
          </p:cNvSpPr>
          <p:nvPr>
            <p:ph idx="1"/>
          </p:nvPr>
        </p:nvSpPr>
        <p:spPr/>
        <p:txBody>
          <a:bodyPr>
            <a:normAutofit lnSpcReduction="10000"/>
          </a:bodyPr>
          <a:lstStyle/>
          <a:p>
            <a:r>
              <a:rPr lang="en-US" sz="2800" dirty="0"/>
              <a:t>Election of Abraham Lincoln (1860)- 16</a:t>
            </a:r>
            <a:r>
              <a:rPr lang="en-US" sz="2800" baseline="30000" dirty="0"/>
              <a:t>th</a:t>
            </a:r>
            <a:r>
              <a:rPr lang="en-US" sz="2800" dirty="0"/>
              <a:t> president</a:t>
            </a:r>
          </a:p>
          <a:p>
            <a:pPr>
              <a:buFontTx/>
              <a:buChar char="-"/>
            </a:pPr>
            <a:r>
              <a:rPr lang="en-US" sz="2800" dirty="0"/>
              <a:t>Secession of South Carolina- December 1860</a:t>
            </a:r>
          </a:p>
          <a:p>
            <a:pPr>
              <a:buFontTx/>
              <a:buChar char="-"/>
            </a:pPr>
            <a:r>
              <a:rPr lang="en-US" sz="2800" dirty="0"/>
              <a:t>Other states followed</a:t>
            </a:r>
          </a:p>
          <a:p>
            <a:pPr>
              <a:buFontTx/>
              <a:buChar char="-"/>
            </a:pPr>
            <a:r>
              <a:rPr lang="en-US" sz="2800" b="1" dirty="0"/>
              <a:t>Southern States </a:t>
            </a:r>
            <a:r>
              <a:rPr lang="en-US" sz="2800" dirty="0"/>
              <a:t>formed the </a:t>
            </a:r>
            <a:r>
              <a:rPr lang="en-US" sz="2800" b="1" dirty="0"/>
              <a:t>Confederate States of America</a:t>
            </a:r>
            <a:r>
              <a:rPr lang="en-US" sz="2800" dirty="0"/>
              <a:t>(Feb 1861)- </a:t>
            </a:r>
            <a:r>
              <a:rPr lang="en-US" sz="2800" b="1" dirty="0"/>
              <a:t>Jefferson Davis President</a:t>
            </a:r>
          </a:p>
          <a:p>
            <a:pPr>
              <a:buFontTx/>
              <a:buChar char="-"/>
            </a:pPr>
            <a:r>
              <a:rPr lang="en-US" sz="2800" dirty="0"/>
              <a:t>Shots fired on </a:t>
            </a:r>
            <a:r>
              <a:rPr lang="en-US" sz="2800" b="1" dirty="0"/>
              <a:t>Fort Sumter </a:t>
            </a:r>
            <a:r>
              <a:rPr lang="en-US" sz="2800" dirty="0"/>
              <a:t>(April 12, 1861)</a:t>
            </a:r>
          </a:p>
          <a:p>
            <a:pPr>
              <a:buFontTx/>
              <a:buChar char="-"/>
            </a:pPr>
            <a:r>
              <a:rPr lang="en-US" sz="2800" b="1" dirty="0"/>
              <a:t>Border States- </a:t>
            </a:r>
            <a:r>
              <a:rPr lang="en-US" sz="2800" dirty="0"/>
              <a:t>Missouri, Kentucky, West Virginia, Maryland, Delaware</a:t>
            </a:r>
          </a:p>
          <a:p>
            <a:pPr>
              <a:buFontTx/>
              <a:buChar char="-"/>
            </a:pPr>
            <a:endParaRPr lang="en-US" sz="2800" dirty="0"/>
          </a:p>
          <a:p>
            <a:endParaRPr lang="en-US" dirty="0"/>
          </a:p>
        </p:txBody>
      </p:sp>
    </p:spTree>
    <p:extLst>
      <p:ext uri="{BB962C8B-B14F-4D97-AF65-F5344CB8AC3E}">
        <p14:creationId xmlns:p14="http://schemas.microsoft.com/office/powerpoint/2010/main" val="5293784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855023"/>
          </a:xfrm>
        </p:spPr>
        <p:txBody>
          <a:bodyPr/>
          <a:lstStyle/>
          <a:p>
            <a:r>
              <a:rPr lang="en-US" b="1" dirty="0"/>
              <a:t>America prepares for War</a:t>
            </a:r>
          </a:p>
        </p:txBody>
      </p:sp>
      <p:sp>
        <p:nvSpPr>
          <p:cNvPr id="3" name="Content Placeholder 2"/>
          <p:cNvSpPr>
            <a:spLocks noGrp="1"/>
          </p:cNvSpPr>
          <p:nvPr>
            <p:ph idx="1"/>
          </p:nvPr>
        </p:nvSpPr>
        <p:spPr>
          <a:xfrm>
            <a:off x="84841" y="650449"/>
            <a:ext cx="12107159" cy="6529284"/>
          </a:xfrm>
        </p:spPr>
        <p:txBody>
          <a:bodyPr>
            <a:normAutofit/>
          </a:bodyPr>
          <a:lstStyle/>
          <a:p>
            <a:pPr lvl="0"/>
            <a:r>
              <a:rPr lang="en-US" b="1" dirty="0"/>
              <a:t>Mobilization</a:t>
            </a:r>
            <a:r>
              <a:rPr lang="en-US" dirty="0"/>
              <a:t>- Getting the country ready for </a:t>
            </a:r>
            <a:r>
              <a:rPr lang="en-US"/>
              <a:t>war. AEF </a:t>
            </a:r>
            <a:r>
              <a:rPr lang="en-US" dirty="0"/>
              <a:t>(American Expeditionary force) under command of General Pershing</a:t>
            </a:r>
          </a:p>
          <a:p>
            <a:pPr lvl="0"/>
            <a:r>
              <a:rPr lang="en-US" b="1" dirty="0"/>
              <a:t>Selective Service Act(1917)</a:t>
            </a:r>
            <a:r>
              <a:rPr lang="en-US" dirty="0"/>
              <a:t>- conscription (the draft); 10 million men registered; 3 million men were drafted; another 2 million volunteered</a:t>
            </a:r>
          </a:p>
          <a:p>
            <a:pPr lvl="0"/>
            <a:r>
              <a:rPr lang="en-US" b="1" dirty="0"/>
              <a:t>Committee of Public Information</a:t>
            </a:r>
            <a:r>
              <a:rPr lang="en-US" dirty="0"/>
              <a:t>- created posters, printed pamphlets; propaganda- one-sided information designed to persuade listeners</a:t>
            </a:r>
          </a:p>
          <a:p>
            <a:r>
              <a:rPr lang="en-US" b="1" dirty="0"/>
              <a:t>Espionage Act 1917</a:t>
            </a:r>
            <a:r>
              <a:rPr lang="en-US" dirty="0"/>
              <a:t>; Censorship of mail; punish those who interfere with the draft. Supreme court in </a:t>
            </a:r>
            <a:r>
              <a:rPr lang="en-US" dirty="0" err="1"/>
              <a:t>Schenck</a:t>
            </a:r>
            <a:r>
              <a:rPr lang="en-US" dirty="0"/>
              <a:t> v. U.S. ruled that free speech could be restricted whenever a clear and present danger was evident. </a:t>
            </a:r>
          </a:p>
          <a:p>
            <a:pPr lvl="0"/>
            <a:r>
              <a:rPr lang="en-US" b="1" dirty="0"/>
              <a:t>Sedition Act 1918</a:t>
            </a:r>
            <a:r>
              <a:rPr lang="en-US" dirty="0"/>
              <a:t>; was an amendment to the Espionage Act- prohibited use of disloyal language about the Gov’t, the flag or the Constitution </a:t>
            </a:r>
          </a:p>
          <a:p>
            <a:pPr lvl="0"/>
            <a:r>
              <a:rPr lang="en-US" b="1" dirty="0"/>
              <a:t>War Bonds also known as Liberty Bonds</a:t>
            </a:r>
            <a:r>
              <a:rPr lang="en-US" dirty="0"/>
              <a:t>- patriotic act to buy bonds</a:t>
            </a:r>
          </a:p>
          <a:p>
            <a:r>
              <a:rPr lang="en-US" b="1" dirty="0"/>
              <a:t>War Industries Board</a:t>
            </a:r>
            <a:r>
              <a:rPr lang="en-US" dirty="0"/>
              <a:t>- coordinated Americas wartime manufacturing</a:t>
            </a:r>
          </a:p>
          <a:p>
            <a:r>
              <a:rPr lang="en-US" b="1" dirty="0"/>
              <a:t>Schenck v</a:t>
            </a:r>
            <a:r>
              <a:rPr lang="en-US" dirty="0"/>
              <a:t>. </a:t>
            </a:r>
            <a:r>
              <a:rPr lang="en-US" b="1" dirty="0"/>
              <a:t>U.S.- </a:t>
            </a:r>
            <a:r>
              <a:rPr lang="en-US" dirty="0"/>
              <a:t>Charles Schenck arrested for mailing leaflets encouraging young men to avoid the draft.  Supreme court ruled that freedom of speech can be restricted when a “clear and present danger is evident”- Justice Oliver Wendell Holmes Jr.</a:t>
            </a:r>
          </a:p>
          <a:p>
            <a:endParaRPr lang="en-US" dirty="0"/>
          </a:p>
        </p:txBody>
      </p:sp>
    </p:spTree>
    <p:extLst>
      <p:ext uri="{BB962C8B-B14F-4D97-AF65-F5344CB8AC3E}">
        <p14:creationId xmlns:p14="http://schemas.microsoft.com/office/powerpoint/2010/main" val="30190625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6D957-810B-412B-B9D1-C5AEC6F9BB60}"/>
              </a:ext>
            </a:extLst>
          </p:cNvPr>
          <p:cNvSpPr>
            <a:spLocks noGrp="1"/>
          </p:cNvSpPr>
          <p:nvPr>
            <p:ph type="title"/>
          </p:nvPr>
        </p:nvSpPr>
        <p:spPr>
          <a:xfrm>
            <a:off x="1024128" y="0"/>
            <a:ext cx="9720072" cy="1140643"/>
          </a:xfrm>
        </p:spPr>
        <p:txBody>
          <a:bodyPr/>
          <a:lstStyle/>
          <a:p>
            <a:r>
              <a:rPr lang="en-US" dirty="0"/>
              <a:t>				Homefront</a:t>
            </a:r>
          </a:p>
        </p:txBody>
      </p:sp>
      <p:sp>
        <p:nvSpPr>
          <p:cNvPr id="3" name="Content Placeholder 2">
            <a:extLst>
              <a:ext uri="{FF2B5EF4-FFF2-40B4-BE49-F238E27FC236}">
                <a16:creationId xmlns:a16="http://schemas.microsoft.com/office/drawing/2014/main" id="{23CEAF54-652C-46EC-8BA5-C0F924CBF72B}"/>
              </a:ext>
            </a:extLst>
          </p:cNvPr>
          <p:cNvSpPr>
            <a:spLocks noGrp="1"/>
          </p:cNvSpPr>
          <p:nvPr>
            <p:ph idx="1"/>
          </p:nvPr>
        </p:nvSpPr>
        <p:spPr>
          <a:xfrm>
            <a:off x="131975" y="890832"/>
            <a:ext cx="12151151" cy="5967167"/>
          </a:xfrm>
        </p:spPr>
        <p:txBody>
          <a:bodyPr>
            <a:normAutofit lnSpcReduction="10000"/>
          </a:bodyPr>
          <a:lstStyle/>
          <a:p>
            <a:r>
              <a:rPr lang="en-US" b="1" dirty="0">
                <a:latin typeface="Calibri" panose="020F0502020204030204" pitchFamily="34" charset="0"/>
                <a:ea typeface="Calibri" panose="020F0502020204030204" pitchFamily="34" charset="0"/>
                <a:cs typeface="Times New Roman" panose="02020603050405020304" pitchFamily="18" charset="0"/>
              </a:rPr>
              <a:t>Propaganda- information(misleading) used to promote a political agenda)</a:t>
            </a:r>
          </a:p>
          <a:p>
            <a:r>
              <a:rPr lang="en-US" b="1" dirty="0">
                <a:latin typeface="Calibri" panose="020F0502020204030204" pitchFamily="34" charset="0"/>
                <a:ea typeface="Calibri" panose="020F0502020204030204" pitchFamily="34" charset="0"/>
                <a:cs typeface="Times New Roman" panose="02020603050405020304" pitchFamily="18" charset="0"/>
              </a:rPr>
              <a:t>Conscientious Objector- a person who objects to serving in the military, generally due to religious reasons </a:t>
            </a:r>
          </a:p>
          <a:p>
            <a:r>
              <a:rPr lang="en-US" b="1" dirty="0">
                <a:latin typeface="Calibri" panose="020F0502020204030204" pitchFamily="34" charset="0"/>
                <a:ea typeface="Calibri" panose="020F0502020204030204" pitchFamily="34" charset="0"/>
                <a:cs typeface="Times New Roman" panose="02020603050405020304" pitchFamily="18" charset="0"/>
              </a:rPr>
              <a:t>Great Migration</a:t>
            </a:r>
            <a:r>
              <a:rPr lang="en-US" dirty="0">
                <a:latin typeface="Calibri" panose="020F0502020204030204" pitchFamily="34" charset="0"/>
                <a:ea typeface="Calibri" panose="020F0502020204030204" pitchFamily="34" charset="0"/>
                <a:cs typeface="Times New Roman" panose="02020603050405020304" pitchFamily="18" charset="0"/>
              </a:rPr>
              <a:t>- Thousands of African Americans left south to move north for jobs in factories and Midwest for jobs on farms</a:t>
            </a:r>
          </a:p>
          <a:p>
            <a:r>
              <a:rPr lang="en-US" b="1" dirty="0"/>
              <a:t>Wilson’s Fourteen Points: </a:t>
            </a:r>
            <a:r>
              <a:rPr lang="en-US" dirty="0"/>
              <a:t>Jan 1918 speech to congress; </a:t>
            </a:r>
          </a:p>
          <a:p>
            <a:pPr lvl="0"/>
            <a:r>
              <a:rPr lang="en-US" dirty="0"/>
              <a:t>called for new diplomacy to replace militarism</a:t>
            </a:r>
          </a:p>
          <a:p>
            <a:pPr lvl="0"/>
            <a:r>
              <a:rPr lang="en-US" dirty="0"/>
              <a:t>Creation of League of Nations </a:t>
            </a:r>
          </a:p>
          <a:p>
            <a:pPr lvl="0"/>
            <a:r>
              <a:rPr lang="en-US" dirty="0"/>
              <a:t>Freedom of the seas</a:t>
            </a:r>
          </a:p>
          <a:p>
            <a:pPr lvl="0"/>
            <a:r>
              <a:rPr lang="en-US" dirty="0"/>
              <a:t>Reduced armaments</a:t>
            </a:r>
          </a:p>
          <a:p>
            <a:pPr lvl="0"/>
            <a:r>
              <a:rPr lang="en-US" dirty="0"/>
              <a:t>Removal of all trade barriers- Establish equal trade among all nations</a:t>
            </a:r>
          </a:p>
          <a:p>
            <a:pPr lvl="0"/>
            <a:r>
              <a:rPr lang="en-US" dirty="0"/>
              <a:t>Evacuation of all occupied territories</a:t>
            </a:r>
          </a:p>
          <a:p>
            <a:pPr lvl="0"/>
            <a:r>
              <a:rPr lang="en-US" dirty="0"/>
              <a:t>Turkey to become a sovereign nation</a:t>
            </a:r>
          </a:p>
          <a:p>
            <a:pPr lvl="0"/>
            <a:r>
              <a:rPr lang="en-US" dirty="0"/>
              <a:t>New Baltic states formed</a:t>
            </a:r>
          </a:p>
          <a:p>
            <a:endParaRPr lang="en-US" dirty="0"/>
          </a:p>
        </p:txBody>
      </p:sp>
    </p:spTree>
    <p:extLst>
      <p:ext uri="{BB962C8B-B14F-4D97-AF65-F5344CB8AC3E}">
        <p14:creationId xmlns:p14="http://schemas.microsoft.com/office/powerpoint/2010/main" val="37923024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175657"/>
          </a:xfrm>
        </p:spPr>
        <p:txBody>
          <a:bodyPr>
            <a:normAutofit fontScale="90000"/>
          </a:bodyPr>
          <a:lstStyle/>
          <a:p>
            <a:r>
              <a:rPr lang="en-US" b="1" dirty="0"/>
              <a:t>Treaty of Versailles (June 28, 1919)</a:t>
            </a:r>
            <a:br>
              <a:rPr lang="en-US" dirty="0"/>
            </a:br>
            <a:endParaRPr lang="en-US" dirty="0"/>
          </a:p>
        </p:txBody>
      </p:sp>
      <p:sp>
        <p:nvSpPr>
          <p:cNvPr id="3" name="Content Placeholder 2"/>
          <p:cNvSpPr>
            <a:spLocks noGrp="1"/>
          </p:cNvSpPr>
          <p:nvPr>
            <p:ph idx="1"/>
          </p:nvPr>
        </p:nvSpPr>
        <p:spPr>
          <a:xfrm>
            <a:off x="1024128" y="819397"/>
            <a:ext cx="9720073" cy="5925787"/>
          </a:xfrm>
        </p:spPr>
        <p:txBody>
          <a:bodyPr>
            <a:normAutofit/>
          </a:bodyPr>
          <a:lstStyle/>
          <a:p>
            <a:pPr lvl="0"/>
            <a:r>
              <a:rPr lang="en-US" dirty="0"/>
              <a:t>Treaty </a:t>
            </a:r>
            <a:r>
              <a:rPr lang="en-US" b="1" dirty="0"/>
              <a:t>Harsh on Germany</a:t>
            </a:r>
          </a:p>
          <a:p>
            <a:pPr lvl="0"/>
            <a:r>
              <a:rPr lang="en-US" dirty="0"/>
              <a:t>Germans forced to sign “war guilt” clause accepting blame for starting war- had to pay massive reparations to allies</a:t>
            </a:r>
          </a:p>
          <a:p>
            <a:pPr lvl="0"/>
            <a:r>
              <a:rPr lang="en-US" dirty="0"/>
              <a:t>Germany looses territory to France and Poland, and looses its colonies</a:t>
            </a:r>
          </a:p>
          <a:p>
            <a:pPr lvl="0"/>
            <a:r>
              <a:rPr lang="en-US" b="1" dirty="0"/>
              <a:t>U.S. rejects Treaty of Versailles and does not join League of Nations- </a:t>
            </a:r>
            <a:r>
              <a:rPr lang="en-US" dirty="0"/>
              <a:t>signed separate peace treaty with Germany 1921</a:t>
            </a:r>
          </a:p>
          <a:p>
            <a:pPr lvl="0"/>
            <a:r>
              <a:rPr lang="en-US" b="1" dirty="0"/>
              <a:t>League of Nations</a:t>
            </a:r>
            <a:r>
              <a:rPr lang="en-US" dirty="0"/>
              <a:t>; An organization of nations that would defend each other against aggressors- Wilson returned home from Versailles and needed 2/3 of senate to ratify the treaty. 1918 Republicans gained control of senate; They rejected the treaty </a:t>
            </a:r>
          </a:p>
          <a:p>
            <a:endParaRPr lang="en-US" dirty="0"/>
          </a:p>
        </p:txBody>
      </p:sp>
    </p:spTree>
    <p:extLst>
      <p:ext uri="{BB962C8B-B14F-4D97-AF65-F5344CB8AC3E}">
        <p14:creationId xmlns:p14="http://schemas.microsoft.com/office/powerpoint/2010/main" val="166778941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40266"/>
            <a:ext cx="10515600" cy="1021291"/>
          </a:xfrm>
        </p:spPr>
        <p:txBody>
          <a:bodyPr>
            <a:normAutofit fontScale="90000"/>
          </a:bodyPr>
          <a:lstStyle/>
          <a:p>
            <a:br>
              <a:rPr lang="en-US" dirty="0"/>
            </a:br>
            <a:r>
              <a:rPr lang="en-US" sz="3600" b="1" dirty="0"/>
              <a:t>Experience of Minorities</a:t>
            </a:r>
            <a:endParaRPr lang="en-US" sz="3600" dirty="0"/>
          </a:p>
        </p:txBody>
      </p:sp>
      <p:sp>
        <p:nvSpPr>
          <p:cNvPr id="3" name="Content Placeholder 2"/>
          <p:cNvSpPr>
            <a:spLocks noGrp="1"/>
          </p:cNvSpPr>
          <p:nvPr>
            <p:ph idx="1"/>
          </p:nvPr>
        </p:nvSpPr>
        <p:spPr>
          <a:xfrm>
            <a:off x="838200" y="581025"/>
            <a:ext cx="10515600" cy="6514041"/>
          </a:xfrm>
        </p:spPr>
        <p:txBody>
          <a:bodyPr>
            <a:normAutofit fontScale="40000" lnSpcReduction="20000"/>
          </a:bodyPr>
          <a:lstStyle/>
          <a:p>
            <a:pPr lvl="0"/>
            <a:r>
              <a:rPr lang="en-US" sz="5600" b="1" dirty="0"/>
              <a:t>Women</a:t>
            </a:r>
            <a:r>
              <a:rPr lang="en-US" sz="5600" dirty="0"/>
              <a:t>:</a:t>
            </a:r>
          </a:p>
          <a:p>
            <a:pPr lvl="0"/>
            <a:r>
              <a:rPr lang="en-US" sz="5600" dirty="0"/>
              <a:t> January 1917 </a:t>
            </a:r>
            <a:r>
              <a:rPr lang="en-US" sz="5600" b="1" dirty="0"/>
              <a:t>Jeanette Rankin </a:t>
            </a:r>
            <a:r>
              <a:rPr lang="en-US" sz="5600" dirty="0"/>
              <a:t>became first woman in congress</a:t>
            </a:r>
          </a:p>
          <a:p>
            <a:pPr lvl="0"/>
            <a:r>
              <a:rPr lang="en-US" sz="5600" b="1" dirty="0"/>
              <a:t>German Americans:</a:t>
            </a:r>
            <a:endParaRPr lang="en-US" sz="5600" dirty="0"/>
          </a:p>
          <a:p>
            <a:pPr lvl="0"/>
            <a:r>
              <a:rPr lang="en-US" sz="5600" dirty="0"/>
              <a:t>Faced prejudice in America; ¼ population was from German descent</a:t>
            </a:r>
          </a:p>
          <a:p>
            <a:pPr lvl="0"/>
            <a:r>
              <a:rPr lang="en-US" sz="5600" b="1" dirty="0"/>
              <a:t>American Indians:</a:t>
            </a:r>
            <a:endParaRPr lang="en-US" sz="5600" dirty="0"/>
          </a:p>
          <a:p>
            <a:pPr lvl="0"/>
            <a:r>
              <a:rPr lang="en-US" sz="5600" dirty="0"/>
              <a:t>Citizenship Act 1919- Indians who served in armed forces could become U.S. citizens</a:t>
            </a:r>
          </a:p>
          <a:p>
            <a:pPr lvl="0"/>
            <a:r>
              <a:rPr lang="en-US" sz="5600" b="1" dirty="0"/>
              <a:t>Jewish Americans:</a:t>
            </a:r>
            <a:endParaRPr lang="en-US" sz="5600" dirty="0"/>
          </a:p>
          <a:p>
            <a:pPr lvl="0"/>
            <a:r>
              <a:rPr lang="en-US" sz="5600" dirty="0"/>
              <a:t>Faced prejudice- Formed Anti-Defamation League to oppose anti-Semitism and religious prejudice</a:t>
            </a:r>
          </a:p>
          <a:p>
            <a:pPr lvl="0"/>
            <a:r>
              <a:rPr lang="en-US" sz="5600" b="1" dirty="0"/>
              <a:t>African Americans</a:t>
            </a:r>
            <a:r>
              <a:rPr lang="en-US" sz="5600" dirty="0"/>
              <a:t>:</a:t>
            </a:r>
          </a:p>
          <a:p>
            <a:pPr lvl="0"/>
            <a:r>
              <a:rPr lang="en-US" sz="5600" dirty="0"/>
              <a:t>First two Americans to receive French Croix De Guerre for heroism were African Americans- Henry Johnson &amp; Needham Roberts</a:t>
            </a:r>
          </a:p>
          <a:p>
            <a:pPr lvl="0"/>
            <a:r>
              <a:rPr lang="en-US" sz="5600" b="1" dirty="0"/>
              <a:t>Asian Americans:</a:t>
            </a:r>
            <a:endParaRPr lang="en-US" sz="5600" dirty="0"/>
          </a:p>
          <a:p>
            <a:pPr lvl="0"/>
            <a:r>
              <a:rPr lang="en-US" sz="5600" dirty="0"/>
              <a:t>Those who served could become naturalized citizens</a:t>
            </a:r>
          </a:p>
          <a:p>
            <a:pPr lvl="0"/>
            <a:r>
              <a:rPr lang="en-US" sz="5600" b="1" dirty="0"/>
              <a:t>Immigration Act of 1917- </a:t>
            </a:r>
            <a:r>
              <a:rPr lang="en-US" sz="5600" dirty="0"/>
              <a:t>barred any further Japanese or Chinese immigration</a:t>
            </a:r>
          </a:p>
          <a:p>
            <a:endParaRPr lang="en-US" dirty="0"/>
          </a:p>
        </p:txBody>
      </p:sp>
    </p:spTree>
    <p:extLst>
      <p:ext uri="{BB962C8B-B14F-4D97-AF65-F5344CB8AC3E}">
        <p14:creationId xmlns:p14="http://schemas.microsoft.com/office/powerpoint/2010/main" val="23280686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BEE4C78-E7A8-43E0-9EE4-A34FF4D7F29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386" name="Picture 2" descr="Image result for roaring twenties">
            <a:extLst>
              <a:ext uri="{FF2B5EF4-FFF2-40B4-BE49-F238E27FC236}">
                <a16:creationId xmlns:a16="http://schemas.microsoft.com/office/drawing/2014/main" id="{B0FFCD94-6CE0-4106-9949-849065D5116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1" b="1"/>
          <a:stretch/>
        </p:blipFill>
        <p:spPr bwMode="auto">
          <a:xfrm>
            <a:off x="643467" y="643467"/>
            <a:ext cx="10905066" cy="5571066"/>
          </a:xfrm>
          <a:prstGeom prst="rect">
            <a:avLst/>
          </a:pr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FF431D5F-69CA-49D3-9F7E-5B0001226F4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579467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Image result for roaring twenties timeline">
            <a:extLst>
              <a:ext uri="{FF2B5EF4-FFF2-40B4-BE49-F238E27FC236}">
                <a16:creationId xmlns:a16="http://schemas.microsoft.com/office/drawing/2014/main" id="{842C8DD3-56EF-4B16-88D6-58867CEFF5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9371" y="804334"/>
            <a:ext cx="6999108" cy="52493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240551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0A6FF-AAE4-4F6D-8470-33D7679D81E7}"/>
              </a:ext>
            </a:extLst>
          </p:cNvPr>
          <p:cNvSpPr>
            <a:spLocks noGrp="1"/>
          </p:cNvSpPr>
          <p:nvPr>
            <p:ph type="title"/>
          </p:nvPr>
        </p:nvSpPr>
        <p:spPr>
          <a:xfrm>
            <a:off x="1024127" y="255278"/>
            <a:ext cx="9720072" cy="1064475"/>
          </a:xfrm>
        </p:spPr>
        <p:txBody>
          <a:bodyPr/>
          <a:lstStyle/>
          <a:p>
            <a:r>
              <a:rPr lang="en-US" dirty="0"/>
              <a:t>		The Roaring Twenties</a:t>
            </a:r>
          </a:p>
        </p:txBody>
      </p:sp>
      <p:sp>
        <p:nvSpPr>
          <p:cNvPr id="3" name="Content Placeholder 2">
            <a:extLst>
              <a:ext uri="{FF2B5EF4-FFF2-40B4-BE49-F238E27FC236}">
                <a16:creationId xmlns:a16="http://schemas.microsoft.com/office/drawing/2014/main" id="{40747B3B-E294-4D32-8A04-8FF33FED3215}"/>
              </a:ext>
            </a:extLst>
          </p:cNvPr>
          <p:cNvSpPr>
            <a:spLocks noGrp="1"/>
          </p:cNvSpPr>
          <p:nvPr>
            <p:ph idx="1"/>
          </p:nvPr>
        </p:nvSpPr>
        <p:spPr>
          <a:xfrm>
            <a:off x="1024128" y="1319753"/>
            <a:ext cx="10487515" cy="4989607"/>
          </a:xfrm>
        </p:spPr>
        <p:txBody>
          <a:bodyPr/>
          <a:lstStyle/>
          <a:p>
            <a:r>
              <a:rPr lang="en-US" dirty="0"/>
              <a:t>The </a:t>
            </a:r>
            <a:r>
              <a:rPr lang="en-US" b="1" dirty="0"/>
              <a:t>Roaring Twenties</a:t>
            </a:r>
            <a:r>
              <a:rPr lang="en-US" dirty="0"/>
              <a:t> was the period in </a:t>
            </a:r>
            <a:r>
              <a:rPr lang="en-US" dirty="0">
                <a:hlinkClick r:id="rId2" tooltip="Western world"/>
              </a:rPr>
              <a:t>Western society</a:t>
            </a:r>
            <a:r>
              <a:rPr lang="en-US" dirty="0"/>
              <a:t> and </a:t>
            </a:r>
            <a:r>
              <a:rPr lang="en-US" dirty="0">
                <a:hlinkClick r:id="rId3" tooltip="Western culture"/>
              </a:rPr>
              <a:t>Western culture</a:t>
            </a:r>
            <a:r>
              <a:rPr lang="en-US" dirty="0"/>
              <a:t> that occurred during and around the 1920s. It was a period of sustained economic prosperity with a distinctive cultural edge in the United States and </a:t>
            </a:r>
            <a:r>
              <a:rPr lang="en-US" dirty="0">
                <a:hlinkClick r:id="rId4" tooltip="Western Europe"/>
              </a:rPr>
              <a:t>Western Europe</a:t>
            </a:r>
            <a:r>
              <a:rPr lang="en-US" dirty="0"/>
              <a:t>, particularly in major cities such as </a:t>
            </a:r>
            <a:r>
              <a:rPr lang="en-US" dirty="0">
                <a:hlinkClick r:id="rId5" tooltip="1920s Berlin"/>
              </a:rPr>
              <a:t>Berlin</a:t>
            </a:r>
            <a:r>
              <a:rPr lang="en-US" dirty="0"/>
              <a:t>,</a:t>
            </a:r>
            <a:r>
              <a:rPr lang="en-US" baseline="30000" dirty="0"/>
              <a:t> </a:t>
            </a:r>
            <a:r>
              <a:rPr lang="en-US" dirty="0">
                <a:hlinkClick r:id="rId6" tooltip="Chicago"/>
              </a:rPr>
              <a:t>Chicago</a:t>
            </a:r>
            <a:r>
              <a:rPr lang="en-US" dirty="0"/>
              <a:t>, </a:t>
            </a:r>
            <a:r>
              <a:rPr lang="en-US" dirty="0">
                <a:hlinkClick r:id="rId7" tooltip="London"/>
              </a:rPr>
              <a:t>London</a:t>
            </a:r>
            <a:r>
              <a:rPr lang="en-US" dirty="0"/>
              <a:t>, </a:t>
            </a:r>
            <a:r>
              <a:rPr lang="en-US" dirty="0">
                <a:hlinkClick r:id="rId8" tooltip="Los Angeles"/>
              </a:rPr>
              <a:t>Los Angeles</a:t>
            </a:r>
            <a:r>
              <a:rPr lang="en-US" dirty="0"/>
              <a:t>,  </a:t>
            </a:r>
            <a:r>
              <a:rPr lang="en-US" dirty="0">
                <a:hlinkClick r:id="rId9" tooltip="New York City"/>
              </a:rPr>
              <a:t>New York City</a:t>
            </a:r>
            <a:r>
              <a:rPr lang="en-US" dirty="0"/>
              <a:t>,</a:t>
            </a:r>
            <a:r>
              <a:rPr lang="en-US" baseline="30000" dirty="0"/>
              <a:t> </a:t>
            </a:r>
            <a:r>
              <a:rPr lang="en-US" dirty="0"/>
              <a:t> </a:t>
            </a:r>
            <a:r>
              <a:rPr lang="en-US" dirty="0">
                <a:hlinkClick r:id="rId10" tooltip="Paris"/>
              </a:rPr>
              <a:t>Paris</a:t>
            </a:r>
            <a:r>
              <a:rPr lang="en-US" dirty="0"/>
              <a:t>, and </a:t>
            </a:r>
            <a:r>
              <a:rPr lang="en-US" dirty="0">
                <a:hlinkClick r:id="rId11" tooltip="Sydney"/>
              </a:rPr>
              <a:t>Sydney</a:t>
            </a:r>
            <a:r>
              <a:rPr lang="en-US" dirty="0"/>
              <a:t>.</a:t>
            </a:r>
          </a:p>
          <a:p>
            <a:endParaRPr lang="en-US" dirty="0"/>
          </a:p>
          <a:p>
            <a:r>
              <a:rPr lang="en-US" dirty="0"/>
              <a:t>A </a:t>
            </a:r>
            <a:r>
              <a:rPr lang="en-US" b="1" dirty="0"/>
              <a:t>boom</a:t>
            </a:r>
            <a:r>
              <a:rPr lang="en-US" dirty="0"/>
              <a:t> refers to a period of increased commercial activity within either a business, market, industry or </a:t>
            </a:r>
            <a:r>
              <a:rPr lang="en-US" b="1" dirty="0"/>
              <a:t>economy</a:t>
            </a:r>
            <a:r>
              <a:rPr lang="en-US" dirty="0"/>
              <a:t> as a whole. For an individual </a:t>
            </a:r>
            <a:r>
              <a:rPr lang="en-US" b="1" dirty="0"/>
              <a:t>company</a:t>
            </a:r>
            <a:r>
              <a:rPr lang="en-US" dirty="0"/>
              <a:t>, a </a:t>
            </a:r>
            <a:r>
              <a:rPr lang="en-US" b="1" dirty="0"/>
              <a:t>boom means </a:t>
            </a:r>
            <a:r>
              <a:rPr lang="en-US" dirty="0"/>
              <a:t>rapid and significant sales growth, while a </a:t>
            </a:r>
            <a:r>
              <a:rPr lang="en-US" b="1" dirty="0"/>
              <a:t>boom</a:t>
            </a:r>
            <a:r>
              <a:rPr lang="en-US" dirty="0"/>
              <a:t> for a country is marked by significant GDP growth.</a:t>
            </a:r>
          </a:p>
        </p:txBody>
      </p:sp>
    </p:spTree>
    <p:extLst>
      <p:ext uri="{BB962C8B-B14F-4D97-AF65-F5344CB8AC3E}">
        <p14:creationId xmlns:p14="http://schemas.microsoft.com/office/powerpoint/2010/main" val="307062527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	Demobilization</a:t>
            </a:r>
            <a:br>
              <a:rPr lang="en-US" dirty="0"/>
            </a:br>
            <a:endParaRPr lang="en-US" dirty="0"/>
          </a:p>
        </p:txBody>
      </p:sp>
      <p:sp>
        <p:nvSpPr>
          <p:cNvPr id="3" name="Content Placeholder 2"/>
          <p:cNvSpPr>
            <a:spLocks noGrp="1"/>
          </p:cNvSpPr>
          <p:nvPr>
            <p:ph idx="1"/>
          </p:nvPr>
        </p:nvSpPr>
        <p:spPr/>
        <p:txBody>
          <a:bodyPr/>
          <a:lstStyle/>
          <a:p>
            <a:pPr lvl="0"/>
            <a:r>
              <a:rPr lang="en-US" dirty="0"/>
              <a:t>Nation at war returns to state of peace</a:t>
            </a:r>
          </a:p>
          <a:p>
            <a:pPr lvl="0"/>
            <a:r>
              <a:rPr lang="en-US" dirty="0"/>
              <a:t>Soldiers retire from active duty</a:t>
            </a:r>
          </a:p>
          <a:p>
            <a:pPr lvl="0"/>
            <a:r>
              <a:rPr lang="en-US" dirty="0"/>
              <a:t>Economic production reverts back to civilian purposes</a:t>
            </a:r>
          </a:p>
          <a:p>
            <a:endParaRPr lang="en-US" dirty="0"/>
          </a:p>
        </p:txBody>
      </p:sp>
    </p:spTree>
    <p:extLst>
      <p:ext uri="{BB962C8B-B14F-4D97-AF65-F5344CB8AC3E}">
        <p14:creationId xmlns:p14="http://schemas.microsoft.com/office/powerpoint/2010/main" val="33333371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7600" y="152401"/>
            <a:ext cx="10515600" cy="1563688"/>
          </a:xfrm>
        </p:spPr>
        <p:txBody>
          <a:bodyPr>
            <a:normAutofit fontScale="90000"/>
          </a:bodyPr>
          <a:lstStyle/>
          <a:p>
            <a:r>
              <a:rPr lang="en-US" b="1" dirty="0"/>
              <a:t>Warren Harding (29</a:t>
            </a:r>
            <a:r>
              <a:rPr lang="en-US" b="1" baseline="30000" dirty="0"/>
              <a:t>th</a:t>
            </a:r>
            <a:r>
              <a:rPr lang="en-US" b="1" dirty="0"/>
              <a:t> president; won 1920 election; inaugurated March 1921)</a:t>
            </a:r>
            <a:br>
              <a:rPr lang="en-US" dirty="0"/>
            </a:br>
            <a:endParaRPr lang="en-US" dirty="0"/>
          </a:p>
        </p:txBody>
      </p:sp>
      <p:sp>
        <p:nvSpPr>
          <p:cNvPr id="3" name="Content Placeholder 2"/>
          <p:cNvSpPr>
            <a:spLocks noGrp="1"/>
          </p:cNvSpPr>
          <p:nvPr>
            <p:ph idx="1"/>
          </p:nvPr>
        </p:nvSpPr>
        <p:spPr>
          <a:xfrm>
            <a:off x="0" y="1216024"/>
            <a:ext cx="12192000" cy="5774056"/>
          </a:xfrm>
        </p:spPr>
        <p:txBody>
          <a:bodyPr>
            <a:normAutofit fontScale="92500" lnSpcReduction="20000"/>
          </a:bodyPr>
          <a:lstStyle/>
          <a:p>
            <a:pPr lvl="0"/>
            <a:r>
              <a:rPr lang="en-US" b="1" dirty="0"/>
              <a:t>Return to normalcy (his campaign slogan</a:t>
            </a:r>
            <a:r>
              <a:rPr lang="en-US" dirty="0"/>
              <a:t>)</a:t>
            </a:r>
          </a:p>
          <a:p>
            <a:pPr lvl="0"/>
            <a:r>
              <a:rPr lang="en-US" b="1" dirty="0"/>
              <a:t>Higher Tariffs; </a:t>
            </a:r>
            <a:r>
              <a:rPr lang="en-US" b="1" dirty="0" err="1"/>
              <a:t>Fordney-McCumber</a:t>
            </a:r>
            <a:r>
              <a:rPr lang="en-US" b="1" dirty="0"/>
              <a:t> Act (1922</a:t>
            </a:r>
            <a:r>
              <a:rPr lang="en-US" dirty="0"/>
              <a:t>) – foreign goods taxed on average 38.5% of their value</a:t>
            </a:r>
          </a:p>
          <a:p>
            <a:pPr lvl="0"/>
            <a:r>
              <a:rPr lang="en-US" b="1" dirty="0"/>
              <a:t>Minimal Government interference on Business</a:t>
            </a:r>
            <a:r>
              <a:rPr lang="en-US" dirty="0"/>
              <a:t>; did not overturn any existing laws regulating business- failed to enforce them</a:t>
            </a:r>
          </a:p>
          <a:p>
            <a:pPr lvl="0"/>
            <a:r>
              <a:rPr lang="en-US" b="1" dirty="0"/>
              <a:t>Immigration restrictions;</a:t>
            </a:r>
            <a:endParaRPr lang="en-US" dirty="0"/>
          </a:p>
          <a:p>
            <a:pPr lvl="0"/>
            <a:r>
              <a:rPr lang="en-US" b="1" dirty="0"/>
              <a:t>Emergency Quota Act 1921</a:t>
            </a:r>
            <a:r>
              <a:rPr lang="en-US" dirty="0"/>
              <a:t>- capped immigrants entering U.S. at 350,000; each country assigned a max number of immigrants based on the total number of these living in the U.S. in 1910</a:t>
            </a:r>
          </a:p>
          <a:p>
            <a:pPr lvl="0"/>
            <a:r>
              <a:rPr lang="en-US" b="1" dirty="0"/>
              <a:t>Foreign Policy; reduce the threat of war- Disarmament</a:t>
            </a:r>
            <a:endParaRPr lang="en-US" dirty="0"/>
          </a:p>
          <a:p>
            <a:pPr lvl="0"/>
            <a:r>
              <a:rPr lang="en-US" b="1" dirty="0"/>
              <a:t>Washington Naval Conference</a:t>
            </a:r>
            <a:r>
              <a:rPr lang="en-US" dirty="0"/>
              <a:t>; Britain, Japan, &amp; U.S. agreed to stop building battleships and reduce existing ships</a:t>
            </a:r>
          </a:p>
          <a:p>
            <a:pPr lvl="0"/>
            <a:r>
              <a:rPr lang="en-US" b="1" dirty="0"/>
              <a:t>Four- Power Treaty (December 13,1921</a:t>
            </a:r>
            <a:r>
              <a:rPr lang="en-US" dirty="0"/>
              <a:t>); U.S., Britain, Japan, &amp; France agree to respect their property rights in the Pacific- settle any disputes among the four countries</a:t>
            </a:r>
          </a:p>
          <a:p>
            <a:pPr lvl="0"/>
            <a:r>
              <a:rPr lang="en-US" b="1" dirty="0"/>
              <a:t>Dawes Plan</a:t>
            </a:r>
            <a:r>
              <a:rPr lang="en-US" dirty="0"/>
              <a:t>-(1924) Charles Dawes (Banker) – had private businessmen lend money to Germany ($200 million) which they used to pay reparations to Britain and France- they used this money to pay back loans to U.S.</a:t>
            </a:r>
          </a:p>
          <a:p>
            <a:pPr lvl="0"/>
            <a:r>
              <a:rPr lang="en-US" b="1" dirty="0"/>
              <a:t>Teapot Dome Scandal(1921-1922); </a:t>
            </a:r>
            <a:r>
              <a:rPr lang="en-US" dirty="0"/>
              <a:t>Sec. of Interior had oil rich lands in Tea-pot Dome Wyoming (reserved for the Navy), transferred to his department so he could lease them to oil companies in return for bribes</a:t>
            </a:r>
          </a:p>
          <a:p>
            <a:pPr lvl="0"/>
            <a:r>
              <a:rPr lang="en-US" b="1" dirty="0"/>
              <a:t>Harding died of Heart Attack in 1923</a:t>
            </a:r>
            <a:endParaRPr lang="en-US" dirty="0"/>
          </a:p>
          <a:p>
            <a:endParaRPr lang="en-US" dirty="0"/>
          </a:p>
        </p:txBody>
      </p:sp>
    </p:spTree>
    <p:extLst>
      <p:ext uri="{BB962C8B-B14F-4D97-AF65-F5344CB8AC3E}">
        <p14:creationId xmlns:p14="http://schemas.microsoft.com/office/powerpoint/2010/main" val="281283975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512888"/>
          </a:xfrm>
        </p:spPr>
        <p:txBody>
          <a:bodyPr>
            <a:normAutofit fontScale="90000"/>
          </a:bodyPr>
          <a:lstStyle/>
          <a:p>
            <a:r>
              <a:rPr lang="en-US" b="1" dirty="0"/>
              <a:t>Calvin Coolidge (30</a:t>
            </a:r>
            <a:r>
              <a:rPr lang="en-US" b="1" baseline="30000" dirty="0"/>
              <a:t>th</a:t>
            </a:r>
            <a:r>
              <a:rPr lang="en-US" b="1" dirty="0"/>
              <a:t> president)- motto; the business of America is business</a:t>
            </a:r>
            <a:br>
              <a:rPr lang="en-US" dirty="0"/>
            </a:br>
            <a:endParaRPr lang="en-US" dirty="0"/>
          </a:p>
        </p:txBody>
      </p:sp>
      <p:sp>
        <p:nvSpPr>
          <p:cNvPr id="3" name="Content Placeholder 2"/>
          <p:cNvSpPr>
            <a:spLocks noGrp="1"/>
          </p:cNvSpPr>
          <p:nvPr>
            <p:ph idx="1"/>
          </p:nvPr>
        </p:nvSpPr>
        <p:spPr>
          <a:xfrm>
            <a:off x="0" y="985652"/>
            <a:ext cx="12192000" cy="5669148"/>
          </a:xfrm>
        </p:spPr>
        <p:txBody>
          <a:bodyPr>
            <a:normAutofit/>
          </a:bodyPr>
          <a:lstStyle/>
          <a:p>
            <a:pPr lvl="0"/>
            <a:r>
              <a:rPr lang="en-US" dirty="0"/>
              <a:t>He rarely spoke in public; became known as </a:t>
            </a:r>
            <a:r>
              <a:rPr lang="en-US" b="1" dirty="0"/>
              <a:t>Silent Cal</a:t>
            </a:r>
          </a:p>
          <a:p>
            <a:pPr lvl="0"/>
            <a:r>
              <a:rPr lang="en-US" dirty="0"/>
              <a:t>Re-elected in 1924 (slogan Coolidge Prosperity)</a:t>
            </a:r>
          </a:p>
          <a:p>
            <a:pPr lvl="0"/>
            <a:r>
              <a:rPr lang="en-US" b="1" dirty="0"/>
              <a:t>Immigration Act of 1924</a:t>
            </a:r>
            <a:r>
              <a:rPr lang="en-US" dirty="0"/>
              <a:t>; lowered total number of immigrants to 150,000 (2% of foreign born residents living in U.S. in 1890); drastically reduced immigrants from southern and eastern Europe</a:t>
            </a:r>
          </a:p>
          <a:p>
            <a:pPr lvl="0"/>
            <a:r>
              <a:rPr lang="en-US" b="1" dirty="0"/>
              <a:t>The National Origins Act of 1924 </a:t>
            </a:r>
            <a:r>
              <a:rPr lang="en-US" dirty="0"/>
              <a:t>was a component of the Immigration Act of 1924 that established a quota system for determining how many immigrants could enter the United States, restricted by country of origin. Since Asian immigrants were ineligible for citizenship, no Asians could immigrate to the US</a:t>
            </a:r>
          </a:p>
          <a:p>
            <a:pPr lvl="0"/>
            <a:r>
              <a:rPr lang="en-US" b="1" dirty="0"/>
              <a:t>Foreign Policy; more disarmament</a:t>
            </a:r>
            <a:endParaRPr lang="en-US" dirty="0"/>
          </a:p>
          <a:p>
            <a:pPr lvl="0"/>
            <a:r>
              <a:rPr lang="en-US" b="1" dirty="0"/>
              <a:t>Kellogg-Briand Act (1927</a:t>
            </a:r>
            <a:r>
              <a:rPr lang="en-US" dirty="0"/>
              <a:t>); 15 nations signed agreement</a:t>
            </a:r>
          </a:p>
          <a:p>
            <a:r>
              <a:rPr lang="en-US" dirty="0"/>
              <a:t>April 1927 French foreign minister Aristide Briand wrote to American Secretary of State Frank Kellogg that France was ready to enter a treaty to outlaw war. Commonly known as Kellogg-Briand Pact</a:t>
            </a:r>
          </a:p>
          <a:p>
            <a:pPr lvl="0"/>
            <a:r>
              <a:rPr lang="en-US" b="1" dirty="0"/>
              <a:t>Kellogg won Nobel Peace prize </a:t>
            </a:r>
          </a:p>
          <a:p>
            <a:pPr marL="0" indent="0">
              <a:buNone/>
            </a:pPr>
            <a:r>
              <a:rPr lang="en-US" dirty="0"/>
              <a:t> </a:t>
            </a:r>
          </a:p>
          <a:p>
            <a:endParaRPr lang="en-US" dirty="0"/>
          </a:p>
        </p:txBody>
      </p:sp>
    </p:spTree>
    <p:extLst>
      <p:ext uri="{BB962C8B-B14F-4D97-AF65-F5344CB8AC3E}">
        <p14:creationId xmlns:p14="http://schemas.microsoft.com/office/powerpoint/2010/main" val="28398116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6B0C6-8D06-41B0-A5F0-74594F416333}"/>
              </a:ext>
            </a:extLst>
          </p:cNvPr>
          <p:cNvSpPr>
            <a:spLocks noGrp="1"/>
          </p:cNvSpPr>
          <p:nvPr>
            <p:ph type="title"/>
          </p:nvPr>
        </p:nvSpPr>
        <p:spPr>
          <a:xfrm>
            <a:off x="838200" y="0"/>
            <a:ext cx="10515600" cy="1048624"/>
          </a:xfrm>
        </p:spPr>
        <p:txBody>
          <a:bodyPr>
            <a:normAutofit fontScale="90000"/>
          </a:bodyPr>
          <a:lstStyle/>
          <a:p>
            <a:r>
              <a:rPr lang="en-US" b="1" dirty="0"/>
              <a:t>			Course of War:</a:t>
            </a:r>
            <a:br>
              <a:rPr lang="en-US" dirty="0"/>
            </a:br>
            <a:endParaRPr lang="en-US" dirty="0"/>
          </a:p>
        </p:txBody>
      </p:sp>
      <p:sp>
        <p:nvSpPr>
          <p:cNvPr id="3" name="Content Placeholder 2">
            <a:extLst>
              <a:ext uri="{FF2B5EF4-FFF2-40B4-BE49-F238E27FC236}">
                <a16:creationId xmlns:a16="http://schemas.microsoft.com/office/drawing/2014/main" id="{ADA95D15-7B54-4756-986C-8AF82462E8CD}"/>
              </a:ext>
            </a:extLst>
          </p:cNvPr>
          <p:cNvSpPr>
            <a:spLocks noGrp="1"/>
          </p:cNvSpPr>
          <p:nvPr>
            <p:ph idx="1"/>
          </p:nvPr>
        </p:nvSpPr>
        <p:spPr>
          <a:xfrm>
            <a:off x="0" y="486888"/>
            <a:ext cx="12192000" cy="6371112"/>
          </a:xfrm>
        </p:spPr>
        <p:txBody>
          <a:bodyPr>
            <a:normAutofit fontScale="85000" lnSpcReduction="20000"/>
          </a:bodyPr>
          <a:lstStyle/>
          <a:p>
            <a:pPr lvl="0"/>
            <a:r>
              <a:rPr lang="en-US" sz="2500" b="1" dirty="0"/>
              <a:t>Anaconda Plan</a:t>
            </a:r>
            <a:r>
              <a:rPr lang="en-US" sz="2500" dirty="0"/>
              <a:t>; (Gen. Winfred Scott-Union) Naval blockade in the Southern Ports; seize control of Mississippi &amp; divide confederacy in two and strangle them</a:t>
            </a:r>
          </a:p>
          <a:p>
            <a:pPr lvl="0"/>
            <a:r>
              <a:rPr lang="en-US" sz="2500" b="1" dirty="0"/>
              <a:t>Battle of Bull Run</a:t>
            </a:r>
            <a:r>
              <a:rPr lang="en-US" sz="2500" dirty="0"/>
              <a:t>; July 22, 1861, first major battle of war- Virginia</a:t>
            </a:r>
          </a:p>
          <a:p>
            <a:pPr lvl="0"/>
            <a:r>
              <a:rPr lang="en-US" sz="2500" b="1" dirty="0"/>
              <a:t>Battle of Antietam(Maryland)</a:t>
            </a:r>
            <a:r>
              <a:rPr lang="en-US" sz="2500" dirty="0"/>
              <a:t>; September 17, 1862 bloodiest single day battle</a:t>
            </a:r>
          </a:p>
          <a:p>
            <a:pPr lvl="0"/>
            <a:r>
              <a:rPr lang="en-US" sz="2500" b="1" dirty="0"/>
              <a:t>Emancipation Proclamation</a:t>
            </a:r>
            <a:r>
              <a:rPr lang="en-US" sz="2500" dirty="0"/>
              <a:t>; happened 5 days after Antietam- freed slaves in rebel states</a:t>
            </a:r>
          </a:p>
          <a:p>
            <a:pPr lvl="0"/>
            <a:r>
              <a:rPr lang="en-US" sz="2500" b="1" dirty="0"/>
              <a:t>Battle of Gettysburg(Pennsylvania)</a:t>
            </a:r>
            <a:r>
              <a:rPr lang="en-US" sz="2500" dirty="0"/>
              <a:t>; July 1863 – considered turning point of war - along with Vicksburg</a:t>
            </a:r>
          </a:p>
          <a:p>
            <a:pPr lvl="0"/>
            <a:r>
              <a:rPr lang="en-US" sz="2500" b="1" dirty="0"/>
              <a:t>Gettysburg Address (Nov 19, 1863)</a:t>
            </a:r>
            <a:r>
              <a:rPr lang="en-US" sz="2500" dirty="0"/>
              <a:t>-</a:t>
            </a:r>
            <a:r>
              <a:rPr lang="en-US" dirty="0"/>
              <a:t>proclaimed the Civil War as a struggle for the preservation of the Union with "a new birth of </a:t>
            </a:r>
            <a:r>
              <a:rPr lang="en-US" dirty="0">
                <a:hlinkClick r:id="rId2" tooltip="Freedom (political)"/>
              </a:rPr>
              <a:t>freedom</a:t>
            </a:r>
            <a:r>
              <a:rPr lang="en-US" dirty="0"/>
              <a:t> that would bring true equality to all of its citizens. Lincoln also redefined the Civil War as a struggle not just for </a:t>
            </a:r>
            <a:r>
              <a:rPr lang="en-US" dirty="0">
                <a:hlinkClick r:id="rId3" tooltip="Union (American Civil War)"/>
              </a:rPr>
              <a:t>the Union</a:t>
            </a:r>
            <a:r>
              <a:rPr lang="en-US" dirty="0"/>
              <a:t>, but also for the principle of human equality.</a:t>
            </a:r>
            <a:endParaRPr lang="en-US" sz="2500" dirty="0"/>
          </a:p>
          <a:p>
            <a:pPr lvl="0"/>
            <a:r>
              <a:rPr lang="en-US" sz="2500" b="1" dirty="0"/>
              <a:t>Vicksburg</a:t>
            </a:r>
            <a:r>
              <a:rPr lang="en-US" sz="2500" dirty="0"/>
              <a:t>; May 18 – July 4 1863 (Mississippi) – Last major confederate stronghold on Mississippi River – completed 2</a:t>
            </a:r>
            <a:r>
              <a:rPr lang="en-US" sz="2500" baseline="30000" dirty="0"/>
              <a:t>nd</a:t>
            </a:r>
            <a:r>
              <a:rPr lang="en-US" sz="2500" dirty="0"/>
              <a:t> Part of Anaconda Plan</a:t>
            </a:r>
          </a:p>
          <a:p>
            <a:pPr lvl="0"/>
            <a:r>
              <a:rPr lang="en-US" sz="2500" b="1" dirty="0"/>
              <a:t>Sherman's March to the Sea (1864)</a:t>
            </a:r>
            <a:r>
              <a:rPr lang="en-US" sz="2500" dirty="0"/>
              <a:t>-began with Sherman’s (</a:t>
            </a:r>
            <a:r>
              <a:rPr lang="en-US" sz="2500" b="1" dirty="0"/>
              <a:t>Gen. William Tecumseh Sherman</a:t>
            </a:r>
            <a:r>
              <a:rPr lang="en-US" sz="2500" dirty="0"/>
              <a:t>) troops leaving the captured city of Atlanta on November 15 and ended with the capture of the port of Savannah on December 21. Forces followed a "</a:t>
            </a:r>
            <a:r>
              <a:rPr lang="en-US" sz="2500" b="1" dirty="0"/>
              <a:t>scorched earth</a:t>
            </a:r>
            <a:r>
              <a:rPr lang="en-US" sz="2500" dirty="0"/>
              <a:t>" policy, destroying military targets, industry, infrastructure, and civilian property. disrupted the Confederacy's economy and transportation networks. Operation broke the back of the Confederacy and helped lead to its eventual surrender</a:t>
            </a:r>
          </a:p>
          <a:p>
            <a:pPr lvl="0"/>
            <a:r>
              <a:rPr lang="en-US" sz="2500" b="1" dirty="0"/>
              <a:t>April 9 1865</a:t>
            </a:r>
            <a:r>
              <a:rPr lang="en-US" sz="2500" dirty="0"/>
              <a:t>; General Lee surrenders to Grant at Appomattox Courthouse </a:t>
            </a:r>
          </a:p>
          <a:p>
            <a:r>
              <a:rPr lang="en-US" b="1" dirty="0"/>
              <a:t>Ulysses Simpson Grant- </a:t>
            </a:r>
            <a:r>
              <a:rPr lang="en-US" dirty="0"/>
              <a:t>March 2, 1864, Lincoln promoted Grant to lieutenant general, giving him command of all Union Armies, answering only to the president</a:t>
            </a:r>
          </a:p>
          <a:p>
            <a:r>
              <a:rPr lang="en-US" b="1" dirty="0"/>
              <a:t>Robert E. Lee- </a:t>
            </a:r>
            <a:r>
              <a:rPr lang="en-US" dirty="0"/>
              <a:t>commander of the confederate army</a:t>
            </a:r>
          </a:p>
        </p:txBody>
      </p:sp>
    </p:spTree>
    <p:extLst>
      <p:ext uri="{BB962C8B-B14F-4D97-AF65-F5344CB8AC3E}">
        <p14:creationId xmlns:p14="http://schemas.microsoft.com/office/powerpoint/2010/main" val="26557877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Herbert Hoover; 31</a:t>
            </a:r>
            <a:r>
              <a:rPr lang="en-US" b="1" baseline="30000" dirty="0"/>
              <a:t>st</a:t>
            </a:r>
            <a:r>
              <a:rPr lang="en-US" b="1" dirty="0"/>
              <a:t> President</a:t>
            </a:r>
            <a:br>
              <a:rPr lang="en-US" dirty="0"/>
            </a:br>
            <a:r>
              <a:rPr lang="en-US" dirty="0"/>
              <a:t>(1923-1929)</a:t>
            </a:r>
          </a:p>
        </p:txBody>
      </p:sp>
      <p:sp>
        <p:nvSpPr>
          <p:cNvPr id="3" name="Content Placeholder 2"/>
          <p:cNvSpPr>
            <a:spLocks noGrp="1"/>
          </p:cNvSpPr>
          <p:nvPr>
            <p:ph idx="1"/>
          </p:nvPr>
        </p:nvSpPr>
        <p:spPr/>
        <p:txBody>
          <a:bodyPr/>
          <a:lstStyle/>
          <a:p>
            <a:pPr lvl="0"/>
            <a:r>
              <a:rPr lang="en-US" dirty="0"/>
              <a:t>Secretary of Commerce under Harding &amp; Coolidge</a:t>
            </a:r>
          </a:p>
          <a:p>
            <a:pPr lvl="0"/>
            <a:r>
              <a:rPr lang="en-US" dirty="0"/>
              <a:t>Director of U.S. Food Admin during WW1</a:t>
            </a:r>
          </a:p>
          <a:p>
            <a:endParaRPr lang="en-US" dirty="0"/>
          </a:p>
        </p:txBody>
      </p:sp>
    </p:spTree>
    <p:extLst>
      <p:ext uri="{BB962C8B-B14F-4D97-AF65-F5344CB8AC3E}">
        <p14:creationId xmlns:p14="http://schemas.microsoft.com/office/powerpoint/2010/main" val="23132559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748B3-19F4-4EF4-A2C3-504C9B57C624}"/>
              </a:ext>
            </a:extLst>
          </p:cNvPr>
          <p:cNvSpPr>
            <a:spLocks noGrp="1"/>
          </p:cNvSpPr>
          <p:nvPr>
            <p:ph type="title"/>
          </p:nvPr>
        </p:nvSpPr>
        <p:spPr>
          <a:xfrm>
            <a:off x="838200" y="-28279"/>
            <a:ext cx="10515600" cy="867266"/>
          </a:xfrm>
        </p:spPr>
        <p:txBody>
          <a:bodyPr/>
          <a:lstStyle/>
          <a:p>
            <a:r>
              <a:rPr lang="en-US" b="1" dirty="0"/>
              <a:t>Economic Boom of 1920’s</a:t>
            </a:r>
          </a:p>
        </p:txBody>
      </p:sp>
      <p:sp>
        <p:nvSpPr>
          <p:cNvPr id="3" name="Content Placeholder 2">
            <a:extLst>
              <a:ext uri="{FF2B5EF4-FFF2-40B4-BE49-F238E27FC236}">
                <a16:creationId xmlns:a16="http://schemas.microsoft.com/office/drawing/2014/main" id="{D8715429-B913-493A-B846-19AD7F909FE8}"/>
              </a:ext>
            </a:extLst>
          </p:cNvPr>
          <p:cNvSpPr>
            <a:spLocks noGrp="1"/>
          </p:cNvSpPr>
          <p:nvPr>
            <p:ph idx="1"/>
          </p:nvPr>
        </p:nvSpPr>
        <p:spPr>
          <a:xfrm>
            <a:off x="-65989" y="766280"/>
            <a:ext cx="12085163" cy="6091720"/>
          </a:xfrm>
        </p:spPr>
        <p:txBody>
          <a:bodyPr>
            <a:normAutofit/>
          </a:bodyPr>
          <a:lstStyle/>
          <a:p>
            <a:r>
              <a:rPr lang="en-US" b="1" dirty="0"/>
              <a:t>Economic boom;</a:t>
            </a:r>
            <a:r>
              <a:rPr lang="en-US" dirty="0"/>
              <a:t> wages increased, profits and production soared</a:t>
            </a:r>
          </a:p>
          <a:p>
            <a:pPr lvl="0"/>
            <a:r>
              <a:rPr lang="en-US" b="1" dirty="0"/>
              <a:t>Efficiency in manufacturing</a:t>
            </a:r>
            <a:r>
              <a:rPr lang="en-US" dirty="0"/>
              <a:t>; 1914 Henry Ford introduced </a:t>
            </a:r>
            <a:r>
              <a:rPr lang="en-US" b="1" dirty="0"/>
              <a:t>assembly line</a:t>
            </a:r>
            <a:r>
              <a:rPr lang="en-US" dirty="0"/>
              <a:t>- automobiles become very affordable</a:t>
            </a:r>
          </a:p>
          <a:p>
            <a:pPr lvl="0"/>
            <a:r>
              <a:rPr lang="en-US" b="1" dirty="0"/>
              <a:t>Rise of Automobile</a:t>
            </a:r>
            <a:r>
              <a:rPr lang="en-US" dirty="0"/>
              <a:t>- 1920- 8 million cars on road; helped steel, rubber, and glass industries</a:t>
            </a:r>
          </a:p>
          <a:p>
            <a:pPr lvl="0"/>
            <a:r>
              <a:rPr lang="en-US" b="1" dirty="0"/>
              <a:t>Other new industries</a:t>
            </a:r>
            <a:r>
              <a:rPr lang="en-US" dirty="0"/>
              <a:t>; household appliances became available for first time- vacuum cleaner, refrigerator</a:t>
            </a:r>
          </a:p>
          <a:p>
            <a:pPr lvl="0"/>
            <a:r>
              <a:rPr lang="en-US" b="1" dirty="0"/>
              <a:t>New marketing practices</a:t>
            </a:r>
            <a:r>
              <a:rPr lang="en-US" dirty="0"/>
              <a:t>; Advertising in newspapers and magazines, &amp; business sponsored radio programs;</a:t>
            </a:r>
          </a:p>
          <a:p>
            <a:pPr lvl="0"/>
            <a:r>
              <a:rPr lang="en-US" b="1" dirty="0"/>
              <a:t>Stocks;</a:t>
            </a:r>
            <a:r>
              <a:rPr lang="en-US" dirty="0"/>
              <a:t> shares of a company (ownership)- during the 1920’s people were putting their profits in the stock market; as demand for stocks rose, their prices also rose</a:t>
            </a:r>
          </a:p>
          <a:p>
            <a:pPr lvl="0"/>
            <a:r>
              <a:rPr lang="en-US" b="1" dirty="0"/>
              <a:t>Margin buying</a:t>
            </a:r>
            <a:r>
              <a:rPr lang="en-US" dirty="0"/>
              <a:t>- paying 10% for a stock and then paying off the balance when you sell the stock- very risky</a:t>
            </a:r>
          </a:p>
          <a:p>
            <a:pPr lvl="0"/>
            <a:r>
              <a:rPr lang="en-US" b="1" dirty="0"/>
              <a:t>Installment Buying- buying an item without having enough money to pay for it.  Paying in pieces(usually monthly)- sometimes costs more in total </a:t>
            </a:r>
            <a:r>
              <a:rPr lang="en-US" dirty="0"/>
              <a:t>due to interest charges </a:t>
            </a:r>
          </a:p>
          <a:p>
            <a:pPr lvl="0"/>
            <a:endParaRPr lang="en-US" b="1" dirty="0"/>
          </a:p>
        </p:txBody>
      </p:sp>
    </p:spTree>
    <p:extLst>
      <p:ext uri="{BB962C8B-B14F-4D97-AF65-F5344CB8AC3E}">
        <p14:creationId xmlns:p14="http://schemas.microsoft.com/office/powerpoint/2010/main" val="39640302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1F040-E780-403A-A752-E7722574DBC0}"/>
              </a:ext>
            </a:extLst>
          </p:cNvPr>
          <p:cNvSpPr>
            <a:spLocks noGrp="1"/>
          </p:cNvSpPr>
          <p:nvPr>
            <p:ph type="title"/>
          </p:nvPr>
        </p:nvSpPr>
        <p:spPr>
          <a:xfrm>
            <a:off x="670035" y="18255"/>
            <a:ext cx="10515600" cy="762795"/>
          </a:xfrm>
        </p:spPr>
        <p:txBody>
          <a:bodyPr/>
          <a:lstStyle/>
          <a:p>
            <a:r>
              <a:rPr lang="en-US" b="1" dirty="0"/>
              <a:t>	Traditional Values of the 1920’s</a:t>
            </a:r>
          </a:p>
        </p:txBody>
      </p:sp>
      <p:sp>
        <p:nvSpPr>
          <p:cNvPr id="3" name="Content Placeholder 2">
            <a:extLst>
              <a:ext uri="{FF2B5EF4-FFF2-40B4-BE49-F238E27FC236}">
                <a16:creationId xmlns:a16="http://schemas.microsoft.com/office/drawing/2014/main" id="{B513A706-774A-4B00-ACDF-B4913B2476BD}"/>
              </a:ext>
            </a:extLst>
          </p:cNvPr>
          <p:cNvSpPr>
            <a:spLocks noGrp="1"/>
          </p:cNvSpPr>
          <p:nvPr>
            <p:ph idx="1"/>
          </p:nvPr>
        </p:nvSpPr>
        <p:spPr>
          <a:xfrm>
            <a:off x="75414" y="866297"/>
            <a:ext cx="12047456" cy="5973448"/>
          </a:xfrm>
        </p:spPr>
        <p:txBody>
          <a:bodyPr>
            <a:noAutofit/>
          </a:bodyPr>
          <a:lstStyle/>
          <a:p>
            <a:pPr marL="0" lvl="0" indent="0">
              <a:buNone/>
            </a:pPr>
            <a:r>
              <a:rPr lang="en-US" sz="2000" dirty="0"/>
              <a:t>People felt greater sense of freedom and power; cars gave them more independence, also more people were being educated: some people still believed in the traditional values</a:t>
            </a:r>
          </a:p>
          <a:p>
            <a:pPr lvl="0"/>
            <a:r>
              <a:rPr lang="en-US" sz="2000" b="1" dirty="0"/>
              <a:t>Prohibition</a:t>
            </a:r>
            <a:r>
              <a:rPr lang="en-US" sz="2000" dirty="0"/>
              <a:t>: Temperance Movement; movement to ban all alcohol- religious movement</a:t>
            </a:r>
          </a:p>
          <a:p>
            <a:pPr lvl="0"/>
            <a:r>
              <a:rPr lang="en-US" sz="2000" b="1" dirty="0"/>
              <a:t>18</a:t>
            </a:r>
            <a:r>
              <a:rPr lang="en-US" sz="2000" b="1" baseline="30000" dirty="0"/>
              <a:t>th</a:t>
            </a:r>
            <a:r>
              <a:rPr lang="en-US" sz="2000" b="1" dirty="0"/>
              <a:t> Amendment </a:t>
            </a:r>
            <a:r>
              <a:rPr lang="en-US" sz="2000" dirty="0"/>
              <a:t>ratified Jan 16, 1919- Prohibition. took one year to take effect</a:t>
            </a:r>
          </a:p>
          <a:p>
            <a:pPr lvl="0"/>
            <a:r>
              <a:rPr lang="en-US" sz="2000" b="1" dirty="0"/>
              <a:t>Volstead Act- (1919</a:t>
            </a:r>
            <a:r>
              <a:rPr lang="en-US" sz="2000" dirty="0"/>
              <a:t>) defined what Alcoholic beverages were-referred to as “intoxicating liquors” included beer and wine</a:t>
            </a:r>
          </a:p>
          <a:p>
            <a:pPr lvl="0"/>
            <a:r>
              <a:rPr lang="en-US" sz="2000" dirty="0"/>
              <a:t>The </a:t>
            </a:r>
            <a:r>
              <a:rPr lang="en-US" sz="2000" b="1" dirty="0"/>
              <a:t>Caribbean</a:t>
            </a:r>
            <a:r>
              <a:rPr lang="en-US" sz="2000" dirty="0"/>
              <a:t> became main source of bootlegging for </a:t>
            </a:r>
            <a:r>
              <a:rPr lang="en-US" sz="2000" b="1" dirty="0"/>
              <a:t>Florida</a:t>
            </a:r>
            <a:r>
              <a:rPr lang="en-US" sz="2000" dirty="0"/>
              <a:t> during prohibition</a:t>
            </a:r>
          </a:p>
          <a:p>
            <a:pPr lvl="0"/>
            <a:r>
              <a:rPr lang="en-US" sz="2000" b="1" dirty="0"/>
              <a:t>Scopes Trial: </a:t>
            </a:r>
            <a:r>
              <a:rPr lang="en-US" sz="2000" dirty="0"/>
              <a:t>John Scopes, high school teacher in Tennessee was arrested for teaching evolution </a:t>
            </a:r>
          </a:p>
          <a:p>
            <a:pPr lvl="0"/>
            <a:r>
              <a:rPr lang="en-US" sz="2000" b="1" dirty="0"/>
              <a:t>Christian fundamentalists believed that the bible should be taken literally- </a:t>
            </a:r>
            <a:r>
              <a:rPr lang="en-US" sz="2000" dirty="0"/>
              <a:t>they opposed evolution</a:t>
            </a:r>
          </a:p>
          <a:p>
            <a:r>
              <a:rPr lang="en-US" sz="2000" b="1" dirty="0"/>
              <a:t>New Values:</a:t>
            </a:r>
            <a:endParaRPr lang="en-US" sz="2000" dirty="0"/>
          </a:p>
          <a:p>
            <a:pPr lvl="0"/>
            <a:r>
              <a:rPr lang="en-US" sz="2000" dirty="0"/>
              <a:t>Women- </a:t>
            </a:r>
            <a:r>
              <a:rPr lang="en-US" sz="2000" b="1" dirty="0"/>
              <a:t>19</a:t>
            </a:r>
            <a:r>
              <a:rPr lang="en-US" sz="2000" b="1" baseline="30000" dirty="0"/>
              <a:t>th</a:t>
            </a:r>
            <a:r>
              <a:rPr lang="en-US" sz="2000" b="1" dirty="0"/>
              <a:t> Amendment </a:t>
            </a:r>
            <a:r>
              <a:rPr lang="en-US" sz="2000" dirty="0"/>
              <a:t>(1920) gave women the right to vote</a:t>
            </a:r>
          </a:p>
          <a:p>
            <a:pPr lvl="0"/>
            <a:r>
              <a:rPr lang="en-US" sz="2000" b="1" dirty="0"/>
              <a:t>Flappers</a:t>
            </a:r>
            <a:r>
              <a:rPr lang="en-US" sz="2000" dirty="0"/>
              <a:t>; woman who wore red lipstick, short dresses, and liked to go out and party</a:t>
            </a:r>
          </a:p>
          <a:p>
            <a:r>
              <a:rPr lang="en-US" sz="2000" b="1" dirty="0"/>
              <a:t>Margret Sanger- </a:t>
            </a:r>
            <a:r>
              <a:rPr lang="en-US" sz="2000" dirty="0"/>
              <a:t>1921 started the American Birth Control League, which later became Planned Parenthood</a:t>
            </a:r>
          </a:p>
          <a:p>
            <a:r>
              <a:rPr lang="en-US" sz="2000" b="1" dirty="0"/>
              <a:t>June 19, 1915- </a:t>
            </a:r>
            <a:r>
              <a:rPr lang="en-US" sz="2000" dirty="0"/>
              <a:t>Zena B. Dreier became first woman to vote in local election</a:t>
            </a:r>
          </a:p>
        </p:txBody>
      </p:sp>
    </p:spTree>
    <p:extLst>
      <p:ext uri="{BB962C8B-B14F-4D97-AF65-F5344CB8AC3E}">
        <p14:creationId xmlns:p14="http://schemas.microsoft.com/office/powerpoint/2010/main" val="112836236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0C0A9E-FA67-4990-B73B-E3B65D25C4B7}"/>
              </a:ext>
            </a:extLst>
          </p:cNvPr>
          <p:cNvSpPr>
            <a:spLocks noGrp="1"/>
          </p:cNvSpPr>
          <p:nvPr>
            <p:ph type="title"/>
          </p:nvPr>
        </p:nvSpPr>
        <p:spPr/>
        <p:txBody>
          <a:bodyPr/>
          <a:lstStyle/>
          <a:p>
            <a:r>
              <a:rPr lang="en-US" b="1" dirty="0"/>
              <a:t>			Red Scare</a:t>
            </a:r>
            <a:br>
              <a:rPr lang="en-US" dirty="0"/>
            </a:br>
            <a:endParaRPr lang="en-US" dirty="0"/>
          </a:p>
        </p:txBody>
      </p:sp>
      <p:sp>
        <p:nvSpPr>
          <p:cNvPr id="3" name="Content Placeholder 2">
            <a:extLst>
              <a:ext uri="{FF2B5EF4-FFF2-40B4-BE49-F238E27FC236}">
                <a16:creationId xmlns:a16="http://schemas.microsoft.com/office/drawing/2014/main" id="{B48C24BE-6446-4BBD-BFB8-1D7F4A4E9D7C}"/>
              </a:ext>
            </a:extLst>
          </p:cNvPr>
          <p:cNvSpPr>
            <a:spLocks noGrp="1"/>
          </p:cNvSpPr>
          <p:nvPr>
            <p:ph idx="1"/>
          </p:nvPr>
        </p:nvSpPr>
        <p:spPr>
          <a:xfrm>
            <a:off x="142875" y="1432874"/>
            <a:ext cx="11914007" cy="5156462"/>
          </a:xfrm>
        </p:spPr>
        <p:txBody>
          <a:bodyPr>
            <a:normAutofit/>
          </a:bodyPr>
          <a:lstStyle/>
          <a:p>
            <a:pPr lvl="0"/>
            <a:r>
              <a:rPr lang="en-US" b="1" dirty="0"/>
              <a:t>Bolsheviks</a:t>
            </a:r>
            <a:r>
              <a:rPr lang="en-US" dirty="0"/>
              <a:t> (Russian Communists) Seized power Nov. 1917 (Vladimir Lenin)- Russians then dropped out of war</a:t>
            </a:r>
          </a:p>
          <a:p>
            <a:pPr lvl="0"/>
            <a:r>
              <a:rPr lang="en-US" dirty="0"/>
              <a:t>Success of Bolsheviks, communist attempts in central Europe, and labor strikes across the U.S. made Americans fearful of communist revolution in U.S.- this became known as the- </a:t>
            </a:r>
            <a:r>
              <a:rPr lang="en-US" b="1" dirty="0"/>
              <a:t>Red Scare</a:t>
            </a:r>
            <a:r>
              <a:rPr lang="en-US" dirty="0"/>
              <a:t> </a:t>
            </a:r>
          </a:p>
          <a:p>
            <a:pPr lvl="0"/>
            <a:r>
              <a:rPr lang="en-US" b="1" dirty="0"/>
              <a:t>Sacco &amp; Vanzetti</a:t>
            </a:r>
            <a:r>
              <a:rPr lang="en-US" dirty="0"/>
              <a:t>; Italian immigrants (anarchists) accused of murder during a robbery- evidence was unclear, however they were convicted; executed in 1927</a:t>
            </a:r>
          </a:p>
          <a:p>
            <a:pPr lvl="0"/>
            <a:r>
              <a:rPr lang="en-US" b="1" dirty="0"/>
              <a:t>Palmer Raids (Jan 1920)</a:t>
            </a:r>
            <a:r>
              <a:rPr lang="en-US" dirty="0"/>
              <a:t>; J. Edgar Hoover organized directed raids in 30 cities and arrested about 6000 people, mostly Russian and German born </a:t>
            </a:r>
          </a:p>
          <a:p>
            <a:pPr lvl="0"/>
            <a:r>
              <a:rPr lang="en-US" b="1" dirty="0"/>
              <a:t>Communism</a:t>
            </a:r>
            <a:r>
              <a:rPr lang="en-US" dirty="0"/>
              <a:t>- a political theory where everything is owned by the people. Developed by Karl Marx- people work and are paid according to their abilities and needs</a:t>
            </a:r>
          </a:p>
          <a:p>
            <a:pPr lvl="0"/>
            <a:r>
              <a:rPr lang="en-US" b="1" dirty="0"/>
              <a:t>Nativism-</a:t>
            </a:r>
            <a:r>
              <a:rPr lang="en-US" dirty="0"/>
              <a:t> The belief that you are superior because you were born in the country you live in</a:t>
            </a:r>
          </a:p>
          <a:p>
            <a:r>
              <a:rPr lang="en-US" b="1" dirty="0"/>
              <a:t>Anarchism-</a:t>
            </a:r>
            <a:r>
              <a:rPr lang="en-US" dirty="0"/>
              <a:t> a </a:t>
            </a:r>
            <a:r>
              <a:rPr lang="en-US" dirty="0">
                <a:hlinkClick r:id="rId2" tooltip="Political philosophy"/>
              </a:rPr>
              <a:t>political philosophy</a:t>
            </a:r>
            <a:r>
              <a:rPr lang="en-US" dirty="0"/>
              <a:t> that advocates </a:t>
            </a:r>
            <a:r>
              <a:rPr lang="en-US" dirty="0">
                <a:hlinkClick r:id="rId3" tooltip="Self-governance"/>
              </a:rPr>
              <a:t>self-governed</a:t>
            </a:r>
            <a:r>
              <a:rPr lang="en-US" dirty="0"/>
              <a:t> societies based on voluntary institutions. These are often described as </a:t>
            </a:r>
            <a:r>
              <a:rPr lang="en-US" dirty="0">
                <a:hlinkClick r:id="rId4" tooltip="Stateless society"/>
              </a:rPr>
              <a:t>stateless societies</a:t>
            </a:r>
            <a:r>
              <a:rPr lang="en-US" dirty="0"/>
              <a:t>.</a:t>
            </a:r>
          </a:p>
        </p:txBody>
      </p:sp>
      <p:pic>
        <p:nvPicPr>
          <p:cNvPr id="1026" name="Picture 2" descr="&quot;Circle-A&quot; anarchy symbol">
            <a:extLst>
              <a:ext uri="{FF2B5EF4-FFF2-40B4-BE49-F238E27FC236}">
                <a16:creationId xmlns:a16="http://schemas.microsoft.com/office/drawing/2014/main" id="{99F5AD7D-CE23-4B08-93DD-60CBFA16B9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45719" cy="47625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15px-BlackFlagSymbol.svg">
            <a:extLst>
              <a:ext uri="{FF2B5EF4-FFF2-40B4-BE49-F238E27FC236}">
                <a16:creationId xmlns:a16="http://schemas.microsoft.com/office/drawing/2014/main" id="{E38492CC-95CB-4F42-87AA-E10E54671B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15px-BlackFlagSymbol.svg">
            <a:extLst>
              <a:ext uri="{FF2B5EF4-FFF2-40B4-BE49-F238E27FC236}">
                <a16:creationId xmlns:a16="http://schemas.microsoft.com/office/drawing/2014/main" id="{79ACE519-6F52-472C-A702-FBC843CCDAC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42875" cy="142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0185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56BB-074F-484C-9D45-9309B0AF55BF}"/>
              </a:ext>
            </a:extLst>
          </p:cNvPr>
          <p:cNvSpPr>
            <a:spLocks noGrp="1"/>
          </p:cNvSpPr>
          <p:nvPr>
            <p:ph type="title"/>
          </p:nvPr>
        </p:nvSpPr>
        <p:spPr>
          <a:xfrm>
            <a:off x="716280" y="0"/>
            <a:ext cx="10515600" cy="575035"/>
          </a:xfrm>
        </p:spPr>
        <p:txBody>
          <a:bodyPr>
            <a:normAutofit fontScale="90000"/>
          </a:bodyPr>
          <a:lstStyle/>
          <a:p>
            <a:r>
              <a:rPr lang="en-US" b="1" dirty="0"/>
              <a:t>	African Americans/Civil Rights</a:t>
            </a:r>
            <a:endParaRPr lang="en-US" dirty="0"/>
          </a:p>
        </p:txBody>
      </p:sp>
      <p:sp>
        <p:nvSpPr>
          <p:cNvPr id="3" name="Content Placeholder 2">
            <a:extLst>
              <a:ext uri="{FF2B5EF4-FFF2-40B4-BE49-F238E27FC236}">
                <a16:creationId xmlns:a16="http://schemas.microsoft.com/office/drawing/2014/main" id="{D790665E-F3E5-42F0-8018-8D725B6539AD}"/>
              </a:ext>
            </a:extLst>
          </p:cNvPr>
          <p:cNvSpPr>
            <a:spLocks noGrp="1"/>
          </p:cNvSpPr>
          <p:nvPr>
            <p:ph idx="1"/>
          </p:nvPr>
        </p:nvSpPr>
        <p:spPr>
          <a:xfrm>
            <a:off x="0" y="717209"/>
            <a:ext cx="12192000" cy="6140791"/>
          </a:xfrm>
        </p:spPr>
        <p:txBody>
          <a:bodyPr>
            <a:normAutofit fontScale="47500" lnSpcReduction="20000"/>
          </a:bodyPr>
          <a:lstStyle/>
          <a:p>
            <a:pPr lvl="0"/>
            <a:r>
              <a:rPr lang="en-US" sz="4200" b="1" i="1" dirty="0"/>
              <a:t>Booker T. Washington (1856-1915); most</a:t>
            </a:r>
            <a:r>
              <a:rPr lang="en-US" sz="4200" i="1" dirty="0"/>
              <a:t> famous black man of his generation. He was born into slavery, taught himself how to read.  He believed that blacks should achieve a vocational skill rather than demand immediate social equality </a:t>
            </a:r>
          </a:p>
          <a:p>
            <a:pPr lvl="0"/>
            <a:r>
              <a:rPr lang="en-US" sz="4200" b="1" i="1" dirty="0"/>
              <a:t>W.E.B. Du </a:t>
            </a:r>
            <a:r>
              <a:rPr lang="en-US" sz="4200" b="1" i="1" dirty="0" err="1"/>
              <a:t>Bois</a:t>
            </a:r>
            <a:r>
              <a:rPr lang="en-US" sz="4200" b="1" i="1" dirty="0"/>
              <a:t> (1868-1963); </a:t>
            </a:r>
            <a:r>
              <a:rPr lang="en-US" sz="4200" i="1" dirty="0"/>
              <a:t>believed that blacks</a:t>
            </a:r>
            <a:r>
              <a:rPr lang="en-US" sz="4200" b="1" i="1" dirty="0"/>
              <a:t> </a:t>
            </a:r>
            <a:r>
              <a:rPr lang="en-US" sz="4200" i="1" dirty="0"/>
              <a:t>should have full social equality. He disagreed with Washington.</a:t>
            </a:r>
          </a:p>
          <a:p>
            <a:pPr lvl="0"/>
            <a:r>
              <a:rPr lang="en-US" sz="4200" b="1" i="1" dirty="0"/>
              <a:t>1909-1910</a:t>
            </a:r>
            <a:r>
              <a:rPr lang="en-US" sz="4200" i="1" dirty="0"/>
              <a:t> Du </a:t>
            </a:r>
            <a:r>
              <a:rPr lang="en-US" sz="4200" i="1" dirty="0" err="1"/>
              <a:t>Bois</a:t>
            </a:r>
            <a:r>
              <a:rPr lang="en-US" sz="4200" i="1" dirty="0"/>
              <a:t> joined with white progressives in NY and formed the NAACP- National Association for the Advancement of Colored People</a:t>
            </a:r>
          </a:p>
          <a:p>
            <a:pPr lvl="0"/>
            <a:r>
              <a:rPr lang="en-US" sz="4200" b="1" i="1" dirty="0"/>
              <a:t>Marcus Garvey;  </a:t>
            </a:r>
            <a:r>
              <a:rPr lang="en-US" sz="4200" i="1" dirty="0"/>
              <a:t>established Universal Negro Improvement Association- he opposed cooperation with whites in organizations like NAACP. Encouraged blacks to form their own business’s and act independently.  In 1923 was convicted of mail fraud; deported to Jamaica in 1927</a:t>
            </a:r>
          </a:p>
          <a:p>
            <a:pPr lvl="0"/>
            <a:r>
              <a:rPr lang="en-US" sz="4200" b="1" i="1" dirty="0"/>
              <a:t>Harlem Renaissance:</a:t>
            </a:r>
            <a:endParaRPr lang="en-US" sz="4200" i="1" dirty="0"/>
          </a:p>
          <a:p>
            <a:pPr lvl="0"/>
            <a:r>
              <a:rPr lang="en-US" sz="4200" i="1" dirty="0"/>
              <a:t>1920’s approximately 15 million blacks were living in America; greatest number were in Harlem (NY). Langston Hughes- most celebrated poet of his time; </a:t>
            </a:r>
            <a:r>
              <a:rPr lang="en-US" sz="3800" dirty="0"/>
              <a:t>Started their own newspapers, magazines. Black writers began writing about how blacks should not tolerate the old ways of subservience; began referring to those blacks who still did as “Uncle Toms”  </a:t>
            </a:r>
          </a:p>
          <a:p>
            <a:r>
              <a:rPr lang="en-US" sz="4200" b="1" dirty="0"/>
              <a:t>Jazz Age-1920’s and 30’s – jazz gained popularity</a:t>
            </a:r>
          </a:p>
          <a:p>
            <a:r>
              <a:rPr lang="en-US" sz="4200" b="1" dirty="0"/>
              <a:t>Communism- a political theory derived from Karl Marx- </a:t>
            </a:r>
            <a:r>
              <a:rPr lang="en-US" sz="4200" dirty="0"/>
              <a:t>all property is </a:t>
            </a:r>
            <a:r>
              <a:rPr lang="en-US" sz="4200" dirty="0" err="1"/>
              <a:t>publiclly</a:t>
            </a:r>
            <a:r>
              <a:rPr lang="en-US" sz="4200" dirty="0"/>
              <a:t> owned and people are rewarded based on their ability and  needs.</a:t>
            </a:r>
          </a:p>
          <a:p>
            <a:r>
              <a:rPr lang="en-US" sz="4200" b="1" dirty="0"/>
              <a:t>Anarchists</a:t>
            </a:r>
            <a:r>
              <a:rPr lang="en-US" sz="4200" dirty="0"/>
              <a:t>- believe in no central authority- people free to do what they want</a:t>
            </a:r>
          </a:p>
          <a:p>
            <a:pPr lvl="0"/>
            <a:r>
              <a:rPr lang="en-US" sz="4200" b="1" dirty="0"/>
              <a:t>Ku Klux Klan-</a:t>
            </a:r>
            <a:r>
              <a:rPr lang="en-US" sz="4200" dirty="0"/>
              <a:t> second resurgence in 1915; peaked in 1924 with almost 5,000,000 members</a:t>
            </a:r>
          </a:p>
          <a:p>
            <a:endParaRPr lang="en-US" sz="5100" b="1" dirty="0"/>
          </a:p>
        </p:txBody>
      </p:sp>
    </p:spTree>
    <p:extLst>
      <p:ext uri="{BB962C8B-B14F-4D97-AF65-F5344CB8AC3E}">
        <p14:creationId xmlns:p14="http://schemas.microsoft.com/office/powerpoint/2010/main" val="361135319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1C59C-7EFD-45E1-A5DF-E2BD20617FD7}"/>
              </a:ext>
            </a:extLst>
          </p:cNvPr>
          <p:cNvSpPr>
            <a:spLocks noGrp="1"/>
          </p:cNvSpPr>
          <p:nvPr>
            <p:ph type="title"/>
          </p:nvPr>
        </p:nvSpPr>
        <p:spPr>
          <a:xfrm>
            <a:off x="898398" y="22860"/>
            <a:ext cx="9720072" cy="1499616"/>
          </a:xfrm>
        </p:spPr>
        <p:txBody>
          <a:bodyPr/>
          <a:lstStyle/>
          <a:p>
            <a:r>
              <a:rPr lang="en-US" b="1" dirty="0"/>
              <a:t>	Florida in the 1920’s</a:t>
            </a:r>
          </a:p>
        </p:txBody>
      </p:sp>
      <p:sp>
        <p:nvSpPr>
          <p:cNvPr id="3" name="Content Placeholder 2">
            <a:extLst>
              <a:ext uri="{FF2B5EF4-FFF2-40B4-BE49-F238E27FC236}">
                <a16:creationId xmlns:a16="http://schemas.microsoft.com/office/drawing/2014/main" id="{40FEC612-48F2-460E-A2FF-BA9E594EF1FA}"/>
              </a:ext>
            </a:extLst>
          </p:cNvPr>
          <p:cNvSpPr>
            <a:spLocks noGrp="1"/>
          </p:cNvSpPr>
          <p:nvPr>
            <p:ph idx="1"/>
          </p:nvPr>
        </p:nvSpPr>
        <p:spPr>
          <a:xfrm>
            <a:off x="692658" y="994410"/>
            <a:ext cx="11365992" cy="5840730"/>
          </a:xfrm>
        </p:spPr>
        <p:txBody>
          <a:bodyPr/>
          <a:lstStyle/>
          <a:p>
            <a:r>
              <a:rPr lang="en-US" b="1" dirty="0"/>
              <a:t>Rosewood- </a:t>
            </a:r>
            <a:r>
              <a:rPr lang="en-US" dirty="0"/>
              <a:t>(near Gainesville FL)</a:t>
            </a:r>
            <a:r>
              <a:rPr lang="en-US" b="1" dirty="0"/>
              <a:t>; </a:t>
            </a:r>
            <a:r>
              <a:rPr lang="en-US" dirty="0"/>
              <a:t>one of the worst acts of racism ever in U.S.   </a:t>
            </a:r>
          </a:p>
          <a:p>
            <a:pPr lvl="0"/>
            <a:r>
              <a:rPr lang="en-US" b="1" dirty="0"/>
              <a:t>Jan 7, 1923 a white mob burned down the entire town</a:t>
            </a:r>
          </a:p>
          <a:p>
            <a:pPr lvl="0"/>
            <a:r>
              <a:rPr lang="en-US" b="1" dirty="0"/>
              <a:t>State Gov’t awarded the survivors and descendants $1.5 million in damages- first time victims of racial violence were compensated by a state</a:t>
            </a:r>
          </a:p>
          <a:p>
            <a:pPr lvl="0"/>
            <a:r>
              <a:rPr lang="en-US" dirty="0"/>
              <a:t>Florida led the country in lynching’s during this time</a:t>
            </a:r>
          </a:p>
          <a:p>
            <a:pPr lvl="0"/>
            <a:r>
              <a:rPr lang="en-US" b="1" dirty="0"/>
              <a:t>Florida land boom</a:t>
            </a:r>
            <a:r>
              <a:rPr lang="en-US" dirty="0"/>
              <a:t>.  Florida became destination for vacationers and a land speculators paradise</a:t>
            </a:r>
          </a:p>
          <a:p>
            <a:pPr lvl="0"/>
            <a:r>
              <a:rPr lang="en-US" dirty="0"/>
              <a:t>Between </a:t>
            </a:r>
            <a:r>
              <a:rPr lang="en-US" b="1" dirty="0"/>
              <a:t>1923-25</a:t>
            </a:r>
            <a:r>
              <a:rPr lang="en-US" dirty="0"/>
              <a:t> Florida eliminated its inheritance and income taxes- brought over 300,000 people</a:t>
            </a:r>
          </a:p>
          <a:p>
            <a:pPr lvl="0"/>
            <a:r>
              <a:rPr lang="en-US" b="1" dirty="0"/>
              <a:t>1926</a:t>
            </a:r>
            <a:r>
              <a:rPr lang="en-US" dirty="0"/>
              <a:t>- Hurricane hit- (“great Miami”) hurricane- thrusts Florida into an economic depression</a:t>
            </a:r>
          </a:p>
          <a:p>
            <a:pPr lvl="0"/>
            <a:r>
              <a:rPr lang="en-US" b="1" dirty="0"/>
              <a:t>1928</a:t>
            </a:r>
            <a:r>
              <a:rPr lang="en-US" dirty="0"/>
              <a:t>- another hurricane hits (Okeechobee Hurricane)- ends Florida land boom</a:t>
            </a:r>
          </a:p>
          <a:p>
            <a:pPr lvl="0"/>
            <a:endParaRPr lang="en-US" dirty="0"/>
          </a:p>
          <a:p>
            <a:endParaRPr lang="en-US" dirty="0"/>
          </a:p>
        </p:txBody>
      </p:sp>
    </p:spTree>
    <p:extLst>
      <p:ext uri="{BB962C8B-B14F-4D97-AF65-F5344CB8AC3E}">
        <p14:creationId xmlns:p14="http://schemas.microsoft.com/office/powerpoint/2010/main" val="315668812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8CD2B798-7994-4548-A2BE-4AEF9C1A5F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Oval 5">
            <a:extLst>
              <a:ext uri="{FF2B5EF4-FFF2-40B4-BE49-F238E27FC236}">
                <a16:creationId xmlns:a16="http://schemas.microsoft.com/office/drawing/2014/main" id="{E6162320-3B67-42BB-AF9D-939326E6489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75" name="Straight Connector 74">
            <a:extLst>
              <a:ext uri="{FF2B5EF4-FFF2-40B4-BE49-F238E27FC236}">
                <a16:creationId xmlns:a16="http://schemas.microsoft.com/office/drawing/2014/main" id="{6722E143-84C1-4F95-937C-78B92D2811C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774A886E-E8EF-48CC-8764-20EAE4538C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Image result for the Great Depression">
            <a:extLst>
              <a:ext uri="{FF2B5EF4-FFF2-40B4-BE49-F238E27FC236}">
                <a16:creationId xmlns:a16="http://schemas.microsoft.com/office/drawing/2014/main" id="{799BF0AB-167B-4EF8-AC3E-DC287A48E39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7279"/>
          <a:stretch/>
        </p:blipFill>
        <p:spPr bwMode="auto">
          <a:xfrm>
            <a:off x="4654984" y="640080"/>
            <a:ext cx="6896936" cy="5578816"/>
          </a:xfrm>
          <a:prstGeom prst="rect">
            <a:avLst/>
          </a:prstGeom>
          <a:noFill/>
          <a:effectLst>
            <a:glow rad="1905000">
              <a:schemeClr val="accent1"/>
            </a:glow>
          </a:effectLst>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EB1993F9-CFC5-495F-9F26-19953445357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71704" y="4831176"/>
            <a:ext cx="27432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E35BEBBE-7D57-4BF1-BDD6-D938B32BF406}"/>
              </a:ext>
            </a:extLst>
          </p:cNvPr>
          <p:cNvSpPr>
            <a:spLocks noGrp="1"/>
          </p:cNvSpPr>
          <p:nvPr>
            <p:ph type="ctrTitle" idx="4294967295"/>
          </p:nvPr>
        </p:nvSpPr>
        <p:spPr>
          <a:xfrm>
            <a:off x="636805" y="640080"/>
            <a:ext cx="3378099" cy="4077145"/>
          </a:xfrm>
        </p:spPr>
        <p:txBody>
          <a:bodyPr vert="horz" lIns="91440" tIns="45720" rIns="91440" bIns="45720" rtlCol="0" anchor="b">
            <a:normAutofit/>
          </a:bodyPr>
          <a:lstStyle/>
          <a:p>
            <a:pPr algn="r"/>
            <a:r>
              <a:rPr lang="en-US" sz="4000" b="1" kern="1200" cap="all" spc="200" baseline="0">
                <a:solidFill>
                  <a:schemeClr val="tx1">
                    <a:lumMod val="95000"/>
                    <a:lumOff val="5000"/>
                  </a:schemeClr>
                </a:solidFill>
                <a:latin typeface="+mj-lt"/>
                <a:ea typeface="+mj-ea"/>
                <a:cs typeface="+mj-cs"/>
              </a:rPr>
              <a:t>The Great Depression (1929-1939)</a:t>
            </a:r>
            <a:br>
              <a:rPr lang="en-US" sz="4000" kern="1200" cap="all" spc="200" baseline="0">
                <a:solidFill>
                  <a:schemeClr val="tx1">
                    <a:lumMod val="95000"/>
                    <a:lumOff val="5000"/>
                  </a:schemeClr>
                </a:solidFill>
                <a:latin typeface="+mj-lt"/>
                <a:ea typeface="+mj-ea"/>
                <a:cs typeface="+mj-cs"/>
              </a:rPr>
            </a:br>
            <a:endParaRPr lang="en-US" sz="4000" kern="1200" cap="all" spc="200" baseline="0">
              <a:solidFill>
                <a:schemeClr val="tx1">
                  <a:lumMod val="95000"/>
                  <a:lumOff val="5000"/>
                </a:schemeClr>
              </a:solidFill>
              <a:latin typeface="+mj-lt"/>
              <a:ea typeface="+mj-ea"/>
              <a:cs typeface="+mj-cs"/>
            </a:endParaRPr>
          </a:p>
        </p:txBody>
      </p:sp>
    </p:spTree>
    <p:extLst>
      <p:ext uri="{BB962C8B-B14F-4D97-AF65-F5344CB8AC3E}">
        <p14:creationId xmlns:p14="http://schemas.microsoft.com/office/powerpoint/2010/main" val="13237665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C61657BD-3333-446A-A16A-CBDC77C8E55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2"/>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52CAFF06-4D3A-42A5-8614-B1FA47EA0F6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7"/>
            <a:ext cx="10905066" cy="5571066"/>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46" name="Picture 2" descr="Image result for the Great Depression timeline">
            <a:extLst>
              <a:ext uri="{FF2B5EF4-FFF2-40B4-BE49-F238E27FC236}">
                <a16:creationId xmlns:a16="http://schemas.microsoft.com/office/drawing/2014/main" id="{42AB935D-F11A-4492-A00A-2E453139B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333" y="1525759"/>
            <a:ext cx="10583331" cy="3806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9456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065B7-8DC4-4FB3-BEEC-F9BBF066A8C4}"/>
              </a:ext>
            </a:extLst>
          </p:cNvPr>
          <p:cNvSpPr>
            <a:spLocks noGrp="1"/>
          </p:cNvSpPr>
          <p:nvPr>
            <p:ph type="title"/>
          </p:nvPr>
        </p:nvSpPr>
        <p:spPr>
          <a:xfrm>
            <a:off x="948714" y="29035"/>
            <a:ext cx="9720072" cy="1102181"/>
          </a:xfrm>
        </p:spPr>
        <p:txBody>
          <a:bodyPr>
            <a:normAutofit fontScale="90000"/>
          </a:bodyPr>
          <a:lstStyle/>
          <a:p>
            <a:r>
              <a:rPr lang="en-US" dirty="0"/>
              <a:t>		</a:t>
            </a:r>
            <a:r>
              <a:rPr lang="en-US" b="1" dirty="0"/>
              <a:t>Franklin Delano Roosevelt  </a:t>
            </a:r>
            <a:r>
              <a:rPr lang="en-US" dirty="0"/>
              <a:t>	</a:t>
            </a:r>
          </a:p>
        </p:txBody>
      </p:sp>
      <p:sp>
        <p:nvSpPr>
          <p:cNvPr id="3" name="Content Placeholder 2">
            <a:extLst>
              <a:ext uri="{FF2B5EF4-FFF2-40B4-BE49-F238E27FC236}">
                <a16:creationId xmlns:a16="http://schemas.microsoft.com/office/drawing/2014/main" id="{0917B31A-55A8-47DD-A0A0-12E4DC540BD7}"/>
              </a:ext>
            </a:extLst>
          </p:cNvPr>
          <p:cNvSpPr>
            <a:spLocks noGrp="1"/>
          </p:cNvSpPr>
          <p:nvPr>
            <p:ph idx="1"/>
          </p:nvPr>
        </p:nvSpPr>
        <p:spPr>
          <a:xfrm>
            <a:off x="779031" y="1131216"/>
            <a:ext cx="11240145" cy="6141563"/>
          </a:xfrm>
        </p:spPr>
        <p:txBody>
          <a:bodyPr/>
          <a:lstStyle/>
          <a:p>
            <a:r>
              <a:rPr lang="en-US" b="1" dirty="0"/>
              <a:t>Franklin Delano Roosevelt Sr.- </a:t>
            </a:r>
          </a:p>
          <a:p>
            <a:r>
              <a:rPr lang="en-US" dirty="0"/>
              <a:t>Referred to as </a:t>
            </a:r>
            <a:r>
              <a:rPr lang="en-US" b="1" dirty="0"/>
              <a:t>FDR</a:t>
            </a:r>
            <a:r>
              <a:rPr lang="en-US" dirty="0"/>
              <a:t>, </a:t>
            </a:r>
            <a:r>
              <a:rPr lang="en-US" u="sng" dirty="0">
                <a:solidFill>
                  <a:schemeClr val="tx1">
                    <a:lumMod val="95000"/>
                    <a:lumOff val="5000"/>
                  </a:schemeClr>
                </a:solidFill>
              </a:rPr>
              <a:t> </a:t>
            </a:r>
            <a:r>
              <a:rPr lang="en-US" u="sng" dirty="0">
                <a:solidFill>
                  <a:schemeClr val="tx1">
                    <a:lumMod val="95000"/>
                    <a:lumOff val="5000"/>
                  </a:schemeClr>
                </a:solidFill>
                <a:hlinkClick r:id="rId2" tooltip="List of Presidents of the United States"/>
              </a:rPr>
              <a:t>32nd President </a:t>
            </a:r>
            <a:r>
              <a:rPr lang="en-US" dirty="0"/>
              <a:t> from 1933 until death in 1945.  </a:t>
            </a:r>
            <a:r>
              <a:rPr lang="en-US" dirty="0">
                <a:hlinkClick r:id="rId3" tooltip="Democratic Party (United States)"/>
              </a:rPr>
              <a:t>Democrat</a:t>
            </a:r>
            <a:r>
              <a:rPr lang="en-US" dirty="0"/>
              <a:t>, won a record four </a:t>
            </a:r>
            <a:r>
              <a:rPr lang="en-US" dirty="0">
                <a:hlinkClick r:id="rId4" tooltip="United States presidential election"/>
              </a:rPr>
              <a:t>presidential elections</a:t>
            </a:r>
            <a:r>
              <a:rPr lang="en-US" dirty="0"/>
              <a:t>. Directed federal government during most of </a:t>
            </a:r>
            <a:r>
              <a:rPr lang="en-US" dirty="0">
                <a:hlinkClick r:id="rId5" tooltip="Great Depression"/>
              </a:rPr>
              <a:t>Great Depression</a:t>
            </a:r>
            <a:r>
              <a:rPr lang="en-US" dirty="0"/>
              <a:t>, implementing </a:t>
            </a:r>
            <a:r>
              <a:rPr lang="en-US" dirty="0">
                <a:hlinkClick r:id="rId6" tooltip="New Deal"/>
              </a:rPr>
              <a:t>New Deal</a:t>
            </a:r>
            <a:r>
              <a:rPr lang="en-US" dirty="0"/>
              <a:t> in response to worst economic crisis in U.S. history</a:t>
            </a:r>
          </a:p>
          <a:p>
            <a:pPr marL="0" indent="0">
              <a:buNone/>
            </a:pPr>
            <a:r>
              <a:rPr lang="en-US" dirty="0"/>
              <a:t> </a:t>
            </a:r>
            <a:r>
              <a:rPr lang="en-US" dirty="0">
                <a:hlinkClick r:id="rId7" tooltip="United States presidential election, 1932"/>
              </a:rPr>
              <a:t>1932 presidential election</a:t>
            </a:r>
            <a:r>
              <a:rPr lang="en-US" dirty="0"/>
              <a:t>, Roosevelt defeated </a:t>
            </a:r>
            <a:r>
              <a:rPr lang="en-US" dirty="0">
                <a:hlinkClick r:id="rId8" tooltip="Republican Party (United States)"/>
              </a:rPr>
              <a:t>Republican</a:t>
            </a:r>
            <a:r>
              <a:rPr lang="en-US" dirty="0"/>
              <a:t> President </a:t>
            </a:r>
            <a:r>
              <a:rPr lang="en-US" dirty="0">
                <a:hlinkClick r:id="rId9" tooltip="Herbert Hoover"/>
              </a:rPr>
              <a:t>Herbert Hoover</a:t>
            </a:r>
            <a:r>
              <a:rPr lang="en-US" dirty="0"/>
              <a:t> in a landslide</a:t>
            </a:r>
          </a:p>
          <a:p>
            <a:r>
              <a:rPr lang="en-US" sz="2400" b="1" dirty="0"/>
              <a:t>20</a:t>
            </a:r>
            <a:r>
              <a:rPr lang="en-US" sz="2400" b="1" baseline="30000" dirty="0"/>
              <a:t>th</a:t>
            </a:r>
            <a:r>
              <a:rPr lang="en-US" sz="2400" b="1" dirty="0"/>
              <a:t> Amendment- </a:t>
            </a:r>
            <a:r>
              <a:rPr lang="en-US" sz="2400" dirty="0"/>
              <a:t>(1933) changed terms of president and Vice president from March 4 to January 20</a:t>
            </a:r>
          </a:p>
          <a:p>
            <a:r>
              <a:rPr lang="en-US" sz="2400" b="1" dirty="0"/>
              <a:t>21</a:t>
            </a:r>
            <a:r>
              <a:rPr lang="en-US" sz="2400" b="1" baseline="30000" dirty="0"/>
              <a:t>st</a:t>
            </a:r>
            <a:r>
              <a:rPr lang="en-US" sz="2400" b="1" dirty="0"/>
              <a:t> Amendment </a:t>
            </a:r>
            <a:r>
              <a:rPr lang="en-US" sz="2400" dirty="0"/>
              <a:t>(1933) repealed prohibition</a:t>
            </a:r>
          </a:p>
          <a:p>
            <a:endParaRPr lang="en-US" dirty="0"/>
          </a:p>
        </p:txBody>
      </p:sp>
    </p:spTree>
    <p:extLst>
      <p:ext uri="{BB962C8B-B14F-4D97-AF65-F5344CB8AC3E}">
        <p14:creationId xmlns:p14="http://schemas.microsoft.com/office/powerpoint/2010/main" val="405405018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0781F-FC86-45C5-9114-F55D07C35326}"/>
              </a:ext>
            </a:extLst>
          </p:cNvPr>
          <p:cNvSpPr>
            <a:spLocks noGrp="1"/>
          </p:cNvSpPr>
          <p:nvPr>
            <p:ph type="title"/>
          </p:nvPr>
        </p:nvSpPr>
        <p:spPr>
          <a:xfrm>
            <a:off x="893499" y="168837"/>
            <a:ext cx="9720072" cy="933341"/>
          </a:xfrm>
        </p:spPr>
        <p:txBody>
          <a:bodyPr/>
          <a:lstStyle/>
          <a:p>
            <a:r>
              <a:rPr lang="en-US" dirty="0"/>
              <a:t>			The Great Depression</a:t>
            </a:r>
          </a:p>
        </p:txBody>
      </p:sp>
      <p:sp>
        <p:nvSpPr>
          <p:cNvPr id="3" name="Content Placeholder 2">
            <a:extLst>
              <a:ext uri="{FF2B5EF4-FFF2-40B4-BE49-F238E27FC236}">
                <a16:creationId xmlns:a16="http://schemas.microsoft.com/office/drawing/2014/main" id="{57D3476E-9864-4F78-8162-3D1F31116E82}"/>
              </a:ext>
            </a:extLst>
          </p:cNvPr>
          <p:cNvSpPr>
            <a:spLocks noGrp="1"/>
          </p:cNvSpPr>
          <p:nvPr>
            <p:ph idx="1"/>
          </p:nvPr>
        </p:nvSpPr>
        <p:spPr>
          <a:xfrm>
            <a:off x="581891" y="1167492"/>
            <a:ext cx="11533909" cy="5690508"/>
          </a:xfrm>
        </p:spPr>
        <p:txBody>
          <a:bodyPr>
            <a:normAutofit/>
          </a:bodyPr>
          <a:lstStyle/>
          <a:p>
            <a:r>
              <a:rPr lang="en-US" dirty="0"/>
              <a:t>The </a:t>
            </a:r>
            <a:r>
              <a:rPr lang="en-US" b="1" dirty="0"/>
              <a:t>Great Depression-</a:t>
            </a:r>
            <a:r>
              <a:rPr lang="en-US" dirty="0"/>
              <a:t> severe worldwide </a:t>
            </a:r>
            <a:r>
              <a:rPr lang="en-US" dirty="0">
                <a:hlinkClick r:id="rId2" tooltip="Depression (economics)"/>
              </a:rPr>
              <a:t>economic depression</a:t>
            </a:r>
            <a:r>
              <a:rPr lang="en-US" dirty="0"/>
              <a:t> that took place mostly during the 1930s, beginning </a:t>
            </a:r>
            <a:r>
              <a:rPr lang="en-US" dirty="0">
                <a:hlinkClick r:id="rId3" tooltip="Great Depression in the United States"/>
              </a:rPr>
              <a:t>in the United States</a:t>
            </a:r>
            <a:endParaRPr lang="en-US" dirty="0"/>
          </a:p>
          <a:p>
            <a:r>
              <a:rPr lang="en-US" b="1" dirty="0"/>
              <a:t>Smoot Hawley-Tariff (1930)- </a:t>
            </a:r>
            <a:r>
              <a:rPr lang="en-US" dirty="0"/>
              <a:t>raised import duties, adding considerable strain to the international economic climate of the Great Depression. Raised U.S. tariffs on over 20,000 imported goods.</a:t>
            </a:r>
          </a:p>
          <a:p>
            <a:r>
              <a:rPr lang="en-US" b="1" dirty="0"/>
              <a:t>Gross national product</a:t>
            </a:r>
            <a:r>
              <a:rPr lang="en-US" dirty="0"/>
              <a:t> (</a:t>
            </a:r>
            <a:r>
              <a:rPr lang="en-US" b="1" dirty="0"/>
              <a:t>GNP</a:t>
            </a:r>
            <a:r>
              <a:rPr lang="en-US" dirty="0"/>
              <a:t>) is a broad measure of a nation's total economic activity. </a:t>
            </a:r>
            <a:r>
              <a:rPr lang="en-US" b="1" dirty="0"/>
              <a:t>GNP</a:t>
            </a:r>
            <a:r>
              <a:rPr lang="en-US" dirty="0"/>
              <a:t> is the value of all finished goods and services produced in a country in one year by its nationals.</a:t>
            </a:r>
          </a:p>
          <a:p>
            <a:r>
              <a:rPr lang="en-US" dirty="0"/>
              <a:t>The </a:t>
            </a:r>
            <a:r>
              <a:rPr lang="en-US" b="1" dirty="0"/>
              <a:t>Bonus Army</a:t>
            </a:r>
            <a:r>
              <a:rPr lang="en-US" dirty="0"/>
              <a:t> were the 43,000 </a:t>
            </a:r>
            <a:r>
              <a:rPr lang="en-US" dirty="0">
                <a:hlinkClick r:id="rId4" tooltip="Demonstration (protest)"/>
              </a:rPr>
              <a:t>marchers</a:t>
            </a:r>
            <a:r>
              <a:rPr lang="en-US" dirty="0"/>
              <a:t>—17,000 U.S. </a:t>
            </a:r>
            <a:r>
              <a:rPr lang="en-US" dirty="0">
                <a:hlinkClick r:id="rId5" tooltip="World War I"/>
              </a:rPr>
              <a:t>World War I</a:t>
            </a:r>
            <a:r>
              <a:rPr lang="en-US" dirty="0"/>
              <a:t> veterans, families, and others—gathered in </a:t>
            </a:r>
            <a:r>
              <a:rPr lang="en-US" dirty="0">
                <a:hlinkClick r:id="rId6" tooltip="Washington, D.C."/>
              </a:rPr>
              <a:t>Washington, D.C.</a:t>
            </a:r>
            <a:r>
              <a:rPr lang="en-US" dirty="0"/>
              <a:t> summer of 1932 to demand cash-payment redemption of their service certificates. Organizers called the demonstrators the "</a:t>
            </a:r>
            <a:r>
              <a:rPr lang="en-US" b="1" dirty="0"/>
              <a:t>Bonus Expeditionary Force</a:t>
            </a:r>
            <a:r>
              <a:rPr lang="en-US" dirty="0"/>
              <a:t>", to echo the name of World War I's </a:t>
            </a:r>
            <a:r>
              <a:rPr lang="en-US" dirty="0">
                <a:hlinkClick r:id="rId7" tooltip="American Expeditionary Forces"/>
              </a:rPr>
              <a:t>American Expeditionary Forces</a:t>
            </a:r>
            <a:r>
              <a:rPr lang="en-US" dirty="0"/>
              <a:t>,</a:t>
            </a:r>
          </a:p>
        </p:txBody>
      </p:sp>
    </p:spTree>
    <p:extLst>
      <p:ext uri="{BB962C8B-B14F-4D97-AF65-F5344CB8AC3E}">
        <p14:creationId xmlns:p14="http://schemas.microsoft.com/office/powerpoint/2010/main" val="38398552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otalTime>40089</TotalTime>
  <Words>11526</Words>
  <Application>Microsoft Office PowerPoint</Application>
  <PresentationFormat>Widescreen</PresentationFormat>
  <Paragraphs>1110</Paragraphs>
  <Slides>158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158</vt:i4>
      </vt:variant>
    </vt:vector>
  </HeadingPairs>
  <TitlesOfParts>
    <vt:vector size="165" baseType="lpstr">
      <vt:lpstr>Arial</vt:lpstr>
      <vt:lpstr>Calibri</vt:lpstr>
      <vt:lpstr>Roboto</vt:lpstr>
      <vt:lpstr>Tw Cen MT</vt:lpstr>
      <vt:lpstr>Tw Cen MT Condensed</vt:lpstr>
      <vt:lpstr>Wingdings 3</vt:lpstr>
      <vt:lpstr>Integral</vt:lpstr>
      <vt:lpstr>  US History    Review</vt:lpstr>
      <vt:lpstr>PowerPoint Presentation</vt:lpstr>
      <vt:lpstr>PowerPoint Presentation</vt:lpstr>
      <vt:lpstr>PowerPoint Presentation</vt:lpstr>
      <vt:lpstr>PowerPoint Presentation</vt:lpstr>
      <vt:lpstr> Civil War (April 1861- April 1865) </vt:lpstr>
      <vt:lpstr> Civil War (April 1861- April 1865) </vt:lpstr>
      <vt:lpstr>Immediate Causes of War</vt:lpstr>
      <vt:lpstr>   Course of War: </vt:lpstr>
      <vt:lpstr>Consequences of Civil War</vt:lpstr>
      <vt:lpstr>Abolitionists</vt:lpstr>
      <vt:lpstr>Reconstruction 1865-1877 </vt:lpstr>
      <vt:lpstr>PowerPoint Presentation</vt:lpstr>
      <vt:lpstr>  Reconstruction-(1863-1877) </vt:lpstr>
      <vt:lpstr> Radical or Congressional Reconstruction</vt:lpstr>
      <vt:lpstr>   Ulysses S. Grant</vt:lpstr>
      <vt:lpstr>   Reconstruction Ends</vt:lpstr>
      <vt:lpstr>II. Social &amp; Cultural Changes</vt:lpstr>
      <vt:lpstr>Settling The West   </vt:lpstr>
      <vt:lpstr>   Settling The West</vt:lpstr>
      <vt:lpstr>Transcontinental Railroad, completed-1869</vt:lpstr>
      <vt:lpstr>   Native Americans</vt:lpstr>
      <vt:lpstr>PowerPoint Presentation</vt:lpstr>
      <vt:lpstr>        Second Industrial Revolution</vt:lpstr>
      <vt:lpstr>    Foundations of Industrial Revolution </vt:lpstr>
      <vt:lpstr>PowerPoint Presentation</vt:lpstr>
      <vt:lpstr>  Entreprenurial Spirit</vt:lpstr>
      <vt:lpstr>  Entreprenurial Spirit</vt:lpstr>
      <vt:lpstr>    Inventors</vt:lpstr>
      <vt:lpstr>PowerPoint Presentation</vt:lpstr>
      <vt:lpstr>Labor Unions</vt:lpstr>
      <vt:lpstr>Examples of Labor Unions</vt:lpstr>
      <vt:lpstr>Labor Practices</vt:lpstr>
      <vt:lpstr>Tactics of Labor - Strike</vt:lpstr>
      <vt:lpstr>    Strikes</vt:lpstr>
      <vt:lpstr>PowerPoint Presentation</vt:lpstr>
      <vt:lpstr> </vt:lpstr>
      <vt:lpstr>PowerPoint Presentation</vt:lpstr>
      <vt:lpstr>   Political Machines</vt:lpstr>
      <vt:lpstr>William M. Tweed</vt:lpstr>
      <vt:lpstr>    Immigrants</vt:lpstr>
      <vt:lpstr>Ellis Island</vt:lpstr>
      <vt:lpstr>Angel Island</vt:lpstr>
      <vt:lpstr>Chinese Exclusion Act</vt:lpstr>
      <vt:lpstr>Gentlemen’s Agreement</vt:lpstr>
      <vt:lpstr>Nativism</vt:lpstr>
      <vt:lpstr>Farmers</vt:lpstr>
      <vt:lpstr>PowerPoint Presentation</vt:lpstr>
      <vt:lpstr>PowerPoint Presentation</vt:lpstr>
      <vt:lpstr>PowerPoint Presentation</vt:lpstr>
      <vt:lpstr>Grange movement  </vt:lpstr>
      <vt:lpstr>Populist Party  (1892-1896)</vt:lpstr>
      <vt:lpstr>Populist platform of 1892- Omaha Platform</vt:lpstr>
      <vt:lpstr>Election of 1896</vt:lpstr>
      <vt:lpstr>             Munn v. Illinois (1877)</vt:lpstr>
      <vt:lpstr>PowerPoint Presentation</vt:lpstr>
      <vt:lpstr>PowerPoint Presentation</vt:lpstr>
      <vt:lpstr>PowerPoint Presentation</vt:lpstr>
      <vt:lpstr>PowerPoint Presentation</vt:lpstr>
      <vt:lpstr>Reasons for Progressive Movement</vt:lpstr>
      <vt:lpstr>    Reformers</vt:lpstr>
      <vt:lpstr>Women Reformers </vt:lpstr>
      <vt:lpstr>The Progressive Presidents</vt:lpstr>
      <vt:lpstr>Theodore Roosevelt</vt:lpstr>
      <vt:lpstr>Election of 1912- Bull Moose Party</vt:lpstr>
      <vt:lpstr> William Howard Taft</vt:lpstr>
      <vt:lpstr>   Woodrow Wilson</vt:lpstr>
      <vt:lpstr>PowerPoint Presentation</vt:lpstr>
      <vt:lpstr>PowerPoint Presentation</vt:lpstr>
      <vt:lpstr>Spanish-American War April-August 1898</vt:lpstr>
      <vt:lpstr>Spanish-American War April-August 1898</vt:lpstr>
      <vt:lpstr>Spanish-American War April-August 1898</vt:lpstr>
      <vt:lpstr>   Imperialism</vt:lpstr>
      <vt:lpstr>   Imperialism</vt:lpstr>
      <vt:lpstr>American Foreign Policy 1898-1914</vt:lpstr>
      <vt:lpstr>PowerPoint Presentation</vt:lpstr>
      <vt:lpstr>World War I  (not the big one)</vt:lpstr>
      <vt:lpstr>  Origins of the war</vt:lpstr>
      <vt:lpstr>Fighting in Europe</vt:lpstr>
      <vt:lpstr>America prepares for War</vt:lpstr>
      <vt:lpstr>    Homefront</vt:lpstr>
      <vt:lpstr>Treaty of Versailles (June 28, 1919) </vt:lpstr>
      <vt:lpstr> Experience of Minorities</vt:lpstr>
      <vt:lpstr>PowerPoint Presentation</vt:lpstr>
      <vt:lpstr>PowerPoint Presentation</vt:lpstr>
      <vt:lpstr>  The Roaring Twenties</vt:lpstr>
      <vt:lpstr> Demobilization </vt:lpstr>
      <vt:lpstr>Warren Harding (29th president; won 1920 election; inaugurated March 1921) </vt:lpstr>
      <vt:lpstr>Calvin Coolidge (30th president)- motto; the business of America is business </vt:lpstr>
      <vt:lpstr>Herbert Hoover; 31st President (1923-1929)</vt:lpstr>
      <vt:lpstr>Economic Boom of 1920’s</vt:lpstr>
      <vt:lpstr> Traditional Values of the 1920’s</vt:lpstr>
      <vt:lpstr>   Red Scare </vt:lpstr>
      <vt:lpstr> African Americans/Civil Rights</vt:lpstr>
      <vt:lpstr> Florida in the 1920’s</vt:lpstr>
      <vt:lpstr>The Great Depression (1929-1939) </vt:lpstr>
      <vt:lpstr>PowerPoint Presentation</vt:lpstr>
      <vt:lpstr>  Franklin Delano Roosevelt   </vt:lpstr>
      <vt:lpstr>   The Great Depression</vt:lpstr>
      <vt:lpstr>  Causes of Great Depression</vt:lpstr>
      <vt:lpstr> The First New Deal (1933-1935) </vt:lpstr>
      <vt:lpstr>  Second New Deal: (1935)</vt:lpstr>
      <vt:lpstr>Pros and Cons of New Deal Legislation</vt:lpstr>
      <vt:lpstr> Roosevelt’s Court Packing plan</vt:lpstr>
      <vt:lpstr>   Amendments</vt:lpstr>
      <vt:lpstr> Florida- Great Depression</vt:lpstr>
      <vt:lpstr>World War II (the big one)</vt:lpstr>
      <vt:lpstr>PowerPoint Presentation</vt:lpstr>
      <vt:lpstr>  Origins of WWII In Europe </vt:lpstr>
      <vt:lpstr>  Origins of WWII In Europe</vt:lpstr>
      <vt:lpstr>  World War II Begins </vt:lpstr>
      <vt:lpstr>  America Maintains Partial Neutrality</vt:lpstr>
      <vt:lpstr> America Maintains Partial Neutrality</vt:lpstr>
      <vt:lpstr> The United States enter the war </vt:lpstr>
      <vt:lpstr> The United States at war: The Home Front </vt:lpstr>
      <vt:lpstr>PowerPoint Presentation</vt:lpstr>
      <vt:lpstr>PowerPoint Presentation</vt:lpstr>
      <vt:lpstr>   The Pacific Theater </vt:lpstr>
      <vt:lpstr>   The Pacific Theater</vt:lpstr>
      <vt:lpstr>  Consequences of WWII  </vt:lpstr>
      <vt:lpstr>  Consequences of WWII</vt:lpstr>
      <vt:lpstr>  Florida During WWII</vt:lpstr>
      <vt:lpstr>PowerPoint Presentation</vt:lpstr>
      <vt:lpstr>PowerPoint Presentation</vt:lpstr>
      <vt:lpstr>Social Political and economic causes of the Cold War</vt:lpstr>
      <vt:lpstr> The Cold War begins in Europe</vt:lpstr>
      <vt:lpstr> The Cold War begins in Europe</vt:lpstr>
      <vt:lpstr>  Containment in Asia</vt:lpstr>
      <vt:lpstr>  Cold War: Home Front </vt:lpstr>
      <vt:lpstr>Cold War continues under Eisenhower and Kennedy  </vt:lpstr>
      <vt:lpstr>Cold War continues under Eisenhower and Kennedy</vt:lpstr>
      <vt:lpstr>Postwar  Prosperity and civil rights </vt:lpstr>
      <vt:lpstr> Postwar prosperity &amp; Civil Rights </vt:lpstr>
      <vt:lpstr>Dwight Eisenhower (34th President 1953-1961) </vt:lpstr>
      <vt:lpstr>  Martin Luther King, Jr.</vt:lpstr>
      <vt:lpstr>         Civil Rights </vt:lpstr>
      <vt:lpstr>    Civil Rights</vt:lpstr>
      <vt:lpstr>   Civil Rights   </vt:lpstr>
      <vt:lpstr>   Affirmative action</vt:lpstr>
      <vt:lpstr>    Civil rights</vt:lpstr>
      <vt:lpstr>    Civil Rights</vt:lpstr>
      <vt:lpstr>  </vt:lpstr>
      <vt:lpstr>PowerPoint Presentation</vt:lpstr>
      <vt:lpstr>   John F. Kennedy (1960-1963) </vt:lpstr>
      <vt:lpstr>   Lyndon B. Johnson </vt:lpstr>
      <vt:lpstr>    Warren Court </vt:lpstr>
      <vt:lpstr>   Vietnam War  </vt:lpstr>
      <vt:lpstr>    Vietnam War</vt:lpstr>
      <vt:lpstr>    Vietnam War</vt:lpstr>
      <vt:lpstr>    Vietnam War</vt:lpstr>
      <vt:lpstr>  Richard millhouse Nixon</vt:lpstr>
      <vt:lpstr>  The Changing Status of Women </vt:lpstr>
      <vt:lpstr>US Foreign Policy Since 1972</vt:lpstr>
      <vt:lpstr>PowerPoint Presentation</vt:lpstr>
      <vt:lpstr>US Foreign Policy Since 1972</vt:lpstr>
      <vt:lpstr> American Foreign Policy since 1972</vt:lpstr>
      <vt:lpstr> US Foreign Policy Since 1972</vt:lpstr>
      <vt:lpstr>US Foreign Policy Since 1972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History    Review</dc:title>
  <dc:creator>STEIN, PAUL E</dc:creator>
  <cp:lastModifiedBy>STEIN, PAUL E</cp:lastModifiedBy>
  <cp:revision>304</cp:revision>
  <dcterms:created xsi:type="dcterms:W3CDTF">2018-07-16T11:59:55Z</dcterms:created>
  <dcterms:modified xsi:type="dcterms:W3CDTF">2019-08-02T12:53:36Z</dcterms:modified>
</cp:coreProperties>
</file>